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7" r:id="rId5"/>
    <p:sldId id="328" r:id="rId6"/>
    <p:sldId id="259" r:id="rId7"/>
    <p:sldId id="301" r:id="rId8"/>
    <p:sldId id="302" r:id="rId9"/>
    <p:sldId id="303" r:id="rId10"/>
    <p:sldId id="329" r:id="rId11"/>
    <p:sldId id="325" r:id="rId12"/>
    <p:sldId id="304" r:id="rId13"/>
    <p:sldId id="263" r:id="rId14"/>
    <p:sldId id="313" r:id="rId15"/>
    <p:sldId id="305" r:id="rId16"/>
    <p:sldId id="319" r:id="rId17"/>
    <p:sldId id="307" r:id="rId18"/>
    <p:sldId id="316" r:id="rId19"/>
    <p:sldId id="311" r:id="rId20"/>
    <p:sldId id="327" r:id="rId21"/>
    <p:sldId id="320" r:id="rId22"/>
    <p:sldId id="317" r:id="rId23"/>
    <p:sldId id="321" r:id="rId24"/>
    <p:sldId id="308" r:id="rId25"/>
    <p:sldId id="309" r:id="rId26"/>
    <p:sldId id="326" r:id="rId27"/>
    <p:sldId id="312" r:id="rId28"/>
    <p:sldId id="323" r:id="rId29"/>
    <p:sldId id="322" r:id="rId30"/>
    <p:sldId id="262" r:id="rId31"/>
    <p:sldId id="272" r:id="rId32"/>
    <p:sldId id="324" r:id="rId33"/>
    <p:sldId id="274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9C5"/>
    <a:srgbClr val="57A1B1"/>
    <a:srgbClr val="293E6B"/>
    <a:srgbClr val="7263A9"/>
    <a:srgbClr val="B19D7D"/>
    <a:srgbClr val="F28F86"/>
    <a:srgbClr val="177D73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4" autoAdjust="0"/>
    <p:restoredTop sz="86571" autoAdjust="0"/>
  </p:normalViewPr>
  <p:slideViewPr>
    <p:cSldViewPr snapToGrid="0" showGuides="1">
      <p:cViewPr varScale="1">
        <p:scale>
          <a:sx n="81" d="100"/>
          <a:sy n="81" d="100"/>
        </p:scale>
        <p:origin x="675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3" d="100"/>
          <a:sy n="113" d="100"/>
        </p:scale>
        <p:origin x="1108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C1A321-5B65-4C2B-8E2B-2089ACD93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03AA7-EC53-4423-9DD7-307B65CB4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B31DF-A93D-40F2-9866-F0A6AD23C372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B918B-690E-414D-BD3A-679BD04F3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BD395-78AE-47A1-8EED-49964E91C6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6F3F-1CA3-41E2-9A8E-0A1741A1C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8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20.5.2021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AD96A-2756-48D5-983B-63C214F576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2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5BE45-5FCE-418C-8A7C-9AF791EA8C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8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8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47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1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38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59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51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41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Tarjoajan riskiarviointi: Senaatin hankkeiden tulee olla </a:t>
            </a:r>
            <a:r>
              <a:rPr lang="fi-FI" dirty="0" err="1"/>
              <a:t>houluttelevia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30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96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1E6ED0C6-641E-4104-BC55-D1355DFD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0C89787C-0D88-47E4-AD17-37CC0ABF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9E8004ED-3B02-4056-B17D-6AFBD2E4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B4BFE8B-68CE-4E57-BF8D-27976430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F0D6EC80-8F1F-4F43-97CE-FE41F076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CE19200D-825E-42DD-8CFD-646B20BEB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DFC52801-7C1D-4C7F-84F5-A2B1BA71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F74A9930-50FA-4AC6-9B95-57B46BEC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65CDC965-7988-4D75-9CC2-9227462E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25A652F1-21E9-4A44-AE80-73F100E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ksi sisältökohdetta 2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2011680"/>
            <a:ext cx="4705305" cy="4052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3417DF-5EA3-4DB3-93D2-2FB59F497F99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AC277528-30D8-41C8-BEC0-9D6626511B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2843" y="2011680"/>
            <a:ext cx="4705305" cy="4052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6EC2566-958C-4D91-A444-63DEC47C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3600" y="0"/>
            <a:ext cx="1299600" cy="6465600"/>
            <a:chOff x="9428163" y="14288"/>
            <a:chExt cx="1298575" cy="6465888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400424A5-FF3B-4E5A-B9D2-323A76D4C4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3892550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5F9089A-FA59-4F54-9C98-3A650211D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5186363"/>
              <a:ext cx="1298575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151638F-E3F6-425F-8638-D566CC33D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450" y="5186363"/>
              <a:ext cx="649288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417538C-F2BB-4411-BDD6-F7F3F4A7C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2598738"/>
              <a:ext cx="1298575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C13A8C8-CC83-4E12-B70F-86427FEF38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4288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5EE64809-AC67-4D34-8997-257604905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304925"/>
              <a:ext cx="1298575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6B8E21-5618-4CE1-85DB-45A5525B6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1304925"/>
              <a:ext cx="1298575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Ryhmä 26" descr="Senaatti logo">
            <a:extLst>
              <a:ext uri="{FF2B5EF4-FFF2-40B4-BE49-F238E27FC236}">
                <a16:creationId xmlns:a16="http://schemas.microsoft.com/office/drawing/2014/main" id="{950CBD8A-7BF0-4732-8C6E-D2467BB6FC4E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8D2BF65-4CBB-4030-AF2B-D062842E84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46ADFB6-90F5-4846-9A93-38299C939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BAD00DD-B912-4315-B47D-FED2E6DF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6F481F1-DE7C-4A90-BB7E-B54E30E1E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3557027-A582-49C8-8624-DFA694D91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61B9192-05B4-403E-9F6F-8ECA3F0501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708DCE89-B704-4874-8755-4A09E91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4819DB1-F4E3-442F-842A-D0E5518834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AAA60B30-C9D7-4AC7-B4C0-0FC80B93E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A56BEF5-0987-4954-8515-6E6D947D03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940175" cy="3943350"/>
            </a:xfrm>
            <a:custGeom>
              <a:avLst/>
              <a:gdLst>
                <a:gd name="T0" fmla="*/ 0 w 10999"/>
                <a:gd name="T1" fmla="*/ 11000 h 11000"/>
                <a:gd name="T2" fmla="*/ 0 w 10999"/>
                <a:gd name="T3" fmla="*/ 0 h 11000"/>
                <a:gd name="T4" fmla="*/ 10999 w 10999"/>
                <a:gd name="T5" fmla="*/ 0 h 11000"/>
                <a:gd name="T6" fmla="*/ 0 w 10999"/>
                <a:gd name="T7" fmla="*/ 11000 h 1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99" h="11000">
                  <a:moveTo>
                    <a:pt x="0" y="11000"/>
                  </a:moveTo>
                  <a:lnTo>
                    <a:pt x="0" y="0"/>
                  </a:lnTo>
                  <a:lnTo>
                    <a:pt x="10999" y="0"/>
                  </a:lnTo>
                  <a:cubicBezTo>
                    <a:pt x="4924" y="1"/>
                    <a:pt x="0" y="4925"/>
                    <a:pt x="0" y="1100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60B1629-6E1D-4D57-B8A8-83AA0FF57C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6" y="3635375"/>
              <a:ext cx="12134850" cy="3208338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60" y="1705356"/>
            <a:ext cx="5683250" cy="1702181"/>
          </a:xfr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2C143E-65ED-44DC-9C6B-ABC14DBE8B88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DE7D444-FB1B-4730-A8FC-EBC5C5A4E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3954779"/>
            <a:ext cx="5683250" cy="210788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5945397E-FB74-43CD-959F-D388A2EEB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2775" y="741363"/>
            <a:ext cx="4506913" cy="5362257"/>
          </a:xfrm>
          <a:solidFill>
            <a:srgbClr val="7263A9"/>
          </a:solidFill>
        </p:spPr>
        <p:txBody>
          <a:bodyPr lIns="540000" rIns="360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5" name="Ryhmä 14" descr="Senaatti logo">
            <a:extLst>
              <a:ext uri="{FF2B5EF4-FFF2-40B4-BE49-F238E27FC236}">
                <a16:creationId xmlns:a16="http://schemas.microsoft.com/office/drawing/2014/main" id="{10E8E4DE-2A47-41B5-8D9A-0AE57F4DF0D9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09EB2D-B7E7-406C-AF6E-100B86F9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E958BA8-0FA0-4300-81C4-CEAABB071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9F7D9ED-7D86-420F-80CC-850E28D8A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A6B9D38-8540-4593-A071-0395437B4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ACB55F1-83A6-4CD3-A698-C1F2C6B31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DBC68F1-2D5D-4910-A5B2-94413D4F3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6396CD-2699-47DE-8369-FE48B84A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06D8D8AC-C806-4538-B675-ABB4062BE9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31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6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3">
    <p:bg>
      <p:bgPr>
        <a:solidFill>
          <a:srgbClr val="F2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3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4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38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5">
    <p:bg>
      <p:bgPr>
        <a:solidFill>
          <a:srgbClr val="81B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0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15136-B791-42F8-A4FB-1CA2F5A403E6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540D13A8-3015-488D-B808-00CA89203D6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4573" y="0"/>
            <a:ext cx="12196573" cy="68625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573 w 12196573"/>
              <a:gd name="connsiteY0" fmla="*/ 0 h 6858000"/>
              <a:gd name="connsiteX1" fmla="*/ 12196573 w 12196573"/>
              <a:gd name="connsiteY1" fmla="*/ 0 h 6858000"/>
              <a:gd name="connsiteX2" fmla="*/ 12196573 w 12196573"/>
              <a:gd name="connsiteY2" fmla="*/ 6858000 h 6858000"/>
              <a:gd name="connsiteX3" fmla="*/ 4573 w 12196573"/>
              <a:gd name="connsiteY3" fmla="*/ 6858000 h 6858000"/>
              <a:gd name="connsiteX4" fmla="*/ 0 w 12196573"/>
              <a:gd name="connsiteY4" fmla="*/ 1293876 h 6858000"/>
              <a:gd name="connsiteX5" fmla="*/ 4573 w 12196573"/>
              <a:gd name="connsiteY5" fmla="*/ 0 h 6858000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573 w 12196573"/>
              <a:gd name="connsiteY4" fmla="*/ 685800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6573" h="6862572">
                <a:moveTo>
                  <a:pt x="4573" y="0"/>
                </a:moveTo>
                <a:lnTo>
                  <a:pt x="12196573" y="0"/>
                </a:lnTo>
                <a:lnTo>
                  <a:pt x="12196573" y="6858000"/>
                </a:lnTo>
                <a:lnTo>
                  <a:pt x="5568697" y="6862572"/>
                </a:lnTo>
                <a:cubicBezTo>
                  <a:pt x="5562855" y="5477256"/>
                  <a:pt x="5084065" y="4169664"/>
                  <a:pt x="4178809" y="3154680"/>
                </a:cubicBezTo>
                <a:cubicBezTo>
                  <a:pt x="3273553" y="2139696"/>
                  <a:pt x="1925574" y="1339596"/>
                  <a:pt x="0" y="1293876"/>
                </a:cubicBezTo>
                <a:cubicBezTo>
                  <a:pt x="1524" y="862584"/>
                  <a:pt x="3049" y="431292"/>
                  <a:pt x="45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21F563C-BD2F-4F9F-A5BE-DA09810E6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89" y="2514601"/>
            <a:ext cx="3882071" cy="3209544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0" name="Ryhmä 19" descr="Senaatti logo">
            <a:extLst>
              <a:ext uri="{FF2B5EF4-FFF2-40B4-BE49-F238E27FC236}">
                <a16:creationId xmlns:a16="http://schemas.microsoft.com/office/drawing/2014/main" id="{8904FDD3-40FB-4183-ABEF-A0B866FF42E1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3913661-6427-46C7-9B1A-E4ACA09A82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33BD44-C4D2-4575-8752-E881DD9471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942272D-B6C9-4031-91A9-3B7FBCD5D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DC6025E-AF2C-4772-BA63-D59444798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854BA61-C8C9-47CE-8CD9-63F574678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1C260C3-D52D-4527-A29A-42E5BE22CB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BF2C1C0-3D76-485B-9089-6710B315A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3100CF64-38C6-4259-B25E-1382030AB6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69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60B1629-6E1D-4D57-B8A8-83AA0FF5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3200" cy="3632400"/>
          </a:xfrm>
          <a:prstGeom prst="rect">
            <a:avLst/>
          </a:prstGeom>
          <a:solidFill>
            <a:srgbClr val="293E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Kuvan paikkamerkki 2">
            <a:extLst>
              <a:ext uri="{FF2B5EF4-FFF2-40B4-BE49-F238E27FC236}">
                <a16:creationId xmlns:a16="http://schemas.microsoft.com/office/drawing/2014/main" id="{DBE44D1B-17AE-408C-87E9-23567725B29E}"/>
              </a:ext>
            </a:extLst>
          </p:cNvPr>
          <p:cNvSpPr>
            <a:spLocks noGrp="1"/>
          </p:cNvSpPr>
          <p:nvPr userDrawn="1">
            <p:ph type="pic" idx="21"/>
          </p:nvPr>
        </p:nvSpPr>
        <p:spPr>
          <a:xfrm>
            <a:off x="-381" y="-9144"/>
            <a:ext cx="12198477" cy="3643884"/>
          </a:xfrm>
          <a:custGeom>
            <a:avLst/>
            <a:gdLst>
              <a:gd name="connsiteX0" fmla="*/ 0 w 12193200"/>
              <a:gd name="connsiteY0" fmla="*/ 0 h 3959849"/>
              <a:gd name="connsiteX1" fmla="*/ 12193200 w 12193200"/>
              <a:gd name="connsiteY1" fmla="*/ 0 h 3959849"/>
              <a:gd name="connsiteX2" fmla="*/ 12193200 w 12193200"/>
              <a:gd name="connsiteY2" fmla="*/ 3959849 h 3959849"/>
              <a:gd name="connsiteX3" fmla="*/ 0 w 12193200"/>
              <a:gd name="connsiteY3" fmla="*/ 3959849 h 3959849"/>
              <a:gd name="connsiteX4" fmla="*/ 0 w 12193200"/>
              <a:gd name="connsiteY4" fmla="*/ 0 h 3959849"/>
              <a:gd name="connsiteX0" fmla="*/ 0 w 12193200"/>
              <a:gd name="connsiteY0" fmla="*/ 9144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0 w 12193200"/>
              <a:gd name="connsiteY5" fmla="*/ 9144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734772 w 12926704"/>
              <a:gd name="connsiteY0" fmla="*/ 1321308 h 3968993"/>
              <a:gd name="connsiteX1" fmla="*/ 4721488 w 12926704"/>
              <a:gd name="connsiteY1" fmla="*/ 0 h 3968993"/>
              <a:gd name="connsiteX2" fmla="*/ 12926704 w 12926704"/>
              <a:gd name="connsiteY2" fmla="*/ 9144 h 3968993"/>
              <a:gd name="connsiteX3" fmla="*/ 12926704 w 12926704"/>
              <a:gd name="connsiteY3" fmla="*/ 3968993 h 3968993"/>
              <a:gd name="connsiteX4" fmla="*/ 733504 w 12926704"/>
              <a:gd name="connsiteY4" fmla="*/ 3968993 h 3968993"/>
              <a:gd name="connsiteX5" fmla="*/ 1734772 w 12926704"/>
              <a:gd name="connsiteY5" fmla="*/ 1321308 h 3968993"/>
              <a:gd name="connsiteX0" fmla="*/ 1712176 w 12904108"/>
              <a:gd name="connsiteY0" fmla="*/ 1321308 h 3968993"/>
              <a:gd name="connsiteX1" fmla="*/ 4698892 w 12904108"/>
              <a:gd name="connsiteY1" fmla="*/ 0 h 3968993"/>
              <a:gd name="connsiteX2" fmla="*/ 12904108 w 12904108"/>
              <a:gd name="connsiteY2" fmla="*/ 9144 h 3968993"/>
              <a:gd name="connsiteX3" fmla="*/ 12904108 w 12904108"/>
              <a:gd name="connsiteY3" fmla="*/ 3968993 h 3968993"/>
              <a:gd name="connsiteX4" fmla="*/ 710908 w 12904108"/>
              <a:gd name="connsiteY4" fmla="*/ 3968993 h 3968993"/>
              <a:gd name="connsiteX5" fmla="*/ 1712176 w 12904108"/>
              <a:gd name="connsiteY5" fmla="*/ 1321308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092708 w 12193200"/>
              <a:gd name="connsiteY0" fmla="*/ 125272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92708 w 12193200"/>
              <a:gd name="connsiteY5" fmla="*/ 1252728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2019850 w 13134058"/>
              <a:gd name="connsiteY0" fmla="*/ 1248156 h 3968993"/>
              <a:gd name="connsiteX1" fmla="*/ 4928842 w 13134058"/>
              <a:gd name="connsiteY1" fmla="*/ 0 h 3968993"/>
              <a:gd name="connsiteX2" fmla="*/ 13134058 w 13134058"/>
              <a:gd name="connsiteY2" fmla="*/ 9144 h 3968993"/>
              <a:gd name="connsiteX3" fmla="*/ 13134058 w 13134058"/>
              <a:gd name="connsiteY3" fmla="*/ 3968993 h 3968993"/>
              <a:gd name="connsiteX4" fmla="*/ 940858 w 13134058"/>
              <a:gd name="connsiteY4" fmla="*/ 3968993 h 3968993"/>
              <a:gd name="connsiteX5" fmla="*/ 951202 w 13134058"/>
              <a:gd name="connsiteY5" fmla="*/ 3639312 h 3968993"/>
              <a:gd name="connsiteX6" fmla="*/ 2019850 w 13134058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344 w 12193200"/>
              <a:gd name="connsiteY5" fmla="*/ 3639312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3994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819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819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9296"/>
              <a:gd name="connsiteY0" fmla="*/ 1248156 h 3968993"/>
              <a:gd name="connsiteX1" fmla="*/ 3987984 w 12199296"/>
              <a:gd name="connsiteY1" fmla="*/ 0 h 3968993"/>
              <a:gd name="connsiteX2" fmla="*/ 12193200 w 12199296"/>
              <a:gd name="connsiteY2" fmla="*/ 9144 h 3968993"/>
              <a:gd name="connsiteX3" fmla="*/ 12199296 w 12199296"/>
              <a:gd name="connsiteY3" fmla="*/ 3643884 h 3968993"/>
              <a:gd name="connsiteX4" fmla="*/ 12193200 w 12199296"/>
              <a:gd name="connsiteY4" fmla="*/ 3968993 h 3968993"/>
              <a:gd name="connsiteX5" fmla="*/ 0 w 12199296"/>
              <a:gd name="connsiteY5" fmla="*/ 3968993 h 3968993"/>
              <a:gd name="connsiteX6" fmla="*/ 819 w 12199296"/>
              <a:gd name="connsiteY6" fmla="*/ 3642487 h 3968993"/>
              <a:gd name="connsiteX7" fmla="*/ 1078992 w 12199296"/>
              <a:gd name="connsiteY7" fmla="*/ 1248156 h 3968993"/>
              <a:gd name="connsiteX0" fmla="*/ 1078173 w 12198477"/>
              <a:gd name="connsiteY0" fmla="*/ 1248156 h 3968993"/>
              <a:gd name="connsiteX1" fmla="*/ 3987165 w 12198477"/>
              <a:gd name="connsiteY1" fmla="*/ 0 h 3968993"/>
              <a:gd name="connsiteX2" fmla="*/ 12192381 w 12198477"/>
              <a:gd name="connsiteY2" fmla="*/ 9144 h 3968993"/>
              <a:gd name="connsiteX3" fmla="*/ 12198477 w 12198477"/>
              <a:gd name="connsiteY3" fmla="*/ 3643884 h 3968993"/>
              <a:gd name="connsiteX4" fmla="*/ 12192381 w 12198477"/>
              <a:gd name="connsiteY4" fmla="*/ 3968993 h 3968993"/>
              <a:gd name="connsiteX5" fmla="*/ 0 w 12198477"/>
              <a:gd name="connsiteY5" fmla="*/ 3642487 h 3968993"/>
              <a:gd name="connsiteX6" fmla="*/ 1078173 w 12198477"/>
              <a:gd name="connsiteY6" fmla="*/ 1248156 h 3968993"/>
              <a:gd name="connsiteX0" fmla="*/ 1078173 w 12198477"/>
              <a:gd name="connsiteY0" fmla="*/ 1248156 h 3643884"/>
              <a:gd name="connsiteX1" fmla="*/ 3987165 w 12198477"/>
              <a:gd name="connsiteY1" fmla="*/ 0 h 3643884"/>
              <a:gd name="connsiteX2" fmla="*/ 12192381 w 12198477"/>
              <a:gd name="connsiteY2" fmla="*/ 9144 h 3643884"/>
              <a:gd name="connsiteX3" fmla="*/ 12198477 w 12198477"/>
              <a:gd name="connsiteY3" fmla="*/ 3643884 h 3643884"/>
              <a:gd name="connsiteX4" fmla="*/ 0 w 12198477"/>
              <a:gd name="connsiteY4" fmla="*/ 3642487 h 3643884"/>
              <a:gd name="connsiteX5" fmla="*/ 1078173 w 12198477"/>
              <a:gd name="connsiteY5" fmla="*/ 1248156 h 36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477" h="3643884">
                <a:moveTo>
                  <a:pt x="1078173" y="1248156"/>
                </a:moveTo>
                <a:cubicBezTo>
                  <a:pt x="1742701" y="641075"/>
                  <a:pt x="2601903" y="22098"/>
                  <a:pt x="3987165" y="0"/>
                </a:cubicBezTo>
                <a:lnTo>
                  <a:pt x="12192381" y="9144"/>
                </a:lnTo>
                <a:lnTo>
                  <a:pt x="12198477" y="3643884"/>
                </a:lnTo>
                <a:lnTo>
                  <a:pt x="0" y="3642487"/>
                </a:lnTo>
                <a:cubicBezTo>
                  <a:pt x="71882" y="3227114"/>
                  <a:pt x="413646" y="1855237"/>
                  <a:pt x="1078173" y="1248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606FF13-AB06-4359-B6BD-CF5F94F5CD6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08253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89BEB745-B3D5-43FD-9815-B9FA0DC9C93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13816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296204C2-ABDC-45AF-8A2D-BE4B5584657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69157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D302E37E-F94E-4936-B229-24C9C02CB9F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74720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kstin paikkamerkki 12">
            <a:extLst>
              <a:ext uri="{FF2B5EF4-FFF2-40B4-BE49-F238E27FC236}">
                <a16:creationId xmlns:a16="http://schemas.microsoft.com/office/drawing/2014/main" id="{F2918CBF-7471-41AB-9D8A-117803761E3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66637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F64754E8-FBF6-4146-80F9-BCFC9E71F47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72200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5F160A21-94C4-4BD4-A9D8-D299EDF0DD3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27541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3" name="Tekstin paikkamerkki 14">
            <a:extLst>
              <a:ext uri="{FF2B5EF4-FFF2-40B4-BE49-F238E27FC236}">
                <a16:creationId xmlns:a16="http://schemas.microsoft.com/office/drawing/2014/main" id="{6E5AA8EE-EF60-4D72-8961-FCBC89F2767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8833104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A9285-C6CA-4BB7-A962-709C0DD5BC68}" type="datetime1">
              <a:rPr lang="fi-FI" smtClean="0"/>
              <a:t>20.5.2021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8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3C44C58-0E57-4FB8-9ED9-D897324B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780" y="0"/>
            <a:ext cx="59512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D56D1673-3E48-41D3-8A33-499416DD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9441" y="719706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702B65E3-D89D-4E0D-8B58-27410F6249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2829" y="843591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3B11889E-7CF3-40AB-80C4-59B4D882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9441" y="2722242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0D34BC0D-DE00-4005-96A6-E9521C43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2829" y="2846127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2DC83948-9FE3-46CD-B0AB-C492885A2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9441" y="4811646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262F6421-EC22-4940-9DBB-086873BD7D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2829" y="4935531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18-7917-408E-AD08-6DB7E27BEF6F}" type="datetime1">
              <a:rPr lang="fi-FI" smtClean="0"/>
              <a:t>20.5.2021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01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0"/>
            <a:ext cx="6096001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8D9E-18CC-406D-89AA-067A690EEEA7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2482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194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DEC9A3A7-2197-4DCD-BCA0-0C6DA5D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32BC8B1B-16A2-4EEC-9FF1-E91E4C1B5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80D0CEF3-CA90-40DC-B14F-5B708340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96436415-5B47-475C-8C17-AB797A90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7E6F44A4-8F45-4D0A-8CF8-AA6E6B85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C214BBBA-CCAE-4341-835F-1BDAB5E2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28F7A838-F919-437F-B84F-78A58AA0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5FF4D047-88F0-4295-BDB5-7E871F8CE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9B0D0032-6B5E-4D6A-9AE1-8AB3AA5A7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01B8EAFA-B8E6-48D6-939D-85B2F39A8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12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0"/>
            <a:ext cx="6096001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8D9E-18CC-406D-89AA-067A690EEEA7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2482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3755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6096000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680" y="608275"/>
            <a:ext cx="4899996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20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680" y="1783079"/>
            <a:ext cx="4899996" cy="42843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4" name="Päivämäärän paikkamerkki 6">
            <a:extLst>
              <a:ext uri="{FF2B5EF4-FFF2-40B4-BE49-F238E27FC236}">
                <a16:creationId xmlns:a16="http://schemas.microsoft.com/office/drawing/2014/main" id="{2A35D55F-E21E-4624-B694-E522E864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25" name="Dian numeron paikkamerkki 8">
            <a:extLst>
              <a:ext uri="{FF2B5EF4-FFF2-40B4-BE49-F238E27FC236}">
                <a16:creationId xmlns:a16="http://schemas.microsoft.com/office/drawing/2014/main" id="{BB5D23A5-B89B-46F8-88C5-FFCE62C6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7">
            <a:extLst>
              <a:ext uri="{FF2B5EF4-FFF2-40B4-BE49-F238E27FC236}">
                <a16:creationId xmlns:a16="http://schemas.microsoft.com/office/drawing/2014/main" id="{099DCF1A-0CE4-4BBB-8A6F-795AF54F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grpSp>
        <p:nvGrpSpPr>
          <p:cNvPr id="27" name="Ryhmä 26" descr="Senaatti logo">
            <a:extLst>
              <a:ext uri="{FF2B5EF4-FFF2-40B4-BE49-F238E27FC236}">
                <a16:creationId xmlns:a16="http://schemas.microsoft.com/office/drawing/2014/main" id="{420F8C69-239F-46FF-98B4-2F18846B0788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63A300-DC3D-4661-9A9E-0B114DB04E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0877319-47D4-4B15-AFE6-F1CFC2F77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48ACC66-2747-41A8-9957-3D0A3481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5CA75992-2A4A-46B8-A09C-C0CDB1C3FB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BCAF6E04-3A41-4117-BFD3-3DD2D69F44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59175F0-D054-4FBB-AD5C-A38BF8968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4C3B1C6-B3FD-48A6-A2A8-C8B248E65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DD679C4-772A-4DC0-8C7F-6E53CE2E67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42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CC7D9-BEF9-43E6-B0E5-979A6206E0E3}" type="datetime1">
              <a:rPr lang="fi-FI" smtClean="0"/>
              <a:t>20.5.2021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2">
    <p:bg>
      <p:bgPr>
        <a:solidFill>
          <a:srgbClr val="F2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55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3">
    <p:bg>
      <p:bgPr>
        <a:solidFill>
          <a:srgbClr val="81B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20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7263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910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3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F28F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4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4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57A1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6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A17F-E2A2-4E9A-8D19-E7CC326235B5}" type="datetime1">
              <a:rPr lang="fi-FI" smtClean="0"/>
              <a:t>20.5.2021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3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504A49EC-CE01-4ACE-8304-00E090CF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AA35E325-6595-41DC-BA71-A650AC848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DCF5DC64-993A-4EF8-A6FB-1A0ED81C9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F28E5389-4322-4A1F-BBAC-E98790B1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44">
              <a:extLst>
                <a:ext uri="{FF2B5EF4-FFF2-40B4-BE49-F238E27FC236}">
                  <a16:creationId xmlns:a16="http://schemas.microsoft.com/office/drawing/2014/main" id="{3F12A6D5-F21C-4D7E-9D67-8991DE38E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45">
              <a:extLst>
                <a:ext uri="{FF2B5EF4-FFF2-40B4-BE49-F238E27FC236}">
                  <a16:creationId xmlns:a16="http://schemas.microsoft.com/office/drawing/2014/main" id="{3E055279-79C6-48B0-8B2C-1151A4E6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7118D90C-0B60-4A93-BC76-84C78078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47">
              <a:extLst>
                <a:ext uri="{FF2B5EF4-FFF2-40B4-BE49-F238E27FC236}">
                  <a16:creationId xmlns:a16="http://schemas.microsoft.com/office/drawing/2014/main" id="{241AA431-D4EA-482C-87E3-99EAAFE6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FD72C08A-01B6-438A-BEED-EA52E6B9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E48ECF5F-6557-4C6B-8E55-53E2BA0D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61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04585A86-DFA6-4065-B384-3CF27D4B3AC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3B1A4-BE7D-49BE-B782-C31ADCE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300000"/>
            <a:ext cx="1123200" cy="28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00"/>
            </a:lvl1pPr>
          </a:lstStyle>
          <a:p>
            <a:pPr lvl="0"/>
            <a:r>
              <a:rPr lang="fi-FI" dirty="0"/>
              <a:t> </a:t>
            </a:r>
            <a:endParaRPr lang="en-GB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540-7881-4D3A-BE48-78BBE58851EE}" type="datetime1">
              <a:rPr lang="fi-FI" smtClean="0"/>
              <a:t>20.5.2021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4A067-BB0B-4D22-AC52-4CF7F9AC2A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buNone/>
              <a:defRPr i="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sisältö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3B1A4-BE7D-49BE-B782-C31ADCE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300000"/>
            <a:ext cx="1123200" cy="28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00"/>
            </a:lvl1pPr>
          </a:lstStyle>
          <a:p>
            <a:pPr lvl="0"/>
            <a:r>
              <a:rPr lang="fi-FI" dirty="0"/>
              <a:t> </a:t>
            </a:r>
            <a:endParaRPr lang="en-GB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540-7881-4D3A-BE48-78BBE58851EE}" type="datetime1">
              <a:rPr lang="fi-FI" smtClean="0"/>
              <a:t>20.5.2021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870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descr="Senaatti logo">
            <a:extLst>
              <a:ext uri="{FF2B5EF4-FFF2-40B4-BE49-F238E27FC236}">
                <a16:creationId xmlns:a16="http://schemas.microsoft.com/office/drawing/2014/main" id="{2FDAEDBE-7C90-4FEF-A8B0-FFD8575A13E2}"/>
              </a:ext>
            </a:extLst>
          </p:cNvPr>
          <p:cNvGrpSpPr/>
          <p:nvPr userDrawn="1"/>
        </p:nvGrpSpPr>
        <p:grpSpPr>
          <a:xfrm>
            <a:off x="3929990" y="3055727"/>
            <a:ext cx="4336186" cy="1114840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F15319-A92F-491D-AF4C-29AF963EC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0E750C8-41A5-4502-BE19-76B6FBAE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0927226-D039-4C71-AA3A-A93FE4CBC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3E93F2-1225-4D87-93B7-FA7FC4024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04B472-4D6A-4A49-A4EC-E1D761CBE1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1F4B14D-2C07-47A1-9DC6-503AA43A0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5D27123-63E7-4F58-BF49-EC9E06037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AF66F53-4D5D-4189-B0CE-B0B34C63F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206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descr="Senaatti logo">
            <a:extLst>
              <a:ext uri="{FF2B5EF4-FFF2-40B4-BE49-F238E27FC236}">
                <a16:creationId xmlns:a16="http://schemas.microsoft.com/office/drawing/2014/main" id="{2FDAEDBE-7C90-4FEF-A8B0-FFD8575A13E2}"/>
              </a:ext>
            </a:extLst>
          </p:cNvPr>
          <p:cNvGrpSpPr/>
          <p:nvPr userDrawn="1"/>
        </p:nvGrpSpPr>
        <p:grpSpPr>
          <a:xfrm>
            <a:off x="3929990" y="3055727"/>
            <a:ext cx="4336186" cy="1114840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F15319-A92F-491D-AF4C-29AF963EC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0E750C8-41A5-4502-BE19-76B6FBAE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0927226-D039-4C71-AA3A-A93FE4CBC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3E93F2-1225-4D87-93B7-FA7FC4024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04B472-4D6A-4A49-A4EC-E1D761CBE1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1F4B14D-2C07-47A1-9DC6-503AA43A0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5D27123-63E7-4F58-BF49-EC9E06037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AF66F53-4D5D-4189-B0CE-B0B34C63F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6" name="Otsikko 15">
            <a:extLst>
              <a:ext uri="{FF2B5EF4-FFF2-40B4-BE49-F238E27FC236}">
                <a16:creationId xmlns:a16="http://schemas.microsoft.com/office/drawing/2014/main" id="{3B715A93-A11A-4C60-8CD5-1EBA06A4B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432" y="4480559"/>
            <a:ext cx="7567556" cy="719201"/>
          </a:xfrm>
        </p:spPr>
        <p:txBody>
          <a:bodyPr anchor="b" anchorCtr="0"/>
          <a:lstStyle>
            <a:lvl1pPr algn="ctr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468AF96D-FCC6-47B0-978D-FB5A19B57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2988" y="5280024"/>
            <a:ext cx="7566025" cy="94703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58979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kahdella 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580204" y="587672"/>
            <a:ext cx="11024125" cy="1175344"/>
          </a:xfrm>
        </p:spPr>
        <p:txBody>
          <a:bodyPr/>
          <a:lstStyle>
            <a:lvl1pPr>
              <a:defRPr cap="none" baseline="0">
                <a:solidFill>
                  <a:srgbClr val="CC0428"/>
                </a:solidFill>
              </a:defRPr>
            </a:lvl1pPr>
          </a:lstStyle>
          <a:p>
            <a:r>
              <a:rPr lang="fi-FI" sz="3467" dirty="0">
                <a:solidFill>
                  <a:srgbClr val="DB0028"/>
                </a:solidFill>
              </a:rPr>
              <a:t>Klikkaa ja lisää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80800" y="1850728"/>
            <a:ext cx="5384800" cy="417327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Klikkaa ja lisää tekstin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97600" y="1850728"/>
            <a:ext cx="5384800" cy="417327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dirty="0"/>
              <a:t>Klikkaa ja lisää tekstin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385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FBF23640-6E3B-4621-A5AC-F916E7124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65">
              <a:extLst>
                <a:ext uri="{FF2B5EF4-FFF2-40B4-BE49-F238E27FC236}">
                  <a16:creationId xmlns:a16="http://schemas.microsoft.com/office/drawing/2014/main" id="{551E2920-7B63-491D-86A0-7EE60AED2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CB867A9-5315-49E0-AE2E-D49F424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E456610B-C12F-4D3C-934C-EF876692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F4A6F3A3-7868-4842-A529-F974086B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092812BF-419F-4E30-9801-5CA6C806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447925" cy="2276475"/>
            </a:xfrm>
            <a:custGeom>
              <a:avLst/>
              <a:gdLst>
                <a:gd name="T0" fmla="*/ 0 w 6833"/>
                <a:gd name="T1" fmla="*/ 0 h 6350"/>
                <a:gd name="T2" fmla="*/ 6350 w 6833"/>
                <a:gd name="T3" fmla="*/ 0 h 6350"/>
                <a:gd name="T4" fmla="*/ 6833 w 6833"/>
                <a:gd name="T5" fmla="*/ 2825 h 6350"/>
                <a:gd name="T6" fmla="*/ 6350 w 6833"/>
                <a:gd name="T7" fmla="*/ 6350 h 6350"/>
                <a:gd name="T8" fmla="*/ 0 w 6833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3" h="6350">
                  <a:moveTo>
                    <a:pt x="0" y="0"/>
                  </a:moveTo>
                  <a:lnTo>
                    <a:pt x="6350" y="0"/>
                  </a:lnTo>
                  <a:lnTo>
                    <a:pt x="6833" y="2825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70">
              <a:extLst>
                <a:ext uri="{FF2B5EF4-FFF2-40B4-BE49-F238E27FC236}">
                  <a16:creationId xmlns:a16="http://schemas.microsoft.com/office/drawing/2014/main" id="{B9D1BA1A-7D51-4AED-BDD6-D6BD7B76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id="{44051F4D-2F52-4AD9-9DD6-8E7228407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1461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FAFBAF49-3549-414C-96DA-7CCC94EB0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85">
              <a:extLst>
                <a:ext uri="{FF2B5EF4-FFF2-40B4-BE49-F238E27FC236}">
                  <a16:creationId xmlns:a16="http://schemas.microsoft.com/office/drawing/2014/main" id="{ED065077-FCFD-4DA8-81FB-5C79A8FB4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0856671-275E-4C5A-9211-53C060DA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87">
              <a:extLst>
                <a:ext uri="{FF2B5EF4-FFF2-40B4-BE49-F238E27FC236}">
                  <a16:creationId xmlns:a16="http://schemas.microsoft.com/office/drawing/2014/main" id="{59D2EB32-006C-48BC-BC34-07AB4D62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8">
              <a:extLst>
                <a:ext uri="{FF2B5EF4-FFF2-40B4-BE49-F238E27FC236}">
                  <a16:creationId xmlns:a16="http://schemas.microsoft.com/office/drawing/2014/main" id="{192C71DE-55A5-4583-AFBC-16ADE9F0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9A138D23-D6AE-43B9-A6C0-36DB8504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0">
              <a:extLst>
                <a:ext uri="{FF2B5EF4-FFF2-40B4-BE49-F238E27FC236}">
                  <a16:creationId xmlns:a16="http://schemas.microsoft.com/office/drawing/2014/main" id="{7EC9F13F-99F7-4CB2-9B7B-33854848D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91">
              <a:extLst>
                <a:ext uri="{FF2B5EF4-FFF2-40B4-BE49-F238E27FC236}">
                  <a16:creationId xmlns:a16="http://schemas.microsoft.com/office/drawing/2014/main" id="{68099D70-3A34-4F8F-BF35-2F6EDDD4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856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yhmä 22">
            <a:extLst>
              <a:ext uri="{FF2B5EF4-FFF2-40B4-BE49-F238E27FC236}">
                <a16:creationId xmlns:a16="http://schemas.microsoft.com/office/drawing/2014/main" id="{E88EF221-BDD7-4C2C-8C92-A0F7501DE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2" name="Rectangle 95">
              <a:extLst>
                <a:ext uri="{FF2B5EF4-FFF2-40B4-BE49-F238E27FC236}">
                  <a16:creationId xmlns:a16="http://schemas.microsoft.com/office/drawing/2014/main" id="{27C49910-3658-4FF7-BB00-749ABFA2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A7944549-48C8-49B2-9E4F-BB4AF8BE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97">
              <a:extLst>
                <a:ext uri="{FF2B5EF4-FFF2-40B4-BE49-F238E27FC236}">
                  <a16:creationId xmlns:a16="http://schemas.microsoft.com/office/drawing/2014/main" id="{89AD9DE8-D1C3-41C2-B5C7-AC940EFB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98">
              <a:extLst>
                <a:ext uri="{FF2B5EF4-FFF2-40B4-BE49-F238E27FC236}">
                  <a16:creationId xmlns:a16="http://schemas.microsoft.com/office/drawing/2014/main" id="{8783C24C-F556-43FE-9294-29441BC2D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99">
              <a:extLst>
                <a:ext uri="{FF2B5EF4-FFF2-40B4-BE49-F238E27FC236}">
                  <a16:creationId xmlns:a16="http://schemas.microsoft.com/office/drawing/2014/main" id="{02158B90-F17A-4930-9573-153AFD2D4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100">
              <a:extLst>
                <a:ext uri="{FF2B5EF4-FFF2-40B4-BE49-F238E27FC236}">
                  <a16:creationId xmlns:a16="http://schemas.microsoft.com/office/drawing/2014/main" id="{777BFBD7-BBF3-4558-9A6C-F2DCFE7A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101">
              <a:extLst>
                <a:ext uri="{FF2B5EF4-FFF2-40B4-BE49-F238E27FC236}">
                  <a16:creationId xmlns:a16="http://schemas.microsoft.com/office/drawing/2014/main" id="{F4E30EA1-F9A8-47AE-BCF2-D98BD65E3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5192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9FAF932-8064-44AE-AC70-5D226DD1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1837" y="0"/>
            <a:ext cx="1300163" cy="6465888"/>
            <a:chOff x="9191626" y="14288"/>
            <a:chExt cx="1300163" cy="646588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EB8CFA4-4138-4DB4-AEFB-942D4A1C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3892550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DD5322-9E0C-4B83-8E7F-36ECEEFA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5186363"/>
              <a:ext cx="1300163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B1B2E6-DBAB-4ED5-ACD0-85B19D060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0913" y="5186363"/>
              <a:ext cx="650875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7822A25-5114-4E96-A4F3-3D2FC484C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2598738"/>
              <a:ext cx="1300163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CE3EE4D-DECA-424B-8112-E290341A1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4288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5F2AD6F-641E-4CED-B854-6E1050C98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304925"/>
              <a:ext cx="1300163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0FB399-B909-4C35-92E7-3831068B0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1304925"/>
              <a:ext cx="1300163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210-9274-436B-BBFA-C8E955D40C3A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334DC-3E2E-4A50-9851-5DD0A328CA23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10EB96C7-6FA2-47E1-A07C-D54671CD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3600" y="0"/>
            <a:ext cx="1299600" cy="6465600"/>
            <a:chOff x="9428163" y="14288"/>
            <a:chExt cx="1298575" cy="6465888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D567FD-FC0D-46F7-942E-349032786F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3892550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8FB5ADE-985E-4F2A-9E47-9ADD172A0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5186363"/>
              <a:ext cx="1298575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45FDA3F-7CCE-4915-9D46-AA4AB6CC0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450" y="5186363"/>
              <a:ext cx="649288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5C2FE1A-315C-4505-A3AC-28FA6830A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2598738"/>
              <a:ext cx="1298575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470BDF07-EFB4-4E2A-9625-2EBB057832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4288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4C9087D-8363-45FD-A7F2-DEE3D3EFD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304925"/>
              <a:ext cx="1298575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99F3E39-A83D-41B5-878E-2C81A3B10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1304925"/>
              <a:ext cx="1298575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Ryhmä 25" descr="Senaatti logo">
            <a:extLst>
              <a:ext uri="{FF2B5EF4-FFF2-40B4-BE49-F238E27FC236}">
                <a16:creationId xmlns:a16="http://schemas.microsoft.com/office/drawing/2014/main" id="{FBBE7AB0-9746-4951-ACEC-732571E7891E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1E64662-A3D4-4C95-A126-527E5BE5B5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634740B-6A34-4B0B-8C73-A9B721F22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385F905-7FC3-451E-B5CB-E3482D54CF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621DD7F-8973-4E56-BE67-0BA3EB7B1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A64F9C1-5E65-497F-8BC7-A5BBC039B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C91B859-9F9B-41FA-8181-0CDC067FBF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36E60686-A70A-405F-BF95-228BFA25B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30B4B6F-793B-4EB8-851A-A12AB4AD3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8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9FAF932-8064-44AE-AC70-5D226DD1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1837" y="0"/>
            <a:ext cx="1300163" cy="6465888"/>
            <a:chOff x="9191626" y="14288"/>
            <a:chExt cx="1300163" cy="646588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EB8CFA4-4138-4DB4-AEFB-942D4A1C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3892550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DD5322-9E0C-4B83-8E7F-36ECEEFA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5186363"/>
              <a:ext cx="1300163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B1B2E6-DBAB-4ED5-ACD0-85B19D060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0913" y="5186363"/>
              <a:ext cx="650875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7822A25-5114-4E96-A4F3-3D2FC484C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2598738"/>
              <a:ext cx="1300163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CE3EE4D-DECA-424B-8112-E290341A1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4288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5F2AD6F-641E-4CED-B854-6E1050C98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304925"/>
              <a:ext cx="1300163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0FB399-B909-4C35-92E7-3831068B0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1304925"/>
              <a:ext cx="1300163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2011680"/>
            <a:ext cx="4705305" cy="40529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2B8F-F3D6-4FFB-A964-D47AD9F9AC2E}" type="datetime1">
              <a:rPr lang="fi-FI" smtClean="0"/>
              <a:t>20.5.2021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AC277528-30D8-41C8-BEC0-9D6626511B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2843" y="2011680"/>
            <a:ext cx="4705305" cy="40529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5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9520517" cy="1217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659" y="2011680"/>
            <a:ext cx="9520517" cy="40529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5995" y="6298135"/>
            <a:ext cx="96691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475CF90-B7D5-4DE0-B667-FC1F266714CE}" type="datetime1">
              <a:rPr lang="fi-FI" smtClean="0"/>
              <a:t>20.5.2021</a:t>
            </a:fld>
            <a:endParaRPr lang="fi-FI" sz="12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8658" y="6298135"/>
            <a:ext cx="407894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5445" y="6298135"/>
            <a:ext cx="2310555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sz="1200" dirty="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7D69BD67-5679-4CEC-A395-38B963A87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8FB7095-9CA5-4668-B924-E4761AE9B6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2678EA5-FAB2-4432-9F07-32E441D8F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DDF985-F3C1-4996-81B3-F09A9CF68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829525A-FD2C-4C6E-AAB4-5FD56E5FF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1A9E279-C49E-402B-B907-608C8E9C7B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7633CB0-C08E-41AB-8BF5-F611BD537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3EC8CFF-27F2-430F-A210-E7BE9B3F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6DB188A1-8A26-43BE-BD89-519B6717E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50" r:id="rId7"/>
    <p:sldLayoutId id="2147483660" r:id="rId8"/>
    <p:sldLayoutId id="2147483679" r:id="rId9"/>
    <p:sldLayoutId id="2147483680" r:id="rId10"/>
    <p:sldLayoutId id="2147483674" r:id="rId11"/>
    <p:sldLayoutId id="2147483672" r:id="rId12"/>
    <p:sldLayoutId id="2147483692" r:id="rId13"/>
    <p:sldLayoutId id="2147483695" r:id="rId14"/>
    <p:sldLayoutId id="2147483693" r:id="rId15"/>
    <p:sldLayoutId id="2147483678" r:id="rId16"/>
    <p:sldLayoutId id="2147483675" r:id="rId17"/>
    <p:sldLayoutId id="2147483677" r:id="rId18"/>
    <p:sldLayoutId id="2147483670" r:id="rId19"/>
    <p:sldLayoutId id="2147483688" r:id="rId20"/>
    <p:sldLayoutId id="2147483689" r:id="rId21"/>
    <p:sldLayoutId id="2147483651" r:id="rId22"/>
    <p:sldLayoutId id="2147483685" r:id="rId23"/>
    <p:sldLayoutId id="2147483686" r:id="rId24"/>
    <p:sldLayoutId id="2147483673" r:id="rId25"/>
    <p:sldLayoutId id="2147483697" r:id="rId26"/>
    <p:sldLayoutId id="2147483698" r:id="rId27"/>
    <p:sldLayoutId id="2147483654" r:id="rId28"/>
    <p:sldLayoutId id="2147483681" r:id="rId29"/>
    <p:sldLayoutId id="2147483655" r:id="rId30"/>
    <p:sldLayoutId id="2147483700" r:id="rId31"/>
    <p:sldLayoutId id="2147483683" r:id="rId32"/>
    <p:sldLayoutId id="2147483682" r:id="rId33"/>
    <p:sldLayoutId id="2147483701" r:id="rId3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51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383" userDrawn="1">
          <p15:clr>
            <a:srgbClr val="F26B43"/>
          </p15:clr>
        </p15:guide>
        <p15:guide id="6" orient="horz" pos="3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80AFB-FE81-429A-83A3-B0DE81786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noProof="0" dirty="0" err="1"/>
              <a:t>alous</a:t>
            </a:r>
            <a:r>
              <a:rPr lang="fi-FI" noProof="0" dirty="0"/>
              <a:t>-rikollisuuden torjunta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816011-9349-4B8A-A83B-3A03F1828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Hankinta-Suomi / </a:t>
            </a:r>
            <a:r>
              <a:rPr lang="fi-FI" dirty="0"/>
              <a:t>21</a:t>
            </a:r>
            <a:r>
              <a:rPr lang="fi-FI" noProof="0" dirty="0"/>
              <a:t>.05.2021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DD77F2-3DD4-4583-B010-CD0732119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noProof="0" dirty="0"/>
              <a:t>Jonni Laitto</a:t>
            </a:r>
          </a:p>
          <a:p>
            <a:r>
              <a:rPr lang="fi-FI" dirty="0"/>
              <a:t>j</a:t>
            </a:r>
            <a:r>
              <a:rPr lang="fi-FI" noProof="0" dirty="0"/>
              <a:t>onni.laitto@senaatti.fi</a:t>
            </a:r>
          </a:p>
        </p:txBody>
      </p:sp>
      <p:pic>
        <p:nvPicPr>
          <p:cNvPr id="8" name="Picture Placeholder 7" descr="Nainen kävelee turvapostista">
            <a:extLst>
              <a:ext uri="{FF2B5EF4-FFF2-40B4-BE49-F238E27FC236}">
                <a16:creationId xmlns:a16="http://schemas.microsoft.com/office/drawing/2014/main" id="{2039183C-0418-49D0-AC84-32B5646A720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42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6DF6A-B6FA-4A32-8D6B-33C54396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705356"/>
            <a:ext cx="6053213" cy="1702181"/>
          </a:xfrm>
        </p:spPr>
        <p:txBody>
          <a:bodyPr/>
          <a:lstStyle/>
          <a:p>
            <a:r>
              <a:rPr lang="fi-FI" dirty="0"/>
              <a:t>Senaatti-konsernin pyrkimys:</a:t>
            </a:r>
            <a:br>
              <a:rPr lang="fi-FI" dirty="0"/>
            </a:br>
            <a:r>
              <a:rPr lang="fi-FI" dirty="0"/>
              <a:t>alalle terveitä standardeja ja hyvä käytäntöjä.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130F2B-C098-4308-8F22-74281707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8658" y="6298135"/>
            <a:ext cx="407894" cy="288870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0F776E7-A88F-420F-B338-7C8F269DC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2" y="3954779"/>
            <a:ext cx="6127523" cy="2107883"/>
          </a:xfrm>
        </p:spPr>
        <p:txBody>
          <a:bodyPr/>
          <a:lstStyle/>
          <a:p>
            <a:r>
              <a:rPr lang="fi-FI" noProof="0" dirty="0"/>
              <a:t>Konsernilaajuinen toimenpideohjelma: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</a:t>
            </a:r>
            <a:r>
              <a:rPr lang="fi-FI" noProof="0" dirty="0" err="1"/>
              <a:t>akisääteistä</a:t>
            </a:r>
            <a:r>
              <a:rPr lang="fi-FI" noProof="0" dirty="0"/>
              <a:t> tiukemmat ehdot toimittajille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rajoituksia urakoiden ketjuttamiselle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liiketoiminta-alueille yhteinen toimintamalli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avoimuus toimittajien ja viranomaisten kanssa</a:t>
            </a:r>
            <a:endParaRPr lang="fi-FI" noProof="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6C5E4D1-E22E-4F18-A082-8E25D5AE05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2774" y="765855"/>
            <a:ext cx="4867275" cy="5362257"/>
          </a:xfrm>
        </p:spPr>
        <p:txBody>
          <a:bodyPr/>
          <a:lstStyle/>
          <a:p>
            <a:pPr marL="0" indent="0">
              <a:buNone/>
            </a:pPr>
            <a:r>
              <a:rPr lang="fi-FI" sz="4000" dirty="0"/>
              <a:t>”Senaatti on vastuullinen toimija ja alan suunnannäyttäjä”</a:t>
            </a:r>
            <a:endParaRPr lang="fi-FI" sz="4000" noProof="0" dirty="0"/>
          </a:p>
        </p:txBody>
      </p:sp>
    </p:spTree>
    <p:extLst>
      <p:ext uri="{BB962C8B-B14F-4D97-AF65-F5344CB8AC3E}">
        <p14:creationId xmlns:p14="http://schemas.microsoft.com/office/powerpoint/2010/main" val="180694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987977"/>
            <a:ext cx="9907127" cy="138783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Senaatti antaa kuukausittain hanke- ja urakoitsijakohtaiset laskujen maksutiedot verottajalle. Tiedonantovelvollisuuden toteuttamiseksi kaikki urakat tilataan sähköisesti ja kaikille hankkeille haetaan Työmaarekisteristä Työmaa-avain. 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11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sz="3600" dirty="0"/>
              <a:t>Yhteistyö verottajan kanssa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l="14619" r="8613" b="3314"/>
          <a:stretch/>
        </p:blipFill>
        <p:spPr>
          <a:xfrm>
            <a:off x="545152" y="2341310"/>
            <a:ext cx="3267012" cy="3089564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4386942" y="234131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/>
              <a:t>Urakoitsija on verotusmenettelylain mukaisesti velvollinen tekemään vastaavat ilmoitukset. </a:t>
            </a:r>
          </a:p>
          <a:p>
            <a:endParaRPr lang="fi-FI" sz="2000" dirty="0"/>
          </a:p>
          <a:p>
            <a:r>
              <a:rPr lang="fi-FI" sz="2000" dirty="0"/>
              <a:t>Senaatti ilmoittaa solmimiensa vähintään 10 000 euron arvoiset urakkasopimukset kuukausittain Verohallinnolle ja edellyttää urakoitsijoiden tekevän vastaavat ilmoituksen Verohallinnon ohjeiden mukaisesti vähintään 10 000 euron alihankinnoista. </a:t>
            </a:r>
          </a:p>
        </p:txBody>
      </p:sp>
    </p:spTree>
    <p:extLst>
      <p:ext uri="{BB962C8B-B14F-4D97-AF65-F5344CB8AC3E}">
        <p14:creationId xmlns:p14="http://schemas.microsoft.com/office/powerpoint/2010/main" val="250499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192878" cy="218281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Senaatti on ollut luomassa ja kehittämässä talousrikollisuuden torjunnan menetelmiä ja työkaluja tiiviissä yhteistyössä mm. </a:t>
            </a:r>
            <a:r>
              <a:rPr lang="fi-FI" sz="2000" b="1" dirty="0">
                <a:solidFill>
                  <a:schemeClr val="tx1"/>
                </a:solidFill>
              </a:rPr>
              <a:t>verottajan ja </a:t>
            </a:r>
            <a:r>
              <a:rPr lang="fi-FI" sz="2000" b="1" dirty="0" err="1">
                <a:solidFill>
                  <a:schemeClr val="tx1"/>
                </a:solidFill>
              </a:rPr>
              <a:t>AVI:n</a:t>
            </a:r>
            <a:r>
              <a:rPr lang="fi-FI" sz="2000" b="1" dirty="0">
                <a:solidFill>
                  <a:schemeClr val="tx1"/>
                </a:solidFill>
              </a:rPr>
              <a:t> kanssa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Tällä hetkellä on olemassa paljon hyviä toimintatapoja mutta edelleen on oltava hereillä ja katsottava, voidaanko </a:t>
            </a:r>
            <a:r>
              <a:rPr lang="fi-FI" sz="2000" b="1" dirty="0">
                <a:solidFill>
                  <a:schemeClr val="tx1"/>
                </a:solidFill>
              </a:rPr>
              <a:t>tehdä asioita vielä paremmin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edelleen kehitettäväksi.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Talousrikollisuus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l="14956"/>
          <a:stretch/>
        </p:blipFill>
        <p:spPr>
          <a:xfrm>
            <a:off x="561370" y="3491419"/>
            <a:ext cx="3512151" cy="274818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331191" y="3491419"/>
            <a:ext cx="698894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/>
              <a:t>Rakennustyömaista talousrikollisuuden torjunnan käytäntömme on laajennettu ylläpidon palveluntuottajiin</a:t>
            </a:r>
          </a:p>
          <a:p>
            <a:r>
              <a:rPr lang="fi-FI" sz="2000" dirty="0"/>
              <a:t>ja toimitiloihin liittyviin palveluihin (siivous, ravintola yms.).</a:t>
            </a:r>
          </a:p>
          <a:p>
            <a:endParaRPr lang="fi-FI" sz="2000" dirty="0"/>
          </a:p>
          <a:p>
            <a:r>
              <a:rPr lang="fi-FI" sz="2000" b="1" dirty="0"/>
              <a:t>Perusperiaatteet: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Torjunta perustuu sopimuksiin.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Sopimusmalli tietoon jo tarjouspyyntövaiheessa.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Sopimuksen sisällön koulutus sopimuskumppaneille.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Sopimusehtojen noudattamisen määrätietoinen valvonta.</a:t>
            </a:r>
          </a:p>
          <a:p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6354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Torjunta perustuu sopimuksiin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06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Kilpailulain vastainen menettely tai liiketoimintakielto on aina olennainen sopimusrikkomus.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Tilaajavastuulain mukaiset selvitykset ja ulkomaisten työntekijöiden erityissäännökset </a:t>
            </a:r>
            <a:r>
              <a:rPr lang="fi-FI" sz="2000" b="1" dirty="0">
                <a:solidFill>
                  <a:schemeClr val="tx1"/>
                </a:solidFill>
              </a:rPr>
              <a:t>edellytetään kaikilta </a:t>
            </a:r>
            <a:r>
              <a:rPr lang="fi-FI" sz="2000" dirty="0">
                <a:solidFill>
                  <a:schemeClr val="tx1"/>
                </a:solidFill>
              </a:rPr>
              <a:t>aliurakkaketjuun kuuluvilta.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tx1"/>
                </a:solidFill>
              </a:rPr>
              <a:t>Urakkaketju on rajoitettu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>
                <a:solidFill>
                  <a:schemeClr val="tx1"/>
                </a:solidFill>
              </a:rPr>
              <a:t>kolmeen portaaseen.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Aliurakkaketjuun ehdotetut yritykset on </a:t>
            </a:r>
            <a:r>
              <a:rPr lang="fi-FI" sz="2000" b="1" dirty="0">
                <a:solidFill>
                  <a:schemeClr val="tx1"/>
                </a:solidFill>
              </a:rPr>
              <a:t>hyväksytettävä tilaajalla ennen työmaalle pääsyä</a:t>
            </a:r>
            <a:r>
              <a:rPr lang="fi-FI" sz="2000" dirty="0">
                <a:solidFill>
                  <a:schemeClr val="tx1"/>
                </a:solidFill>
              </a:rPr>
              <a:t>. Päätoteuttajalla tulee olla ajantasainen luettelo kaikista työmaalla toimivista yrityksistä ja henkilöistä perustietoineen.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14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Keskeisiä sopimusehtoja 1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75" y="3378450"/>
            <a:ext cx="6280560" cy="161020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456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Työmailla tulee olla kulunvalvonta. Kaikilla työmaalla olevilla henkilöillä tulee olla työturvallisuuslain mukainen henkilötunniste näkyvissä. Kulkulupaluettelosta tulee selvitä kulkuluvan voimassaolo, päättyneen luvan palautuspäivä ja ulkomaisen työntekijän työnteko-oikeuden peruste.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Työsuhteiden tulee olla rakennusalan työehtosopimusten mukaiset. Ulkomaisilla työntekijöillä tulee olla työlupaedellytykset ja eläkevakuutus.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Turvaluokitelluissa kohteissa edellytetään henkilöturvallisuusselvitykset tai PSC-todistus (</a:t>
            </a:r>
            <a:r>
              <a:rPr lang="fi-FI" sz="2000" dirty="0" err="1">
                <a:solidFill>
                  <a:schemeClr val="tx1"/>
                </a:solidFill>
              </a:rPr>
              <a:t>personal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security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clearance</a:t>
            </a:r>
            <a:r>
              <a:rPr lang="fi-FI" sz="2000" dirty="0">
                <a:solidFill>
                  <a:schemeClr val="tx1"/>
                </a:solidFill>
              </a:rPr>
              <a:t>) erillisen määrittelyn mukaisesti.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15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Keskeisiä sopimusehtoja 2</a:t>
            </a:r>
          </a:p>
        </p:txBody>
      </p:sp>
    </p:spTree>
    <p:extLst>
      <p:ext uri="{BB962C8B-B14F-4D97-AF65-F5344CB8AC3E}">
        <p14:creationId xmlns:p14="http://schemas.microsoft.com/office/powerpoint/2010/main" val="361133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16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sz="3600" dirty="0"/>
              <a:t>Sanktiot sopimusehtojen rikkomisesta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54" y="993733"/>
            <a:ext cx="7024577" cy="58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Sanktioita, ei sakkoja (vain viranomainen voi sakottaa).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Taulukko A: yli 2 M€ hankkeet.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Taulukko B: alle 2 M€ hankkeet.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Taustalla arviointia urakoinnin katteesta. Sanktioiden tulee olla tuntuvia, muttei rampauttavia.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17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Taustoitus sanktioiden suuruudelle</a:t>
            </a:r>
          </a:p>
        </p:txBody>
      </p:sp>
    </p:spTree>
    <p:extLst>
      <p:ext uri="{BB962C8B-B14F-4D97-AF65-F5344CB8AC3E}">
        <p14:creationId xmlns:p14="http://schemas.microsoft.com/office/powerpoint/2010/main" val="394547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04" y="2060976"/>
            <a:ext cx="6657913" cy="2756535"/>
          </a:xfrm>
        </p:spPr>
        <p:txBody>
          <a:bodyPr/>
          <a:lstStyle/>
          <a:p>
            <a:r>
              <a:rPr lang="fi-FI" noProof="0" dirty="0"/>
              <a:t>Sopimuksen</a:t>
            </a:r>
            <a:br>
              <a:rPr lang="fi-FI" noProof="0" dirty="0"/>
            </a:br>
            <a:r>
              <a:rPr lang="fi-FI" noProof="0" dirty="0"/>
              <a:t>sisällön koulutus sopimuskumppaneille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06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Senaatti-konsernin hankevastuuhenkilö avaa talousrikollisuuden torjuntaehtojen sisällön hankkeen avainhenkilöille erillisessä tilaisuudessa (rakennuttajakonsultti, työmaavalvonta, urakoitsijan vastaava työnjohtaja ja hankintaorganisaatio).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Yhdessä käydään läpi sekä työmaan arjen että poikkeustilanteiden (esim. lomakausi) </a:t>
            </a:r>
            <a:r>
              <a:rPr lang="fi-FI" dirty="0" err="1"/>
              <a:t>vastuutukset</a:t>
            </a:r>
            <a:r>
              <a:rPr lang="fi-FI" dirty="0"/>
              <a:t> (esim. kuka hyväksyy aliurakoitsijaesitykset ja missä aikataulussa).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Senaatti-konsernin työmaaorganisaatio käy läpi urakoitsijan esittämät dokumentointimallit ja tekee omia sparraustarkastuksia työmaan alkuvaiheessa.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Tavoite: nolla poikkeamaa!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19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Tavoitteena ei ole kerätä sanktioita</a:t>
            </a:r>
          </a:p>
        </p:txBody>
      </p:sp>
    </p:spTree>
    <p:extLst>
      <p:ext uri="{BB962C8B-B14F-4D97-AF65-F5344CB8AC3E}">
        <p14:creationId xmlns:p14="http://schemas.microsoft.com/office/powerpoint/2010/main" val="94459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Senaatti-konserni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Talousrikollisuuden torjunnan periaatteet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Torjunta perustuu sopimuksiin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Sopimuksen sisällön koulutus sopimuskumppaneille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Sopimusehtojen noudattamisen valvonta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Positiivinen kehityskaari</a:t>
            </a:r>
          </a:p>
          <a:p>
            <a:pPr marL="457200" indent="-457200">
              <a:buAutoNum type="arabicPeriod"/>
            </a:pPr>
            <a:r>
              <a:rPr lang="fi-FI" sz="2000" dirty="0">
                <a:solidFill>
                  <a:schemeClr val="tx1"/>
                </a:solidFill>
              </a:rPr>
              <a:t>Toimintamalli avoin kaikille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Esityksen sisältö</a:t>
            </a:r>
          </a:p>
        </p:txBody>
      </p:sp>
    </p:spTree>
    <p:extLst>
      <p:ext uri="{BB962C8B-B14F-4D97-AF65-F5344CB8AC3E}">
        <p14:creationId xmlns:p14="http://schemas.microsoft.com/office/powerpoint/2010/main" val="233648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04" y="2060976"/>
            <a:ext cx="6657913" cy="2756535"/>
          </a:xfrm>
        </p:spPr>
        <p:txBody>
          <a:bodyPr/>
          <a:lstStyle/>
          <a:p>
            <a:r>
              <a:rPr lang="fi-FI" noProof="0" dirty="0"/>
              <a:t>Sopimusehtojen noudattamisen valvonta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46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47109" cy="54995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Vuosittain Senaatti-konserni on tehnyt itse rakennustyömailleen 20 - 40  työmaatarkastusta.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21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sz="3600" dirty="0"/>
              <a:t>yömaatarkastukset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5" y="1717177"/>
            <a:ext cx="2706859" cy="4078577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692979" y="1513411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/>
              <a:t>Konsernin sisäinen tarkastus ja rakennuttamisjohtaja suunnittelevat ja koordinoivat työmaatarkastukset. Sisäisen tarkastuksen henkilökunnan lisäksi alueilla ja turvallisuusyksikössä on nimetyt henkilöt tekemään työmaatarkastuksia. Sisäinen tarkastus koostaa vuosiraportin tarkastuksista.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Tarkastukset ovat yllätystarkastuksia.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Lisäksi tukea saadaan muilla työmaalle tehtävillä tarkastuksilla (AVI, verottaja).</a:t>
            </a:r>
          </a:p>
          <a:p>
            <a:endParaRPr lang="fi-FI" sz="2000" dirty="0"/>
          </a:p>
          <a:p>
            <a:r>
              <a:rPr lang="fi-FI" sz="2000" dirty="0"/>
              <a:t>Lisäksi tehdään urakoitsijoiden pääkonttoreihin tarkastuksia (tilaajavastuu, tietoturvallisuus).</a:t>
            </a:r>
          </a:p>
        </p:txBody>
      </p:sp>
    </p:spTree>
    <p:extLst>
      <p:ext uri="{BB962C8B-B14F-4D97-AF65-F5344CB8AC3E}">
        <p14:creationId xmlns:p14="http://schemas.microsoft.com/office/powerpoint/2010/main" val="414714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458" y="999461"/>
            <a:ext cx="10206805" cy="5702244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sz="3600" dirty="0"/>
              <a:t>Työmaatarkastukset, esimerkki Lahdesta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391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D392A-F338-4BC2-8942-723860E5CD58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Otsikko 2"/>
          <p:cNvSpPr>
            <a:spLocks noGrp="1"/>
          </p:cNvSpPr>
          <p:nvPr>
            <p:ph type="title"/>
          </p:nvPr>
        </p:nvSpPr>
        <p:spPr>
          <a:xfrm>
            <a:off x="346746" y="173697"/>
            <a:ext cx="11610191" cy="676176"/>
          </a:xfrm>
          <a:solidFill>
            <a:srgbClr val="92D050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b="1" dirty="0">
                <a:solidFill>
                  <a:srgbClr val="293E6B"/>
                </a:solidFill>
              </a:rPr>
              <a:t>Talousrikollisuuden torjunta Senaatissa 2020</a:t>
            </a:r>
            <a:br>
              <a:rPr lang="fi-FI" b="1" dirty="0">
                <a:solidFill>
                  <a:srgbClr val="293E6B"/>
                </a:solidFill>
              </a:rPr>
            </a:br>
            <a:endParaRPr lang="fi-FI" dirty="0"/>
          </a:p>
        </p:txBody>
      </p:sp>
      <p:sp>
        <p:nvSpPr>
          <p:cNvPr id="26" name="Tekstiruutu 25"/>
          <p:cNvSpPr txBox="1"/>
          <p:nvPr/>
        </p:nvSpPr>
        <p:spPr>
          <a:xfrm>
            <a:off x="202965" y="3486432"/>
            <a:ext cx="5540935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989" marR="0" lvl="0" indent="-285750" algn="l" defTabSz="106920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Vuoden 2020 aikana on jatkettu yhdessä turvallisuuspäällikön kanssa työmaiden turvallisuussopimusten mukaisten asioiden tarkastusta. Turvallisuussopimuksissa on vastaavat sanktiopykälät kuin talousrikollisuuden torjunnan ohjeissa. </a:t>
            </a:r>
          </a:p>
          <a:p>
            <a:pPr marL="385989" marR="0" lvl="0" indent="-285750" algn="l" defTabSz="1069208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Vuoden 2021 tavoite on 40 tarkastusta (15 työmaata, 25 ylläpitokohdetta.) Näiden lisäksi 10 tarkastuksessa tarkastetaan turvallisuussopimuksen mukaiset asiat ja 2 työmaalla ympäristöasiat.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idx="1"/>
          </p:nvPr>
        </p:nvSpPr>
        <p:spPr>
          <a:xfrm>
            <a:off x="324204" y="1187873"/>
            <a:ext cx="9833020" cy="5449483"/>
          </a:xfrm>
        </p:spPr>
        <p:txBody>
          <a:bodyPr>
            <a:normAutofit/>
          </a:bodyPr>
          <a:lstStyle/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Tarkastukset on suoritettu yhteistyössä </a:t>
            </a:r>
            <a:r>
              <a:rPr lang="fi-FI" sz="1600" dirty="0" err="1"/>
              <a:t>OPY:n</a:t>
            </a:r>
            <a:r>
              <a:rPr lang="fi-FI" sz="1600" dirty="0"/>
              <a:t> ja ao. rakennuttaja-/kiinteistöpäällikön kanssa.</a:t>
            </a:r>
          </a:p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Alueelliset tarkastajat suorittaneet suurimman osan tarkastuksista.  </a:t>
            </a:r>
          </a:p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Vuoden 2020 aikana on suoritettu 43 tarkastusta (12 rakennushanketta ja 29 ylläpitokohdetta). Kaikki tarkastukset on suoritettu yllätystarkastuksina. Lisäksi on suoritettu 4 turvallisuussopimuksen tarkastusta työmaalla.</a:t>
            </a:r>
            <a:br>
              <a:rPr lang="fi-FI" sz="1600" dirty="0"/>
            </a:br>
            <a:r>
              <a:rPr lang="fi-FI" sz="1600" dirty="0"/>
              <a:t>Tarkastusten painopisteet ja läpikäytävät asiat ovat vaihdelleet työmaiden luonteen mukaan (mm. TIVA-asiat, ulkomaalaiset yhtiöt ja työntekijät, henkilökortit ja kulkuluvat sekä kulkulupaluettelo)  </a:t>
            </a:r>
          </a:p>
          <a:p>
            <a:pPr marL="385989" indent="-28575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fi-FI" sz="1600" dirty="0"/>
              <a:t>Vuoden 2020 tavoite oli 30 tarkastusta (10 rakennushanketta ja 20 ylläpitokohdetta). 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7901177" y="3486432"/>
            <a:ext cx="374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Yhteenveto 2020 tarkastuksista</a:t>
            </a:r>
            <a:r>
              <a:rPr kumimoji="0" lang="fi-FI" sz="1403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77" y="3875337"/>
            <a:ext cx="3931128" cy="27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80203" y="1253611"/>
            <a:ext cx="10246250" cy="5333394"/>
          </a:xfrm>
        </p:spPr>
        <p:txBody>
          <a:bodyPr/>
          <a:lstStyle/>
          <a:p>
            <a:r>
              <a:rPr lang="fi-FI" sz="2000" dirty="0">
                <a:solidFill>
                  <a:schemeClr val="tx1"/>
                </a:solidFill>
              </a:rPr>
              <a:t>Työn aloittaminen ennen aliurakoitsijan hyväksyttämistä/tilaajan hyväksyntää.</a:t>
            </a:r>
            <a:endParaRPr lang="fi-FI" sz="2000" b="1" dirty="0">
              <a:solidFill>
                <a:schemeClr val="tx1"/>
              </a:solidFill>
            </a:endParaRPr>
          </a:p>
          <a:p>
            <a:r>
              <a:rPr lang="fi-FI" sz="2000" dirty="0">
                <a:solidFill>
                  <a:schemeClr val="tx1"/>
                </a:solidFill>
              </a:rPr>
              <a:t>Tilaajan hyväksymisen viivästyminen (2. päivän sääntö).</a:t>
            </a:r>
          </a:p>
          <a:p>
            <a:r>
              <a:rPr lang="fi-FI" sz="2000" dirty="0">
                <a:solidFill>
                  <a:schemeClr val="tx1"/>
                </a:solidFill>
              </a:rPr>
              <a:t>Kolmannen tason aliurakoitsijat, esim. urakoitsijoiden vakiotoimittajat.</a:t>
            </a:r>
          </a:p>
          <a:p>
            <a:r>
              <a:rPr lang="fi-FI" sz="2000" dirty="0">
                <a:solidFill>
                  <a:schemeClr val="tx1"/>
                </a:solidFill>
              </a:rPr>
              <a:t>Mikä on urakointia ja mikä ei: lumityöt, työmaakoppien siivous, kuljetukset (betoni, telineet, työmaakopit)?</a:t>
            </a:r>
          </a:p>
          <a:p>
            <a:r>
              <a:rPr lang="fi-FI" sz="2000" dirty="0">
                <a:solidFill>
                  <a:schemeClr val="tx1"/>
                </a:solidFill>
              </a:rPr>
              <a:t>Henkilöiden tulkinta eli kuka ilmoitetaan verottajalle: asiakkaan edustajat, suunnittelijat, tavarankuljettajat, museoviraston työntekijä, kunnan rakennustarkastaja, palotarkastaja yms. viranomaistyötä tekevät, työharjoittelussa olevat vangit?</a:t>
            </a:r>
          </a:p>
          <a:p>
            <a:r>
              <a:rPr lang="fi-FI" sz="2000" dirty="0">
                <a:solidFill>
                  <a:schemeClr val="tx1"/>
                </a:solidFill>
              </a:rPr>
              <a:t>Henkilökorttien puuttuminen, kulkuluvat ja veronumerot.</a:t>
            </a:r>
          </a:p>
          <a:p>
            <a:r>
              <a:rPr lang="fi-FI" sz="2000" dirty="0">
                <a:solidFill>
                  <a:schemeClr val="tx1"/>
                </a:solidFill>
              </a:rPr>
              <a:t>Työmaalle pääsee sisään ja ulos kulunvalvonnan ohi.</a:t>
            </a:r>
          </a:p>
          <a:p>
            <a:r>
              <a:rPr lang="fi-FI" sz="2000" dirty="0">
                <a:solidFill>
                  <a:schemeClr val="tx1"/>
                </a:solidFill>
              </a:rPr>
              <a:t>Ulkomaalaiset työntekijät (työn tekemisen oikeutuksen dokumentointi: työlupa, matkustusasiakirjat, lähetettyjen työntekijöiden A1).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24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579499"/>
            <a:ext cx="11212708" cy="721741"/>
          </a:xfrm>
        </p:spPr>
        <p:txBody>
          <a:bodyPr/>
          <a:lstStyle/>
          <a:p>
            <a:r>
              <a:rPr lang="fi-FI" sz="3600" dirty="0"/>
              <a:t>Tarkastuksissa havaittuja yleisiä ongelmakohtia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511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04" y="2060976"/>
            <a:ext cx="6657913" cy="2756535"/>
          </a:xfrm>
        </p:spPr>
        <p:txBody>
          <a:bodyPr/>
          <a:lstStyle/>
          <a:p>
            <a:r>
              <a:rPr lang="fi-FI" noProof="0" dirty="0"/>
              <a:t>Positiivinen kehityskaari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90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D392A-F338-4BC2-8942-723860E5CD58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373137" y="393860"/>
            <a:ext cx="738343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Tilaajavastuutarkastusten yhteenveto 2012-2020</a:t>
            </a:r>
          </a:p>
          <a:p>
            <a:pPr>
              <a:defRPr/>
            </a:pPr>
            <a:endParaRPr lang="fi-FI" dirty="0">
              <a:solidFill>
                <a:srgbClr val="293E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293E6B"/>
                </a:solidFill>
              </a:rPr>
              <a:t>Vuosina 2012 ja 2013 kehitettiin tarkastusprosessi</a:t>
            </a:r>
            <a:endParaRPr lang="fi-FI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Tarkastuksia kaikkiaan 237 kpl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Sopimussanktioita xxx t€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srgbClr val="293E6B"/>
              </a:solidFill>
              <a:latin typeface="Segoe U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Senaatin työmailla ei Veron tai </a:t>
            </a:r>
            <a:r>
              <a:rPr kumimoji="0" lang="fi-FI" sz="1800" b="0" i="0" u="none" strike="noStrike" kern="1200" cap="none" spc="0" normalizeH="0" noProof="0" dirty="0" err="1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AVIn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fi-FI" dirty="0">
                <a:solidFill>
                  <a:srgbClr val="293E6B"/>
                </a:solidFill>
                <a:latin typeface="Segoe UI"/>
              </a:rPr>
              <a:t>havaintoja 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tarkastelujakson aikana.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9" y="3102175"/>
            <a:ext cx="10924945" cy="3672697"/>
          </a:xfrm>
          <a:prstGeom prst="rect">
            <a:avLst/>
          </a:prstGeom>
        </p:spPr>
      </p:pic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30555"/>
              </p:ext>
            </p:extLst>
          </p:nvPr>
        </p:nvGraphicFramePr>
        <p:xfrm>
          <a:off x="334295" y="114916"/>
          <a:ext cx="3496894" cy="312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24">
                  <a:extLst>
                    <a:ext uri="{9D8B030D-6E8A-4147-A177-3AD203B41FA5}">
                      <a16:colId xmlns:a16="http://schemas.microsoft.com/office/drawing/2014/main" val="1646769217"/>
                    </a:ext>
                  </a:extLst>
                </a:gridCol>
                <a:gridCol w="1420331">
                  <a:extLst>
                    <a:ext uri="{9D8B030D-6E8A-4147-A177-3AD203B41FA5}">
                      <a16:colId xmlns:a16="http://schemas.microsoft.com/office/drawing/2014/main" val="2991883975"/>
                    </a:ext>
                  </a:extLst>
                </a:gridCol>
                <a:gridCol w="988839">
                  <a:extLst>
                    <a:ext uri="{9D8B030D-6E8A-4147-A177-3AD203B41FA5}">
                      <a16:colId xmlns:a16="http://schemas.microsoft.com/office/drawing/2014/main" val="525811557"/>
                    </a:ext>
                  </a:extLst>
                </a:gridCol>
              </a:tblGrid>
              <a:tr h="326562">
                <a:tc>
                  <a:txBody>
                    <a:bodyPr/>
                    <a:lstStyle/>
                    <a:p>
                      <a:r>
                        <a:rPr lang="fi-FI" sz="1400" dirty="0"/>
                        <a:t>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Tarkastuksia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918776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02172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702270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21371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178934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884705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86259"/>
                  </a:ext>
                </a:extLst>
              </a:tr>
              <a:tr h="274471">
                <a:tc>
                  <a:txBody>
                    <a:bodyPr/>
                    <a:lstStyle/>
                    <a:p>
                      <a:r>
                        <a:rPr lang="fi-FI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95042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1200" dirty="0"/>
                        <a:t>pilotointia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97815"/>
                  </a:ext>
                </a:extLst>
              </a:tr>
              <a:tr h="268407">
                <a:tc>
                  <a:txBody>
                    <a:bodyPr/>
                    <a:lstStyle/>
                    <a:p>
                      <a:r>
                        <a:rPr lang="fi-FI" sz="1200" dirty="0"/>
                        <a:t>2012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sz="1200" dirty="0"/>
                        <a:t>pilotointia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87910"/>
                  </a:ext>
                </a:extLst>
              </a:tr>
              <a:tr h="326562">
                <a:tc>
                  <a:txBody>
                    <a:bodyPr/>
                    <a:lstStyle/>
                    <a:p>
                      <a:r>
                        <a:rPr lang="fi-FI" sz="1200" dirty="0"/>
                        <a:t>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237 kpl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xxx t€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2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43781-21B2-4F0D-9F0A-A8095B84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9883748" cy="4443785"/>
          </a:xfrm>
        </p:spPr>
        <p:txBody>
          <a:bodyPr/>
          <a:lstStyle/>
          <a:p>
            <a:r>
              <a:rPr lang="fi-FI" noProof="0" dirty="0"/>
              <a:t>Toimintamalli avoin kaikille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192151-C1FD-4D11-A813-DA1A8BA5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6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99"/>
            <a:ext cx="12192000" cy="42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4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37"/>
            <a:ext cx="12192000" cy="35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060976"/>
            <a:ext cx="5596556" cy="2756535"/>
          </a:xfrm>
        </p:spPr>
        <p:txBody>
          <a:bodyPr/>
          <a:lstStyle/>
          <a:p>
            <a:r>
              <a:rPr lang="fi-FI" noProof="0" dirty="0"/>
              <a:t>Senaatti-konserni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83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06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9E39-05CC-BB4A-A83D-EBEE3BBC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93D6B"/>
                </a:solidFill>
                <a:cs typeface="Segoe UI"/>
              </a:rPr>
              <a:t>Uusi toimintamalli 1.1.2021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5111E-66E5-6A4B-8EA9-262A1764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5CB04955-72C7-9141-9B61-D51BB94DEE06}"/>
              </a:ext>
            </a:extLst>
          </p:cNvPr>
          <p:cNvSpPr txBox="1"/>
          <p:nvPr/>
        </p:nvSpPr>
        <p:spPr>
          <a:xfrm>
            <a:off x="8604760" y="3661442"/>
            <a:ext cx="2254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Puolustuskiinteistöt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Puolustushallinnon strateginen kumppani, joka vastaa Puolustus-hallinnon kiinteistöistä ja niihin liittyvistä palveluista.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0F007563-6250-CA41-8C0F-DB0DDE6FD4F2}"/>
              </a:ext>
            </a:extLst>
          </p:cNvPr>
          <p:cNvSpPr txBox="1"/>
          <p:nvPr/>
        </p:nvSpPr>
        <p:spPr>
          <a:xfrm>
            <a:off x="667784" y="3661442"/>
            <a:ext cx="2360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Senaatti-kiinteistöt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valtionhallinnon  kumppani työympäristö- ja toimitila-asioissa, sekä vastaa valtion kiinteistöomaisuudesta ja sen kehittämisestä.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3264D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1D8E7C8C-9F07-6C42-BCA8-0C8110C07C4E}"/>
              </a:ext>
            </a:extLst>
          </p:cNvPr>
          <p:cNvSpPr txBox="1"/>
          <p:nvPr/>
        </p:nvSpPr>
        <p:spPr>
          <a:xfrm>
            <a:off x="2624472" y="2012662"/>
            <a:ext cx="62911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93D6B"/>
                </a:solidFill>
                <a:effectLst/>
                <a:uLnTx/>
                <a:uFillTx/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Senaatti-kiinteistöt -liikelaitos ja Puolustuskiinteistöt -tytärliikelaitos muodostavat yhdessä Senaatti-konsernin.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293D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A87745-47A5-1042-A022-B262BE74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760" y="2913547"/>
            <a:ext cx="1918224" cy="674931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800D8B2-A2D3-2445-8EEA-3899E8D2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83" y="1350797"/>
            <a:ext cx="1970716" cy="764754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E3FC13CC-C38E-CD4A-8935-DF36DD68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46" y="2913547"/>
            <a:ext cx="1704913" cy="6616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A06E93D-0880-4946-9292-7788E95D3CE2}"/>
              </a:ext>
            </a:extLst>
          </p:cNvPr>
          <p:cNvGrpSpPr/>
          <p:nvPr/>
        </p:nvGrpSpPr>
        <p:grpSpPr>
          <a:xfrm>
            <a:off x="3395860" y="3063127"/>
            <a:ext cx="4819612" cy="2358646"/>
            <a:chOff x="3282520" y="3003752"/>
            <a:chExt cx="4819612" cy="23586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562CE0-FF74-5F48-A947-9CD7BDABFC06}"/>
                </a:ext>
              </a:extLst>
            </p:cNvPr>
            <p:cNvGrpSpPr/>
            <p:nvPr/>
          </p:nvGrpSpPr>
          <p:grpSpPr>
            <a:xfrm>
              <a:off x="3282520" y="3003752"/>
              <a:ext cx="4819612" cy="2358646"/>
              <a:chOff x="2548474" y="2639352"/>
              <a:chExt cx="5519613" cy="2701216"/>
            </a:xfrm>
          </p:grpSpPr>
          <p:sp>
            <p:nvSpPr>
              <p:cNvPr id="14" name="TextBox 51">
                <a:extLst>
                  <a:ext uri="{FF2B5EF4-FFF2-40B4-BE49-F238E27FC236}">
                    <a16:creationId xmlns:a16="http://schemas.microsoft.com/office/drawing/2014/main" id="{D9DD179A-5CF8-F545-8756-82BDC7828726}"/>
                  </a:ext>
                </a:extLst>
              </p:cNvPr>
              <p:cNvSpPr txBox="1"/>
              <p:nvPr/>
            </p:nvSpPr>
            <p:spPr>
              <a:xfrm>
                <a:off x="4582270" y="3600750"/>
                <a:ext cx="1425431" cy="7402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Yhteiset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palvelut ja prosessit</a:t>
                </a:r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id="{B0932CDA-8EB8-4140-8D62-25929F80BF39}"/>
                  </a:ext>
                </a:extLst>
              </p:cNvPr>
              <p:cNvSpPr/>
              <p:nvPr/>
            </p:nvSpPr>
            <p:spPr>
              <a:xfrm>
                <a:off x="2652355" y="3276991"/>
                <a:ext cx="2100211" cy="1414142"/>
              </a:xfrm>
              <a:prstGeom prst="ellipse">
                <a:avLst/>
              </a:prstGeom>
              <a:noFill/>
              <a:ln w="38100">
                <a:solidFill>
                  <a:srgbClr val="293D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Oval 50">
                <a:extLst>
                  <a:ext uri="{FF2B5EF4-FFF2-40B4-BE49-F238E27FC236}">
                    <a16:creationId xmlns:a16="http://schemas.microsoft.com/office/drawing/2014/main" id="{9BC5A184-7508-434F-B57A-C25FA6B59B1E}"/>
                  </a:ext>
                </a:extLst>
              </p:cNvPr>
              <p:cNvSpPr/>
              <p:nvPr/>
            </p:nvSpPr>
            <p:spPr>
              <a:xfrm>
                <a:off x="5785361" y="3276991"/>
                <a:ext cx="2100211" cy="1414142"/>
              </a:xfrm>
              <a:prstGeom prst="ellipse">
                <a:avLst/>
              </a:prstGeom>
              <a:noFill/>
              <a:ln w="38100">
                <a:solidFill>
                  <a:srgbClr val="57A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TextBox 1">
                <a:extLst>
                  <a:ext uri="{FF2B5EF4-FFF2-40B4-BE49-F238E27FC236}">
                    <a16:creationId xmlns:a16="http://schemas.microsoft.com/office/drawing/2014/main" id="{14FCC6F9-7E37-A447-B727-3CF7474E10C3}"/>
                  </a:ext>
                </a:extLst>
              </p:cNvPr>
              <p:cNvSpPr txBox="1"/>
              <p:nvPr/>
            </p:nvSpPr>
            <p:spPr>
              <a:xfrm>
                <a:off x="5911957" y="3682504"/>
                <a:ext cx="1978729" cy="527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Puolustus-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kiinteistöt</a:t>
                </a:r>
              </a:p>
            </p:txBody>
          </p:sp>
          <p:sp>
            <p:nvSpPr>
              <p:cNvPr id="18" name="TextBox 52">
                <a:extLst>
                  <a:ext uri="{FF2B5EF4-FFF2-40B4-BE49-F238E27FC236}">
                    <a16:creationId xmlns:a16="http://schemas.microsoft.com/office/drawing/2014/main" id="{B3E359C2-5F2E-994F-9BB6-7B0C9FFBD0DA}"/>
                  </a:ext>
                </a:extLst>
              </p:cNvPr>
              <p:cNvSpPr txBox="1"/>
              <p:nvPr/>
            </p:nvSpPr>
            <p:spPr>
              <a:xfrm>
                <a:off x="2920771" y="3660859"/>
                <a:ext cx="1544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93D6B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Senaatti-kiinteistöt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0CF5D04-BFFF-9F4D-8517-D755E0E1A787}"/>
                  </a:ext>
                </a:extLst>
              </p:cNvPr>
              <p:cNvSpPr/>
              <p:nvPr/>
            </p:nvSpPr>
            <p:spPr>
              <a:xfrm>
                <a:off x="2548474" y="2639352"/>
                <a:ext cx="5519613" cy="2701216"/>
              </a:xfrm>
              <a:prstGeom prst="ellipse">
                <a:avLst/>
              </a:prstGeom>
              <a:noFill/>
              <a:ln w="38100">
                <a:solidFill>
                  <a:srgbClr val="293D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Arc 16">
                <a:extLst>
                  <a:ext uri="{FF2B5EF4-FFF2-40B4-BE49-F238E27FC236}">
                    <a16:creationId xmlns:a16="http://schemas.microsoft.com/office/drawing/2014/main" id="{39724AD4-F2D7-4947-B457-550D201360B8}"/>
                  </a:ext>
                </a:extLst>
              </p:cNvPr>
              <p:cNvSpPr/>
              <p:nvPr/>
            </p:nvSpPr>
            <p:spPr>
              <a:xfrm>
                <a:off x="4582270" y="3319120"/>
                <a:ext cx="1563668" cy="1409695"/>
              </a:xfrm>
              <a:prstGeom prst="arc">
                <a:avLst>
                  <a:gd name="adj1" fmla="val 16271674"/>
                  <a:gd name="adj2" fmla="val 5210662"/>
                </a:avLst>
              </a:prstGeom>
              <a:ln w="38100">
                <a:solidFill>
                  <a:srgbClr val="57A1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389F858-9B28-DA4E-8EE3-DFBDB2084B7E}"/>
                  </a:ext>
                </a:extLst>
              </p:cNvPr>
              <p:cNvSpPr/>
              <p:nvPr/>
            </p:nvSpPr>
            <p:spPr>
              <a:xfrm flipH="1">
                <a:off x="4419632" y="3319120"/>
                <a:ext cx="1558994" cy="1405481"/>
              </a:xfrm>
              <a:prstGeom prst="arc">
                <a:avLst>
                  <a:gd name="adj1" fmla="val 16235340"/>
                  <a:gd name="adj2" fmla="val 5673463"/>
                </a:avLst>
              </a:prstGeom>
              <a:ln w="38100">
                <a:solidFill>
                  <a:srgbClr val="293D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5E255D-0D19-8843-BD7F-6A2D6FA0B3CB}"/>
                </a:ext>
              </a:extLst>
            </p:cNvPr>
            <p:cNvSpPr txBox="1"/>
            <p:nvPr/>
          </p:nvSpPr>
          <p:spPr>
            <a:xfrm>
              <a:off x="4106604" y="3113809"/>
              <a:ext cx="3171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293D6B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Senaatti-konserni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19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33E0D7F5-EDB4-F94E-9E01-F3BEC45FB2D6}"/>
              </a:ext>
            </a:extLst>
          </p:cNvPr>
          <p:cNvSpPr txBox="1"/>
          <p:nvPr/>
        </p:nvSpPr>
        <p:spPr>
          <a:xfrm>
            <a:off x="645419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1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9B36BB-6AF4-4C44-B49D-DFB4D0E1E34A}"/>
              </a:ext>
            </a:extLst>
          </p:cNvPr>
          <p:cNvSpPr txBox="1"/>
          <p:nvPr/>
        </p:nvSpPr>
        <p:spPr>
          <a:xfrm>
            <a:off x="2756555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2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9D61F-62C9-6941-B67D-CDECC16D2440}"/>
              </a:ext>
            </a:extLst>
          </p:cNvPr>
          <p:cNvSpPr txBox="1"/>
          <p:nvPr/>
        </p:nvSpPr>
        <p:spPr>
          <a:xfrm>
            <a:off x="4977241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3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004B74-D473-6E4E-AC2C-1A6C5ADFFCD8}"/>
              </a:ext>
            </a:extLst>
          </p:cNvPr>
          <p:cNvSpPr txBox="1"/>
          <p:nvPr/>
        </p:nvSpPr>
        <p:spPr>
          <a:xfrm>
            <a:off x="7209800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4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E56806-BABB-F342-B02C-ACD27358FBFC}"/>
              </a:ext>
            </a:extLst>
          </p:cNvPr>
          <p:cNvSpPr txBox="1"/>
          <p:nvPr/>
        </p:nvSpPr>
        <p:spPr>
          <a:xfrm>
            <a:off x="9632366" y="1790000"/>
            <a:ext cx="1895818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fi-FI" sz="15000" b="1" spc="8" dirty="0">
                <a:solidFill>
                  <a:schemeClr val="tx2">
                    <a:alpha val="10000"/>
                  </a:schemeClr>
                </a:solidFill>
              </a:rPr>
              <a:t>5</a:t>
            </a:r>
            <a:endParaRPr lang="fi-FI" sz="15000" spc="8" dirty="0">
              <a:solidFill>
                <a:schemeClr val="tx2">
                  <a:alpha val="1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EB3EB-A896-3743-B566-54138542A90D}"/>
              </a:ext>
            </a:extLst>
          </p:cNvPr>
          <p:cNvSpPr/>
          <p:nvPr/>
        </p:nvSpPr>
        <p:spPr>
          <a:xfrm>
            <a:off x="0" y="4474530"/>
            <a:ext cx="12192000" cy="2419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7D753-4C6C-044E-8FE9-E3D8114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Senaatti-konserni lyhyesti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2833A-CA77-8E40-94D8-5016BA26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>
                <a:solidFill>
                  <a:schemeClr val="bg1"/>
                </a:solidFill>
              </a:rPr>
              <a:t>5</a:t>
            </a:fld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6AF43-8235-1542-B061-156C8EE8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742271-3D6B-764B-AD62-77B95D41E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7358EA-1F1A-B54B-B302-8327C3A96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C2578F9-A4EE-3D42-8C67-0C919077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CA199D-6457-6D4B-8624-ED675E75D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B5CF1E-F6E0-774E-8E6F-067FC531D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42EECA-2099-6E4C-BAF3-8822B24794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0B40AD1-98BA-3343-A0DC-E1A836FF4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1C1A01-E52D-224A-905C-2D65D2719F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CE80F0-229C-BE4F-B371-19EEFAE957E9}"/>
              </a:ext>
            </a:extLst>
          </p:cNvPr>
          <p:cNvSpPr txBox="1"/>
          <p:nvPr/>
        </p:nvSpPr>
        <p:spPr>
          <a:xfrm>
            <a:off x="696909" y="1964548"/>
            <a:ext cx="1895818" cy="19697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Olemme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valtion sisäinen palvelukeskus ja  valtiovarain-ministeriön alainen liikelaitoskonserni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B371F-9898-5A4A-990F-CB0EE1B97EDD}"/>
              </a:ext>
            </a:extLst>
          </p:cNvPr>
          <p:cNvSpPr txBox="1"/>
          <p:nvPr/>
        </p:nvSpPr>
        <p:spPr>
          <a:xfrm>
            <a:off x="5383486" y="1964548"/>
            <a:ext cx="1630218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Autamme</a:t>
            </a:r>
            <a:r>
              <a:rPr lang="fi-FI" sz="1600" spc="8" dirty="0">
                <a:solidFill>
                  <a:schemeClr val="tx2"/>
                </a:solidFill>
              </a:rPr>
              <a:t>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asiakkaitamme uudistamaan työnteon tapojaan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65EDB-FFD2-EC4D-B751-CDBF391D6C39}"/>
              </a:ext>
            </a:extLst>
          </p:cNvPr>
          <p:cNvSpPr txBox="1"/>
          <p:nvPr/>
        </p:nvSpPr>
        <p:spPr>
          <a:xfrm>
            <a:off x="2917595" y="1964548"/>
            <a:ext cx="2244132" cy="16927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Huolehdimme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valtion kiinteistöistä,  rakennetusta</a:t>
            </a:r>
          </a:p>
          <a:p>
            <a:pPr lvl="0">
              <a:defRPr/>
            </a:pPr>
            <a:r>
              <a:rPr lang="fi-FI" spc="8" dirty="0" err="1">
                <a:solidFill>
                  <a:schemeClr val="tx2"/>
                </a:solidFill>
              </a:rPr>
              <a:t>kansallisvaralli-suudesta</a:t>
            </a:r>
            <a:r>
              <a:rPr lang="fi-FI" spc="8" dirty="0">
                <a:solidFill>
                  <a:schemeClr val="tx2"/>
                </a:solidFill>
              </a:rPr>
              <a:t> ja kulttuuri-perinnöstä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299D7-5E68-C84E-AB9A-2E769493C0A9}"/>
              </a:ext>
            </a:extLst>
          </p:cNvPr>
          <p:cNvSpPr txBox="1"/>
          <p:nvPr/>
        </p:nvSpPr>
        <p:spPr>
          <a:xfrm>
            <a:off x="7236265" y="1964548"/>
            <a:ext cx="2150642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Palvelemme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mm. valtion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virastot ja laitokset, Puolustusvoimat, ministeriöt, vankilat, tutkimus- ja kulttuurilaitokset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7674F4-551A-6044-8ACA-50EFE91B84EE}"/>
              </a:ext>
            </a:extLst>
          </p:cNvPr>
          <p:cNvSpPr txBox="1"/>
          <p:nvPr/>
        </p:nvSpPr>
        <p:spPr>
          <a:xfrm>
            <a:off x="9643301" y="1964548"/>
            <a:ext cx="1959108" cy="16927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fi-FI" sz="2000" b="1" spc="8" dirty="0">
                <a:solidFill>
                  <a:schemeClr val="tx2"/>
                </a:solidFill>
              </a:rPr>
              <a:t>Toteutamme </a:t>
            </a:r>
            <a:br>
              <a:rPr lang="fi-FI" spc="8" dirty="0">
                <a:solidFill>
                  <a:schemeClr val="tx2"/>
                </a:solidFill>
              </a:rPr>
            </a:br>
            <a:r>
              <a:rPr lang="fi-FI" spc="8" dirty="0">
                <a:solidFill>
                  <a:schemeClr val="tx2"/>
                </a:solidFill>
              </a:rPr>
              <a:t>toimivia, turvallisia </a:t>
            </a:r>
          </a:p>
          <a:p>
            <a:pPr lvl="0">
              <a:defRPr/>
            </a:pPr>
            <a:r>
              <a:rPr lang="fi-FI" spc="8" dirty="0">
                <a:solidFill>
                  <a:schemeClr val="tx2"/>
                </a:solidFill>
              </a:rPr>
              <a:t>ja työntekoa tukevia tiloja ja pidämme ne kunnossa</a:t>
            </a:r>
          </a:p>
        </p:txBody>
      </p:sp>
      <p:sp>
        <p:nvSpPr>
          <p:cNvPr id="63" name="Sisällön paikkamerkki 8">
            <a:extLst>
              <a:ext uri="{FF2B5EF4-FFF2-40B4-BE49-F238E27FC236}">
                <a16:creationId xmlns:a16="http://schemas.microsoft.com/office/drawing/2014/main" id="{A70A2927-DC1F-594E-AA50-8227EFA4ECC0}"/>
              </a:ext>
            </a:extLst>
          </p:cNvPr>
          <p:cNvSpPr txBox="1">
            <a:spLocks/>
          </p:cNvSpPr>
          <p:nvPr/>
        </p:nvSpPr>
        <p:spPr>
          <a:xfrm>
            <a:off x="700185" y="5077536"/>
            <a:ext cx="1619043" cy="766020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 algn="ctr">
              <a:buFont typeface="Arial" panose="020B0604020202020204" pitchFamily="34" charset="0"/>
              <a:buNone/>
            </a:pPr>
            <a:r>
              <a:rPr lang="fi-FI" sz="1800" dirty="0">
                <a:solidFill>
                  <a:schemeClr val="bg1"/>
                </a:solidFill>
              </a:rPr>
              <a:t>Asiakkaita </a:t>
            </a:r>
            <a:endParaRPr lang="fi-FI" sz="1400" dirty="0">
              <a:solidFill>
                <a:schemeClr val="bg1"/>
              </a:solidFill>
            </a:endParaRPr>
          </a:p>
          <a:p>
            <a:pPr marL="11113" lvl="1" indent="0" algn="ctr">
              <a:buFont typeface="Arial" panose="020B0604020202020204" pitchFamily="34" charset="0"/>
              <a:buNone/>
            </a:pPr>
            <a:r>
              <a:rPr lang="fi-FI" sz="2800" b="1" dirty="0">
                <a:solidFill>
                  <a:schemeClr val="bg1"/>
                </a:solidFill>
              </a:rPr>
              <a:t>100 000</a:t>
            </a:r>
            <a:endParaRPr lang="fi-FI" sz="2800" b="1" baseline="30000" dirty="0">
              <a:solidFill>
                <a:schemeClr val="bg1"/>
              </a:solidFill>
            </a:endParaRPr>
          </a:p>
        </p:txBody>
      </p:sp>
      <p:sp>
        <p:nvSpPr>
          <p:cNvPr id="64" name="Sisällön paikkamerkki 8">
            <a:extLst>
              <a:ext uri="{FF2B5EF4-FFF2-40B4-BE49-F238E27FC236}">
                <a16:creationId xmlns:a16="http://schemas.microsoft.com/office/drawing/2014/main" id="{D4C3CBC6-9A25-9B46-B181-323376B1B28C}"/>
              </a:ext>
            </a:extLst>
          </p:cNvPr>
          <p:cNvSpPr txBox="1">
            <a:spLocks/>
          </p:cNvSpPr>
          <p:nvPr/>
        </p:nvSpPr>
        <p:spPr>
          <a:xfrm>
            <a:off x="2997368" y="5076875"/>
            <a:ext cx="2964046" cy="88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Tase  </a:t>
            </a: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4,7 mrd. € </a:t>
            </a:r>
          </a:p>
        </p:txBody>
      </p:sp>
      <p:sp>
        <p:nvSpPr>
          <p:cNvPr id="65" name="Sisällön paikkamerkki 8">
            <a:extLst>
              <a:ext uri="{FF2B5EF4-FFF2-40B4-BE49-F238E27FC236}">
                <a16:creationId xmlns:a16="http://schemas.microsoft.com/office/drawing/2014/main" id="{715A6C7C-B44B-0645-BAAD-70B407C494B5}"/>
              </a:ext>
            </a:extLst>
          </p:cNvPr>
          <p:cNvSpPr txBox="1">
            <a:spLocks/>
          </p:cNvSpPr>
          <p:nvPr/>
        </p:nvSpPr>
        <p:spPr>
          <a:xfrm>
            <a:off x="6051647" y="5077434"/>
            <a:ext cx="3104226" cy="877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Tilojen käyttäjistä tyytyväisiä </a:t>
            </a: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74 %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" name="Sisällön paikkamerkki 8">
            <a:extLst>
              <a:ext uri="{FF2B5EF4-FFF2-40B4-BE49-F238E27FC236}">
                <a16:creationId xmlns:a16="http://schemas.microsoft.com/office/drawing/2014/main" id="{9BD664E3-8A11-5248-8FAC-40654DA68D3A}"/>
              </a:ext>
            </a:extLst>
          </p:cNvPr>
          <p:cNvSpPr txBox="1">
            <a:spLocks/>
          </p:cNvSpPr>
          <p:nvPr/>
        </p:nvSpPr>
        <p:spPr>
          <a:xfrm>
            <a:off x="9706338" y="5077537"/>
            <a:ext cx="1799583" cy="877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7146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Henkilöstöä konsernissa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1250</a:t>
            </a:r>
          </a:p>
          <a:p>
            <a:pPr marL="11113" marR="0" lvl="1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Tx/>
              <a:buFont typeface="Arial" panose="020B0604020202020204" pitchFamily="34" charset="0"/>
              <a:buNone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4" name="Graphic 22">
            <a:extLst>
              <a:ext uri="{FF2B5EF4-FFF2-40B4-BE49-F238E27FC236}">
                <a16:creationId xmlns:a16="http://schemas.microsoft.com/office/drawing/2014/main" id="{E5830FC2-293B-F540-BF81-7C16DAD3713D}"/>
              </a:ext>
            </a:extLst>
          </p:cNvPr>
          <p:cNvGrpSpPr/>
          <p:nvPr/>
        </p:nvGrpSpPr>
        <p:grpSpPr>
          <a:xfrm>
            <a:off x="1021818" y="4087170"/>
            <a:ext cx="941246" cy="941246"/>
            <a:chOff x="1021818" y="4087170"/>
            <a:chExt cx="941246" cy="94124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20D5027-8DCE-3D46-841C-35E6FBF5C4CA}"/>
                </a:ext>
              </a:extLst>
            </p:cNvPr>
            <p:cNvSpPr/>
            <p:nvPr/>
          </p:nvSpPr>
          <p:spPr>
            <a:xfrm>
              <a:off x="1021818" y="4087170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7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7"/>
                    <a:pt x="470623" y="941247"/>
                  </a:cubicBezTo>
                  <a:cubicBezTo>
                    <a:pt x="210705" y="941247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7EC0E7D-8C46-6E47-BBC1-B76FBBFEA924}"/>
                </a:ext>
              </a:extLst>
            </p:cNvPr>
            <p:cNvSpPr/>
            <p:nvPr/>
          </p:nvSpPr>
          <p:spPr>
            <a:xfrm>
              <a:off x="1238905" y="4793505"/>
              <a:ext cx="507071" cy="20026"/>
            </a:xfrm>
            <a:custGeom>
              <a:avLst/>
              <a:gdLst>
                <a:gd name="connsiteX0" fmla="*/ 0 w 507071"/>
                <a:gd name="connsiteY0" fmla="*/ 0 h 20026"/>
                <a:gd name="connsiteX1" fmla="*/ 507072 w 507071"/>
                <a:gd name="connsiteY1" fmla="*/ 0 h 2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071" h="20026">
                  <a:moveTo>
                    <a:pt x="0" y="0"/>
                  </a:moveTo>
                  <a:lnTo>
                    <a:pt x="507072" y="0"/>
                  </a:lnTo>
                </a:path>
              </a:pathLst>
            </a:custGeom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7683A4-F94C-F447-87E7-302178F01190}"/>
                </a:ext>
              </a:extLst>
            </p:cNvPr>
            <p:cNvSpPr/>
            <p:nvPr/>
          </p:nvSpPr>
          <p:spPr>
            <a:xfrm>
              <a:off x="1266742" y="4253991"/>
              <a:ext cx="451397" cy="549527"/>
            </a:xfrm>
            <a:custGeom>
              <a:avLst/>
              <a:gdLst>
                <a:gd name="connsiteX0" fmla="*/ 125566 w 451397"/>
                <a:gd name="connsiteY0" fmla="*/ 23431 h 549527"/>
                <a:gd name="connsiteX1" fmla="*/ 205672 w 451397"/>
                <a:gd name="connsiteY1" fmla="*/ 63484 h 549527"/>
                <a:gd name="connsiteX2" fmla="*/ 205672 w 451397"/>
                <a:gd name="connsiteY2" fmla="*/ 103537 h 549527"/>
                <a:gd name="connsiteX3" fmla="*/ 234911 w 451397"/>
                <a:gd name="connsiteY3" fmla="*/ 103537 h 549527"/>
                <a:gd name="connsiteX4" fmla="*/ 234911 w 451397"/>
                <a:gd name="connsiteY4" fmla="*/ 249130 h 549527"/>
                <a:gd name="connsiteX5" fmla="*/ 308809 w 451397"/>
                <a:gd name="connsiteY5" fmla="*/ 249130 h 549527"/>
                <a:gd name="connsiteX6" fmla="*/ 308809 w 451397"/>
                <a:gd name="connsiteY6" fmla="*/ 223696 h 549527"/>
                <a:gd name="connsiteX7" fmla="*/ 335645 w 451397"/>
                <a:gd name="connsiteY7" fmla="*/ 223696 h 549527"/>
                <a:gd name="connsiteX8" fmla="*/ 335645 w 451397"/>
                <a:gd name="connsiteY8" fmla="*/ 181641 h 549527"/>
                <a:gd name="connsiteX9" fmla="*/ 405137 w 451397"/>
                <a:gd name="connsiteY9" fmla="*/ 181641 h 549527"/>
                <a:gd name="connsiteX10" fmla="*/ 405137 w 451397"/>
                <a:gd name="connsiteY10" fmla="*/ 223696 h 549527"/>
                <a:gd name="connsiteX11" fmla="*/ 431972 w 451397"/>
                <a:gd name="connsiteY11" fmla="*/ 223696 h 549527"/>
                <a:gd name="connsiteX12" fmla="*/ 431972 w 451397"/>
                <a:gd name="connsiteY12" fmla="*/ 529501 h 549527"/>
                <a:gd name="connsiteX13" fmla="*/ 20027 w 451397"/>
                <a:gd name="connsiteY13" fmla="*/ 529501 h 549527"/>
                <a:gd name="connsiteX14" fmla="*/ 20027 w 451397"/>
                <a:gd name="connsiteY14" fmla="*/ 103537 h 549527"/>
                <a:gd name="connsiteX15" fmla="*/ 49065 w 451397"/>
                <a:gd name="connsiteY15" fmla="*/ 103537 h 549527"/>
                <a:gd name="connsiteX16" fmla="*/ 49065 w 451397"/>
                <a:gd name="connsiteY16" fmla="*/ 63484 h 549527"/>
                <a:gd name="connsiteX17" fmla="*/ 125566 w 451397"/>
                <a:gd name="connsiteY17" fmla="*/ 23431 h 549527"/>
                <a:gd name="connsiteX18" fmla="*/ 125566 w 451397"/>
                <a:gd name="connsiteY18" fmla="*/ 801 h 549527"/>
                <a:gd name="connsiteX19" fmla="*/ 29038 w 451397"/>
                <a:gd name="connsiteY19" fmla="*/ 52670 h 549527"/>
                <a:gd name="connsiteX20" fmla="*/ 29038 w 451397"/>
                <a:gd name="connsiteY20" fmla="*/ 83511 h 549527"/>
                <a:gd name="connsiteX21" fmla="*/ 0 w 451397"/>
                <a:gd name="connsiteY21" fmla="*/ 83511 h 549527"/>
                <a:gd name="connsiteX22" fmla="*/ 0 w 451397"/>
                <a:gd name="connsiteY22" fmla="*/ 549528 h 549527"/>
                <a:gd name="connsiteX23" fmla="*/ 451398 w 451397"/>
                <a:gd name="connsiteY23" fmla="*/ 549528 h 549527"/>
                <a:gd name="connsiteX24" fmla="*/ 451398 w 451397"/>
                <a:gd name="connsiteY24" fmla="*/ 203670 h 549527"/>
                <a:gd name="connsiteX25" fmla="*/ 424562 w 451397"/>
                <a:gd name="connsiteY25" fmla="*/ 203670 h 549527"/>
                <a:gd name="connsiteX26" fmla="*/ 424562 w 451397"/>
                <a:gd name="connsiteY26" fmla="*/ 161614 h 549527"/>
                <a:gd name="connsiteX27" fmla="*/ 315017 w 451397"/>
                <a:gd name="connsiteY27" fmla="*/ 161614 h 549527"/>
                <a:gd name="connsiteX28" fmla="*/ 315017 w 451397"/>
                <a:gd name="connsiteY28" fmla="*/ 203670 h 549527"/>
                <a:gd name="connsiteX29" fmla="*/ 288182 w 451397"/>
                <a:gd name="connsiteY29" fmla="*/ 203670 h 549527"/>
                <a:gd name="connsiteX30" fmla="*/ 288182 w 451397"/>
                <a:gd name="connsiteY30" fmla="*/ 229704 h 549527"/>
                <a:gd name="connsiteX31" fmla="*/ 254337 w 451397"/>
                <a:gd name="connsiteY31" fmla="*/ 229704 h 549527"/>
                <a:gd name="connsiteX32" fmla="*/ 254337 w 451397"/>
                <a:gd name="connsiteY32" fmla="*/ 83511 h 549527"/>
                <a:gd name="connsiteX33" fmla="*/ 225699 w 451397"/>
                <a:gd name="connsiteY33" fmla="*/ 83511 h 549527"/>
                <a:gd name="connsiteX34" fmla="*/ 225699 w 451397"/>
                <a:gd name="connsiteY34" fmla="*/ 51468 h 549527"/>
                <a:gd name="connsiteX35" fmla="*/ 125566 w 451397"/>
                <a:gd name="connsiteY35" fmla="*/ 0 h 5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1397" h="549527">
                  <a:moveTo>
                    <a:pt x="125566" y="23431"/>
                  </a:moveTo>
                  <a:lnTo>
                    <a:pt x="205672" y="63484"/>
                  </a:lnTo>
                  <a:lnTo>
                    <a:pt x="205672" y="103537"/>
                  </a:lnTo>
                  <a:lnTo>
                    <a:pt x="234911" y="103537"/>
                  </a:lnTo>
                  <a:lnTo>
                    <a:pt x="234911" y="249130"/>
                  </a:lnTo>
                  <a:lnTo>
                    <a:pt x="308809" y="249130"/>
                  </a:lnTo>
                  <a:lnTo>
                    <a:pt x="308809" y="223696"/>
                  </a:lnTo>
                  <a:lnTo>
                    <a:pt x="335645" y="223696"/>
                  </a:lnTo>
                  <a:lnTo>
                    <a:pt x="335645" y="181641"/>
                  </a:lnTo>
                  <a:lnTo>
                    <a:pt x="405137" y="181641"/>
                  </a:lnTo>
                  <a:lnTo>
                    <a:pt x="405137" y="223696"/>
                  </a:lnTo>
                  <a:lnTo>
                    <a:pt x="431972" y="223696"/>
                  </a:lnTo>
                  <a:lnTo>
                    <a:pt x="431972" y="529501"/>
                  </a:lnTo>
                  <a:lnTo>
                    <a:pt x="20027" y="529501"/>
                  </a:lnTo>
                  <a:lnTo>
                    <a:pt x="20027" y="103537"/>
                  </a:lnTo>
                  <a:lnTo>
                    <a:pt x="49065" y="103537"/>
                  </a:lnTo>
                  <a:lnTo>
                    <a:pt x="49065" y="63484"/>
                  </a:lnTo>
                  <a:lnTo>
                    <a:pt x="125566" y="23431"/>
                  </a:lnTo>
                  <a:moveTo>
                    <a:pt x="125566" y="801"/>
                  </a:moveTo>
                  <a:lnTo>
                    <a:pt x="29038" y="52670"/>
                  </a:lnTo>
                  <a:lnTo>
                    <a:pt x="29038" y="83511"/>
                  </a:lnTo>
                  <a:lnTo>
                    <a:pt x="0" y="83511"/>
                  </a:lnTo>
                  <a:lnTo>
                    <a:pt x="0" y="549528"/>
                  </a:lnTo>
                  <a:lnTo>
                    <a:pt x="451398" y="549528"/>
                  </a:lnTo>
                  <a:lnTo>
                    <a:pt x="451398" y="203670"/>
                  </a:lnTo>
                  <a:lnTo>
                    <a:pt x="424562" y="203670"/>
                  </a:lnTo>
                  <a:lnTo>
                    <a:pt x="424562" y="161614"/>
                  </a:lnTo>
                  <a:lnTo>
                    <a:pt x="315017" y="161614"/>
                  </a:lnTo>
                  <a:lnTo>
                    <a:pt x="315017" y="203670"/>
                  </a:lnTo>
                  <a:lnTo>
                    <a:pt x="288182" y="203670"/>
                  </a:lnTo>
                  <a:lnTo>
                    <a:pt x="288182" y="229704"/>
                  </a:lnTo>
                  <a:lnTo>
                    <a:pt x="254337" y="229704"/>
                  </a:lnTo>
                  <a:lnTo>
                    <a:pt x="254337" y="83511"/>
                  </a:lnTo>
                  <a:lnTo>
                    <a:pt x="225699" y="83511"/>
                  </a:lnTo>
                  <a:lnTo>
                    <a:pt x="225699" y="51468"/>
                  </a:lnTo>
                  <a:lnTo>
                    <a:pt x="125566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1D925B5-0DE3-1248-915B-924D24400E28}"/>
                </a:ext>
              </a:extLst>
            </p:cNvPr>
            <p:cNvSpPr/>
            <p:nvPr/>
          </p:nvSpPr>
          <p:spPr>
            <a:xfrm>
              <a:off x="1343444" y="4408395"/>
              <a:ext cx="106340" cy="135179"/>
            </a:xfrm>
            <a:custGeom>
              <a:avLst/>
              <a:gdLst>
                <a:gd name="connsiteX0" fmla="*/ 86314 w 106340"/>
                <a:gd name="connsiteY0" fmla="*/ 20027 h 135179"/>
                <a:gd name="connsiteX1" fmla="*/ 86314 w 106340"/>
                <a:gd name="connsiteY1" fmla="*/ 115152 h 135179"/>
                <a:gd name="connsiteX2" fmla="*/ 20027 w 106340"/>
                <a:gd name="connsiteY2" fmla="*/ 115152 h 135179"/>
                <a:gd name="connsiteX3" fmla="*/ 20027 w 106340"/>
                <a:gd name="connsiteY3" fmla="*/ 20027 h 135179"/>
                <a:gd name="connsiteX4" fmla="*/ 86314 w 106340"/>
                <a:gd name="connsiteY4" fmla="*/ 20027 h 135179"/>
                <a:gd name="connsiteX5" fmla="*/ 106341 w 106340"/>
                <a:gd name="connsiteY5" fmla="*/ 0 h 135179"/>
                <a:gd name="connsiteX6" fmla="*/ 0 w 106340"/>
                <a:gd name="connsiteY6" fmla="*/ 0 h 135179"/>
                <a:gd name="connsiteX7" fmla="*/ 0 w 106340"/>
                <a:gd name="connsiteY7" fmla="*/ 135179 h 135179"/>
                <a:gd name="connsiteX8" fmla="*/ 106341 w 106340"/>
                <a:gd name="connsiteY8" fmla="*/ 135179 h 135179"/>
                <a:gd name="connsiteX9" fmla="*/ 106341 w 106340"/>
                <a:gd name="connsiteY9" fmla="*/ 0 h 1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0" h="135179">
                  <a:moveTo>
                    <a:pt x="86314" y="20027"/>
                  </a:moveTo>
                  <a:lnTo>
                    <a:pt x="86314" y="115152"/>
                  </a:lnTo>
                  <a:lnTo>
                    <a:pt x="20027" y="115152"/>
                  </a:lnTo>
                  <a:lnTo>
                    <a:pt x="20027" y="20027"/>
                  </a:lnTo>
                  <a:lnTo>
                    <a:pt x="86314" y="20027"/>
                  </a:lnTo>
                  <a:moveTo>
                    <a:pt x="106341" y="0"/>
                  </a:moveTo>
                  <a:lnTo>
                    <a:pt x="0" y="0"/>
                  </a:lnTo>
                  <a:lnTo>
                    <a:pt x="0" y="135179"/>
                  </a:lnTo>
                  <a:lnTo>
                    <a:pt x="106341" y="135179"/>
                  </a:lnTo>
                  <a:lnTo>
                    <a:pt x="106341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E87AF66-9309-1C47-A04A-08F9B17EA630}"/>
                </a:ext>
              </a:extLst>
            </p:cNvPr>
            <p:cNvSpPr/>
            <p:nvPr/>
          </p:nvSpPr>
          <p:spPr>
            <a:xfrm>
              <a:off x="1343444" y="4583627"/>
              <a:ext cx="106340" cy="134377"/>
            </a:xfrm>
            <a:custGeom>
              <a:avLst/>
              <a:gdLst>
                <a:gd name="connsiteX0" fmla="*/ 86314 w 106340"/>
                <a:gd name="connsiteY0" fmla="*/ 20027 h 134377"/>
                <a:gd name="connsiteX1" fmla="*/ 86314 w 106340"/>
                <a:gd name="connsiteY1" fmla="*/ 114351 h 134377"/>
                <a:gd name="connsiteX2" fmla="*/ 20027 w 106340"/>
                <a:gd name="connsiteY2" fmla="*/ 114351 h 134377"/>
                <a:gd name="connsiteX3" fmla="*/ 20027 w 106340"/>
                <a:gd name="connsiteY3" fmla="*/ 20027 h 134377"/>
                <a:gd name="connsiteX4" fmla="*/ 86314 w 106340"/>
                <a:gd name="connsiteY4" fmla="*/ 20027 h 134377"/>
                <a:gd name="connsiteX5" fmla="*/ 106341 w 106340"/>
                <a:gd name="connsiteY5" fmla="*/ 0 h 134377"/>
                <a:gd name="connsiteX6" fmla="*/ 0 w 106340"/>
                <a:gd name="connsiteY6" fmla="*/ 0 h 134377"/>
                <a:gd name="connsiteX7" fmla="*/ 0 w 106340"/>
                <a:gd name="connsiteY7" fmla="*/ 134378 h 134377"/>
                <a:gd name="connsiteX8" fmla="*/ 106341 w 106340"/>
                <a:gd name="connsiteY8" fmla="*/ 134378 h 134377"/>
                <a:gd name="connsiteX9" fmla="*/ 106341 w 106340"/>
                <a:gd name="connsiteY9" fmla="*/ 0 h 1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0" h="134377">
                  <a:moveTo>
                    <a:pt x="86314" y="20027"/>
                  </a:moveTo>
                  <a:lnTo>
                    <a:pt x="86314" y="114351"/>
                  </a:lnTo>
                  <a:lnTo>
                    <a:pt x="20027" y="114351"/>
                  </a:lnTo>
                  <a:lnTo>
                    <a:pt x="20027" y="20027"/>
                  </a:lnTo>
                  <a:lnTo>
                    <a:pt x="86314" y="20027"/>
                  </a:lnTo>
                  <a:moveTo>
                    <a:pt x="106341" y="0"/>
                  </a:moveTo>
                  <a:lnTo>
                    <a:pt x="0" y="0"/>
                  </a:lnTo>
                  <a:lnTo>
                    <a:pt x="0" y="134378"/>
                  </a:lnTo>
                  <a:lnTo>
                    <a:pt x="106341" y="134378"/>
                  </a:lnTo>
                  <a:lnTo>
                    <a:pt x="106341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6B87022-0A1B-0F43-AE16-0CE01FCEC0AB}"/>
                </a:ext>
              </a:extLst>
            </p:cNvPr>
            <p:cNvSpPr/>
            <p:nvPr/>
          </p:nvSpPr>
          <p:spPr>
            <a:xfrm>
              <a:off x="1520879" y="4640903"/>
              <a:ext cx="134578" cy="162615"/>
            </a:xfrm>
            <a:custGeom>
              <a:avLst/>
              <a:gdLst>
                <a:gd name="connsiteX0" fmla="*/ 114552 w 134578"/>
                <a:gd name="connsiteY0" fmla="*/ 20027 h 162615"/>
                <a:gd name="connsiteX1" fmla="*/ 114552 w 134578"/>
                <a:gd name="connsiteY1" fmla="*/ 142589 h 162615"/>
                <a:gd name="connsiteX2" fmla="*/ 20027 w 134578"/>
                <a:gd name="connsiteY2" fmla="*/ 142589 h 162615"/>
                <a:gd name="connsiteX3" fmla="*/ 20027 w 134578"/>
                <a:gd name="connsiteY3" fmla="*/ 20027 h 162615"/>
                <a:gd name="connsiteX4" fmla="*/ 114552 w 134578"/>
                <a:gd name="connsiteY4" fmla="*/ 20027 h 162615"/>
                <a:gd name="connsiteX5" fmla="*/ 134578 w 134578"/>
                <a:gd name="connsiteY5" fmla="*/ 0 h 162615"/>
                <a:gd name="connsiteX6" fmla="*/ 0 w 134578"/>
                <a:gd name="connsiteY6" fmla="*/ 0 h 162615"/>
                <a:gd name="connsiteX7" fmla="*/ 0 w 134578"/>
                <a:gd name="connsiteY7" fmla="*/ 162615 h 162615"/>
                <a:gd name="connsiteX8" fmla="*/ 134578 w 134578"/>
                <a:gd name="connsiteY8" fmla="*/ 162615 h 162615"/>
                <a:gd name="connsiteX9" fmla="*/ 134578 w 134578"/>
                <a:gd name="connsiteY9" fmla="*/ 0 h 16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578" h="162615">
                  <a:moveTo>
                    <a:pt x="114552" y="20027"/>
                  </a:moveTo>
                  <a:lnTo>
                    <a:pt x="114552" y="142589"/>
                  </a:lnTo>
                  <a:lnTo>
                    <a:pt x="20027" y="142589"/>
                  </a:lnTo>
                  <a:lnTo>
                    <a:pt x="20027" y="20027"/>
                  </a:lnTo>
                  <a:lnTo>
                    <a:pt x="114552" y="20027"/>
                  </a:lnTo>
                  <a:moveTo>
                    <a:pt x="134578" y="0"/>
                  </a:moveTo>
                  <a:lnTo>
                    <a:pt x="0" y="0"/>
                  </a:lnTo>
                  <a:lnTo>
                    <a:pt x="0" y="162615"/>
                  </a:lnTo>
                  <a:lnTo>
                    <a:pt x="134578" y="162615"/>
                  </a:lnTo>
                  <a:lnTo>
                    <a:pt x="134578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B482C37-4EC9-FD4D-BF68-5292130DA0AE}"/>
                </a:ext>
              </a:extLst>
            </p:cNvPr>
            <p:cNvSpPr/>
            <p:nvPr/>
          </p:nvSpPr>
          <p:spPr>
            <a:xfrm>
              <a:off x="1588168" y="4649314"/>
              <a:ext cx="20026" cy="138783"/>
            </a:xfrm>
            <a:custGeom>
              <a:avLst/>
              <a:gdLst>
                <a:gd name="connsiteX0" fmla="*/ 0 w 20026"/>
                <a:gd name="connsiteY0" fmla="*/ 138784 h 138783"/>
                <a:gd name="connsiteX1" fmla="*/ 0 w 20026"/>
                <a:gd name="connsiteY1" fmla="*/ 0 h 13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26" h="138783">
                  <a:moveTo>
                    <a:pt x="0" y="138784"/>
                  </a:moveTo>
                  <a:lnTo>
                    <a:pt x="0" y="0"/>
                  </a:lnTo>
                </a:path>
              </a:pathLst>
            </a:custGeom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3" name="Graphic 66">
            <a:extLst>
              <a:ext uri="{FF2B5EF4-FFF2-40B4-BE49-F238E27FC236}">
                <a16:creationId xmlns:a16="http://schemas.microsoft.com/office/drawing/2014/main" id="{9A199CD2-6BA4-1046-BF99-C1A97925348E}"/>
              </a:ext>
            </a:extLst>
          </p:cNvPr>
          <p:cNvGrpSpPr/>
          <p:nvPr/>
        </p:nvGrpSpPr>
        <p:grpSpPr>
          <a:xfrm>
            <a:off x="3987598" y="4081963"/>
            <a:ext cx="941246" cy="941246"/>
            <a:chOff x="3987598" y="4081963"/>
            <a:chExt cx="941246" cy="941246"/>
          </a:xfrm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3198ABD-2F6B-8F46-BD3B-00D812A9C252}"/>
                </a:ext>
              </a:extLst>
            </p:cNvPr>
            <p:cNvSpPr/>
            <p:nvPr/>
          </p:nvSpPr>
          <p:spPr>
            <a:xfrm>
              <a:off x="3987598" y="4081963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6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6"/>
                    <a:pt x="470623" y="941246"/>
                  </a:cubicBezTo>
                  <a:cubicBezTo>
                    <a:pt x="210705" y="941246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B653B68-FE59-8B4C-8FD2-96805DE9DF83}"/>
                </a:ext>
              </a:extLst>
            </p:cNvPr>
            <p:cNvSpPr/>
            <p:nvPr/>
          </p:nvSpPr>
          <p:spPr>
            <a:xfrm>
              <a:off x="4327648" y="4793906"/>
              <a:ext cx="260344" cy="84311"/>
            </a:xfrm>
            <a:custGeom>
              <a:avLst/>
              <a:gdLst>
                <a:gd name="connsiteX0" fmla="*/ 240318 w 260344"/>
                <a:gd name="connsiteY0" fmla="*/ 20027 h 84311"/>
                <a:gd name="connsiteX1" fmla="*/ 240318 w 260344"/>
                <a:gd name="connsiteY1" fmla="*/ 64285 h 84311"/>
                <a:gd name="connsiteX2" fmla="*/ 20027 w 260344"/>
                <a:gd name="connsiteY2" fmla="*/ 64285 h 84311"/>
                <a:gd name="connsiteX3" fmla="*/ 20027 w 260344"/>
                <a:gd name="connsiteY3" fmla="*/ 20027 h 84311"/>
                <a:gd name="connsiteX4" fmla="*/ 240318 w 260344"/>
                <a:gd name="connsiteY4" fmla="*/ 20027 h 84311"/>
                <a:gd name="connsiteX5" fmla="*/ 260345 w 260344"/>
                <a:gd name="connsiteY5" fmla="*/ 0 h 84311"/>
                <a:gd name="connsiteX6" fmla="*/ 0 w 260344"/>
                <a:gd name="connsiteY6" fmla="*/ 0 h 84311"/>
                <a:gd name="connsiteX7" fmla="*/ 0 w 260344"/>
                <a:gd name="connsiteY7" fmla="*/ 84312 h 84311"/>
                <a:gd name="connsiteX8" fmla="*/ 260345 w 260344"/>
                <a:gd name="connsiteY8" fmla="*/ 84312 h 84311"/>
                <a:gd name="connsiteX9" fmla="*/ 260345 w 260344"/>
                <a:gd name="connsiteY9" fmla="*/ 0 h 8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44" h="84311">
                  <a:moveTo>
                    <a:pt x="240318" y="20027"/>
                  </a:moveTo>
                  <a:lnTo>
                    <a:pt x="240318" y="64285"/>
                  </a:lnTo>
                  <a:lnTo>
                    <a:pt x="20027" y="64285"/>
                  </a:lnTo>
                  <a:lnTo>
                    <a:pt x="20027" y="20027"/>
                  </a:lnTo>
                  <a:lnTo>
                    <a:pt x="240318" y="20027"/>
                  </a:lnTo>
                  <a:moveTo>
                    <a:pt x="260345" y="0"/>
                  </a:moveTo>
                  <a:lnTo>
                    <a:pt x="0" y="0"/>
                  </a:lnTo>
                  <a:lnTo>
                    <a:pt x="0" y="84312"/>
                  </a:lnTo>
                  <a:lnTo>
                    <a:pt x="260345" y="84312"/>
                  </a:lnTo>
                  <a:lnTo>
                    <a:pt x="260345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3D73767-FF0B-B245-9285-F539A45A9D3C}"/>
                </a:ext>
              </a:extLst>
            </p:cNvPr>
            <p:cNvSpPr/>
            <p:nvPr/>
          </p:nvSpPr>
          <p:spPr>
            <a:xfrm>
              <a:off x="4458221" y="4246381"/>
              <a:ext cx="20026" cy="63484"/>
            </a:xfrm>
            <a:custGeom>
              <a:avLst/>
              <a:gdLst>
                <a:gd name="connsiteX0" fmla="*/ 0 w 20026"/>
                <a:gd name="connsiteY0" fmla="*/ 0 h 63484"/>
                <a:gd name="connsiteX1" fmla="*/ 0 w 20026"/>
                <a:gd name="connsiteY1" fmla="*/ 63484 h 6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26" h="63484">
                  <a:moveTo>
                    <a:pt x="0" y="0"/>
                  </a:moveTo>
                  <a:lnTo>
                    <a:pt x="0" y="63484"/>
                  </a:lnTo>
                </a:path>
              </a:pathLst>
            </a:custGeom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861E6B6-52B0-0E42-9ED3-7DB9BB8F8469}"/>
                </a:ext>
              </a:extLst>
            </p:cNvPr>
            <p:cNvSpPr/>
            <p:nvPr/>
          </p:nvSpPr>
          <p:spPr>
            <a:xfrm>
              <a:off x="4458221" y="4418809"/>
              <a:ext cx="20026" cy="375096"/>
            </a:xfrm>
            <a:custGeom>
              <a:avLst/>
              <a:gdLst>
                <a:gd name="connsiteX0" fmla="*/ 0 w 20026"/>
                <a:gd name="connsiteY0" fmla="*/ 0 h 375096"/>
                <a:gd name="connsiteX1" fmla="*/ 0 w 20026"/>
                <a:gd name="connsiteY1" fmla="*/ 375097 h 37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26" h="375096">
                  <a:moveTo>
                    <a:pt x="0" y="0"/>
                  </a:moveTo>
                  <a:lnTo>
                    <a:pt x="0" y="375097"/>
                  </a:lnTo>
                </a:path>
              </a:pathLst>
            </a:custGeom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F624042-FFE2-E643-B8D6-A8282B5138C2}"/>
                </a:ext>
              </a:extLst>
            </p:cNvPr>
            <p:cNvSpPr/>
            <p:nvPr/>
          </p:nvSpPr>
          <p:spPr>
            <a:xfrm>
              <a:off x="4252549" y="4364337"/>
              <a:ext cx="151200" cy="81107"/>
            </a:xfrm>
            <a:custGeom>
              <a:avLst/>
              <a:gdLst>
                <a:gd name="connsiteX0" fmla="*/ 151200 w 151200"/>
                <a:gd name="connsiteY0" fmla="*/ 0 h 81107"/>
                <a:gd name="connsiteX1" fmla="*/ 0 w 151200"/>
                <a:gd name="connsiteY1" fmla="*/ 0 h 81107"/>
                <a:gd name="connsiteX2" fmla="*/ 0 w 151200"/>
                <a:gd name="connsiteY2" fmla="*/ 81107 h 8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00" h="81107">
                  <a:moveTo>
                    <a:pt x="151200" y="0"/>
                  </a:moveTo>
                  <a:lnTo>
                    <a:pt x="0" y="0"/>
                  </a:lnTo>
                  <a:lnTo>
                    <a:pt x="0" y="81107"/>
                  </a:lnTo>
                </a:path>
              </a:pathLst>
            </a:custGeom>
            <a:noFill/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B45174B-C040-CB47-A527-395E9A71971E}"/>
                </a:ext>
              </a:extLst>
            </p:cNvPr>
            <p:cNvSpPr/>
            <p:nvPr/>
          </p:nvSpPr>
          <p:spPr>
            <a:xfrm>
              <a:off x="4512293" y="4364337"/>
              <a:ext cx="151600" cy="81107"/>
            </a:xfrm>
            <a:custGeom>
              <a:avLst/>
              <a:gdLst>
                <a:gd name="connsiteX0" fmla="*/ 0 w 151600"/>
                <a:gd name="connsiteY0" fmla="*/ 0 h 81107"/>
                <a:gd name="connsiteX1" fmla="*/ 151601 w 151600"/>
                <a:gd name="connsiteY1" fmla="*/ 0 h 81107"/>
                <a:gd name="connsiteX2" fmla="*/ 151601 w 151600"/>
                <a:gd name="connsiteY2" fmla="*/ 81107 h 8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00" h="81107">
                  <a:moveTo>
                    <a:pt x="0" y="0"/>
                  </a:moveTo>
                  <a:lnTo>
                    <a:pt x="151601" y="0"/>
                  </a:lnTo>
                  <a:lnTo>
                    <a:pt x="151601" y="81107"/>
                  </a:lnTo>
                </a:path>
              </a:pathLst>
            </a:custGeom>
            <a:noFill/>
            <a:ln w="1984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684935A-4FD9-F940-BDF4-67F4198715F0}"/>
                </a:ext>
              </a:extLst>
            </p:cNvPr>
            <p:cNvSpPr/>
            <p:nvPr/>
          </p:nvSpPr>
          <p:spPr>
            <a:xfrm>
              <a:off x="4403749" y="4309865"/>
              <a:ext cx="108944" cy="108944"/>
            </a:xfrm>
            <a:custGeom>
              <a:avLst/>
              <a:gdLst>
                <a:gd name="connsiteX0" fmla="*/ 54472 w 108944"/>
                <a:gd name="connsiteY0" fmla="*/ 20027 h 108944"/>
                <a:gd name="connsiteX1" fmla="*/ 88918 w 108944"/>
                <a:gd name="connsiteY1" fmla="*/ 54472 h 108944"/>
                <a:gd name="connsiteX2" fmla="*/ 54472 w 108944"/>
                <a:gd name="connsiteY2" fmla="*/ 88918 h 108944"/>
                <a:gd name="connsiteX3" fmla="*/ 20027 w 108944"/>
                <a:gd name="connsiteY3" fmla="*/ 54472 h 108944"/>
                <a:gd name="connsiteX4" fmla="*/ 54472 w 108944"/>
                <a:gd name="connsiteY4" fmla="*/ 20027 h 108944"/>
                <a:gd name="connsiteX5" fmla="*/ 54472 w 108944"/>
                <a:gd name="connsiteY5" fmla="*/ 0 h 108944"/>
                <a:gd name="connsiteX6" fmla="*/ 0 w 108944"/>
                <a:gd name="connsiteY6" fmla="*/ 54472 h 108944"/>
                <a:gd name="connsiteX7" fmla="*/ 54472 w 108944"/>
                <a:gd name="connsiteY7" fmla="*/ 108944 h 108944"/>
                <a:gd name="connsiteX8" fmla="*/ 108944 w 108944"/>
                <a:gd name="connsiteY8" fmla="*/ 54472 h 108944"/>
                <a:gd name="connsiteX9" fmla="*/ 54472 w 108944"/>
                <a:gd name="connsiteY9" fmla="*/ 0 h 10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44" h="108944">
                  <a:moveTo>
                    <a:pt x="54472" y="20027"/>
                  </a:moveTo>
                  <a:cubicBezTo>
                    <a:pt x="73495" y="20027"/>
                    <a:pt x="88918" y="35449"/>
                    <a:pt x="88918" y="54472"/>
                  </a:cubicBezTo>
                  <a:cubicBezTo>
                    <a:pt x="88918" y="73495"/>
                    <a:pt x="73495" y="88918"/>
                    <a:pt x="54472" y="88918"/>
                  </a:cubicBezTo>
                  <a:cubicBezTo>
                    <a:pt x="35449" y="88918"/>
                    <a:pt x="20027" y="73495"/>
                    <a:pt x="20027" y="54472"/>
                  </a:cubicBezTo>
                  <a:cubicBezTo>
                    <a:pt x="20027" y="35449"/>
                    <a:pt x="35449" y="20027"/>
                    <a:pt x="54472" y="20027"/>
                  </a:cubicBezTo>
                  <a:moveTo>
                    <a:pt x="54472" y="0"/>
                  </a:moveTo>
                  <a:cubicBezTo>
                    <a:pt x="24388" y="0"/>
                    <a:pt x="0" y="24388"/>
                    <a:pt x="0" y="54472"/>
                  </a:cubicBezTo>
                  <a:cubicBezTo>
                    <a:pt x="0" y="84556"/>
                    <a:pt x="24388" y="108944"/>
                    <a:pt x="54472" y="108944"/>
                  </a:cubicBezTo>
                  <a:cubicBezTo>
                    <a:pt x="84556" y="108944"/>
                    <a:pt x="108944" y="84556"/>
                    <a:pt x="108944" y="54472"/>
                  </a:cubicBezTo>
                  <a:cubicBezTo>
                    <a:pt x="108944" y="24388"/>
                    <a:pt x="84556" y="0"/>
                    <a:pt x="54472" y="0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B079B6F-CB51-F54A-AA51-6DB9FCA09986}"/>
                </a:ext>
              </a:extLst>
            </p:cNvPr>
            <p:cNvSpPr/>
            <p:nvPr/>
          </p:nvSpPr>
          <p:spPr>
            <a:xfrm>
              <a:off x="4548839" y="4434029"/>
              <a:ext cx="229906" cy="275556"/>
            </a:xfrm>
            <a:custGeom>
              <a:avLst/>
              <a:gdLst>
                <a:gd name="connsiteX0" fmla="*/ 115054 w 229906"/>
                <a:gd name="connsiteY0" fmla="*/ 33845 h 275556"/>
                <a:gd name="connsiteX1" fmla="*/ 209780 w 229906"/>
                <a:gd name="connsiteY1" fmla="*/ 162015 h 275556"/>
                <a:gd name="connsiteX2" fmla="*/ 108892 w 229906"/>
                <a:gd name="connsiteY2" fmla="*/ 250578 h 275556"/>
                <a:gd name="connsiteX3" fmla="*/ 20329 w 229906"/>
                <a:gd name="connsiteY3" fmla="*/ 162015 h 275556"/>
                <a:gd name="connsiteX4" fmla="*/ 115054 w 229906"/>
                <a:gd name="connsiteY4" fmla="*/ 33845 h 275556"/>
                <a:gd name="connsiteX5" fmla="*/ 115054 w 229906"/>
                <a:gd name="connsiteY5" fmla="*/ 0 h 275556"/>
                <a:gd name="connsiteX6" fmla="*/ 102 w 229906"/>
                <a:gd name="connsiteY6" fmla="*/ 155806 h 275556"/>
                <a:gd name="connsiteX7" fmla="*/ 110158 w 229906"/>
                <a:gd name="connsiteY7" fmla="*/ 275455 h 275556"/>
                <a:gd name="connsiteX8" fmla="*/ 229806 w 229906"/>
                <a:gd name="connsiteY8" fmla="*/ 165401 h 275556"/>
                <a:gd name="connsiteX9" fmla="*/ 229806 w 229906"/>
                <a:gd name="connsiteY9" fmla="*/ 155806 h 275556"/>
                <a:gd name="connsiteX10" fmla="*/ 114854 w 229906"/>
                <a:gd name="connsiteY10" fmla="*/ 0 h 2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06" h="275556">
                  <a:moveTo>
                    <a:pt x="115054" y="33845"/>
                  </a:moveTo>
                  <a:lnTo>
                    <a:pt x="209780" y="162015"/>
                  </a:lnTo>
                  <a:cubicBezTo>
                    <a:pt x="206375" y="214330"/>
                    <a:pt x="161207" y="253980"/>
                    <a:pt x="108892" y="250578"/>
                  </a:cubicBezTo>
                  <a:cubicBezTo>
                    <a:pt x="61321" y="247482"/>
                    <a:pt x="23423" y="209586"/>
                    <a:pt x="20329" y="162015"/>
                  </a:cubicBezTo>
                  <a:lnTo>
                    <a:pt x="115054" y="33845"/>
                  </a:lnTo>
                  <a:moveTo>
                    <a:pt x="115054" y="0"/>
                  </a:moveTo>
                  <a:lnTo>
                    <a:pt x="102" y="155806"/>
                  </a:lnTo>
                  <a:cubicBezTo>
                    <a:pt x="-2547" y="219238"/>
                    <a:pt x="46726" y="272805"/>
                    <a:pt x="110158" y="275455"/>
                  </a:cubicBezTo>
                  <a:cubicBezTo>
                    <a:pt x="173588" y="278104"/>
                    <a:pt x="227157" y="228831"/>
                    <a:pt x="229806" y="165401"/>
                  </a:cubicBezTo>
                  <a:cubicBezTo>
                    <a:pt x="229940" y="162203"/>
                    <a:pt x="229940" y="159003"/>
                    <a:pt x="229806" y="155806"/>
                  </a:cubicBezTo>
                  <a:lnTo>
                    <a:pt x="114854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2D063A1-FA10-6F42-9A83-1443BFA2E7EC}"/>
                </a:ext>
              </a:extLst>
            </p:cNvPr>
            <p:cNvSpPr/>
            <p:nvPr/>
          </p:nvSpPr>
          <p:spPr>
            <a:xfrm>
              <a:off x="4137797" y="4434029"/>
              <a:ext cx="229904" cy="270758"/>
            </a:xfrm>
            <a:custGeom>
              <a:avLst/>
              <a:gdLst>
                <a:gd name="connsiteX0" fmla="*/ 114752 w 229904"/>
                <a:gd name="connsiteY0" fmla="*/ 33845 h 270758"/>
                <a:gd name="connsiteX1" fmla="*/ 209477 w 229904"/>
                <a:gd name="connsiteY1" fmla="*/ 162015 h 270758"/>
                <a:gd name="connsiteX2" fmla="*/ 108590 w 229904"/>
                <a:gd name="connsiteY2" fmla="*/ 250578 h 270758"/>
                <a:gd name="connsiteX3" fmla="*/ 20027 w 229904"/>
                <a:gd name="connsiteY3" fmla="*/ 162015 h 270758"/>
                <a:gd name="connsiteX4" fmla="*/ 114752 w 229904"/>
                <a:gd name="connsiteY4" fmla="*/ 33845 h 270758"/>
                <a:gd name="connsiteX5" fmla="*/ 114752 w 229904"/>
                <a:gd name="connsiteY5" fmla="*/ 0 h 270758"/>
                <a:gd name="connsiteX6" fmla="*/ 0 w 229904"/>
                <a:gd name="connsiteY6" fmla="*/ 155806 h 270758"/>
                <a:gd name="connsiteX7" fmla="*/ 114952 w 229904"/>
                <a:gd name="connsiteY7" fmla="*/ 270759 h 270758"/>
                <a:gd name="connsiteX8" fmla="*/ 229904 w 229904"/>
                <a:gd name="connsiteY8" fmla="*/ 155806 h 270758"/>
                <a:gd name="connsiteX9" fmla="*/ 114952 w 229904"/>
                <a:gd name="connsiteY9" fmla="*/ 0 h 27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904" h="270758">
                  <a:moveTo>
                    <a:pt x="114752" y="33845"/>
                  </a:moveTo>
                  <a:lnTo>
                    <a:pt x="209477" y="162015"/>
                  </a:lnTo>
                  <a:cubicBezTo>
                    <a:pt x="206073" y="214330"/>
                    <a:pt x="160905" y="253980"/>
                    <a:pt x="108590" y="250578"/>
                  </a:cubicBezTo>
                  <a:cubicBezTo>
                    <a:pt x="61019" y="247482"/>
                    <a:pt x="23121" y="209586"/>
                    <a:pt x="20027" y="162015"/>
                  </a:cubicBezTo>
                  <a:lnTo>
                    <a:pt x="114752" y="33845"/>
                  </a:lnTo>
                  <a:moveTo>
                    <a:pt x="114752" y="0"/>
                  </a:moveTo>
                  <a:lnTo>
                    <a:pt x="0" y="155806"/>
                  </a:lnTo>
                  <a:cubicBezTo>
                    <a:pt x="0" y="219292"/>
                    <a:pt x="51466" y="270759"/>
                    <a:pt x="114952" y="270759"/>
                  </a:cubicBezTo>
                  <a:cubicBezTo>
                    <a:pt x="178438" y="270759"/>
                    <a:pt x="229904" y="219292"/>
                    <a:pt x="229904" y="155806"/>
                  </a:cubicBezTo>
                  <a:lnTo>
                    <a:pt x="114952" y="0"/>
                  </a:ln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A6F229B-F295-E647-8127-3BABCE0575C6}"/>
                </a:ext>
              </a:extLst>
            </p:cNvPr>
            <p:cNvSpPr/>
            <p:nvPr/>
          </p:nvSpPr>
          <p:spPr>
            <a:xfrm>
              <a:off x="4197876" y="4545576"/>
              <a:ext cx="90519" cy="101535"/>
            </a:xfrm>
            <a:custGeom>
              <a:avLst/>
              <a:gdLst>
                <a:gd name="connsiteX0" fmla="*/ 25033 w 90519"/>
                <a:gd name="connsiteY0" fmla="*/ 36449 h 101535"/>
                <a:gd name="connsiteX1" fmla="*/ 68891 w 90519"/>
                <a:gd name="connsiteY1" fmla="*/ 36449 h 101535"/>
                <a:gd name="connsiteX2" fmla="*/ 68891 w 90519"/>
                <a:gd name="connsiteY2" fmla="*/ 45861 h 101535"/>
                <a:gd name="connsiteX3" fmla="*/ 23631 w 90519"/>
                <a:gd name="connsiteY3" fmla="*/ 45861 h 101535"/>
                <a:gd name="connsiteX4" fmla="*/ 23631 w 90519"/>
                <a:gd name="connsiteY4" fmla="*/ 50667 h 101535"/>
                <a:gd name="connsiteX5" fmla="*/ 23631 w 90519"/>
                <a:gd name="connsiteY5" fmla="*/ 55874 h 101535"/>
                <a:gd name="connsiteX6" fmla="*/ 68891 w 90519"/>
                <a:gd name="connsiteY6" fmla="*/ 55874 h 101535"/>
                <a:gd name="connsiteX7" fmla="*/ 68891 w 90519"/>
                <a:gd name="connsiteY7" fmla="*/ 65287 h 101535"/>
                <a:gd name="connsiteX8" fmla="*/ 25033 w 90519"/>
                <a:gd name="connsiteY8" fmla="*/ 65287 h 101535"/>
                <a:gd name="connsiteX9" fmla="*/ 53271 w 90519"/>
                <a:gd name="connsiteY9" fmla="*/ 90320 h 101535"/>
                <a:gd name="connsiteX10" fmla="*/ 77302 w 90519"/>
                <a:gd name="connsiteY10" fmla="*/ 82710 h 101535"/>
                <a:gd name="connsiteX11" fmla="*/ 90520 w 90519"/>
                <a:gd name="connsiteY11" fmla="*/ 74900 h 101535"/>
                <a:gd name="connsiteX12" fmla="*/ 90520 w 90519"/>
                <a:gd name="connsiteY12" fmla="*/ 88718 h 101535"/>
                <a:gd name="connsiteX13" fmla="*/ 53471 w 90519"/>
                <a:gd name="connsiteY13" fmla="*/ 101535 h 101535"/>
                <a:gd name="connsiteX14" fmla="*/ 13418 w 90519"/>
                <a:gd name="connsiteY14" fmla="*/ 65287 h 101535"/>
                <a:gd name="connsiteX15" fmla="*/ 0 w 90519"/>
                <a:gd name="connsiteY15" fmla="*/ 65287 h 101535"/>
                <a:gd name="connsiteX16" fmla="*/ 0 w 90519"/>
                <a:gd name="connsiteY16" fmla="*/ 55874 h 101535"/>
                <a:gd name="connsiteX17" fmla="*/ 12016 w 90519"/>
                <a:gd name="connsiteY17" fmla="*/ 55874 h 101535"/>
                <a:gd name="connsiteX18" fmla="*/ 12016 w 90519"/>
                <a:gd name="connsiteY18" fmla="*/ 45861 h 101535"/>
                <a:gd name="connsiteX19" fmla="*/ 0 w 90519"/>
                <a:gd name="connsiteY19" fmla="*/ 45861 h 101535"/>
                <a:gd name="connsiteX20" fmla="*/ 0 w 90519"/>
                <a:gd name="connsiteY20" fmla="*/ 36449 h 101535"/>
                <a:gd name="connsiteX21" fmla="*/ 13218 w 90519"/>
                <a:gd name="connsiteY21" fmla="*/ 36449 h 101535"/>
                <a:gd name="connsiteX22" fmla="*/ 53271 w 90519"/>
                <a:gd name="connsiteY22" fmla="*/ 0 h 101535"/>
                <a:gd name="connsiteX23" fmla="*/ 90320 w 90519"/>
                <a:gd name="connsiteY23" fmla="*/ 12817 h 101535"/>
                <a:gd name="connsiteX24" fmla="*/ 90320 w 90519"/>
                <a:gd name="connsiteY24" fmla="*/ 26435 h 101535"/>
                <a:gd name="connsiteX25" fmla="*/ 77102 w 90519"/>
                <a:gd name="connsiteY25" fmla="*/ 18825 h 101535"/>
                <a:gd name="connsiteX26" fmla="*/ 53070 w 90519"/>
                <a:gd name="connsiteY26" fmla="*/ 11215 h 101535"/>
                <a:gd name="connsiteX27" fmla="*/ 25033 w 90519"/>
                <a:gd name="connsiteY27" fmla="*/ 36449 h 10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519" h="101535">
                  <a:moveTo>
                    <a:pt x="25033" y="36449"/>
                  </a:moveTo>
                  <a:lnTo>
                    <a:pt x="68891" y="36449"/>
                  </a:lnTo>
                  <a:lnTo>
                    <a:pt x="68891" y="45861"/>
                  </a:lnTo>
                  <a:lnTo>
                    <a:pt x="23631" y="45861"/>
                  </a:lnTo>
                  <a:cubicBezTo>
                    <a:pt x="23531" y="47461"/>
                    <a:pt x="23531" y="49067"/>
                    <a:pt x="23631" y="50667"/>
                  </a:cubicBezTo>
                  <a:cubicBezTo>
                    <a:pt x="23527" y="52402"/>
                    <a:pt x="23527" y="54140"/>
                    <a:pt x="23631" y="55874"/>
                  </a:cubicBezTo>
                  <a:lnTo>
                    <a:pt x="68891" y="55874"/>
                  </a:lnTo>
                  <a:lnTo>
                    <a:pt x="68891" y="65287"/>
                  </a:lnTo>
                  <a:lnTo>
                    <a:pt x="25033" y="65287"/>
                  </a:lnTo>
                  <a:cubicBezTo>
                    <a:pt x="26922" y="79486"/>
                    <a:pt x="38948" y="90146"/>
                    <a:pt x="53271" y="90320"/>
                  </a:cubicBezTo>
                  <a:cubicBezTo>
                    <a:pt x="61792" y="89839"/>
                    <a:pt x="70057" y="87222"/>
                    <a:pt x="77302" y="82710"/>
                  </a:cubicBezTo>
                  <a:lnTo>
                    <a:pt x="90520" y="74900"/>
                  </a:lnTo>
                  <a:lnTo>
                    <a:pt x="90520" y="88718"/>
                  </a:lnTo>
                  <a:cubicBezTo>
                    <a:pt x="79645" y="96438"/>
                    <a:pt x="66790" y="100884"/>
                    <a:pt x="53471" y="101535"/>
                  </a:cubicBezTo>
                  <a:cubicBezTo>
                    <a:pt x="32755" y="101629"/>
                    <a:pt x="15386" y="85910"/>
                    <a:pt x="13418" y="65287"/>
                  </a:cubicBezTo>
                  <a:lnTo>
                    <a:pt x="0" y="65287"/>
                  </a:lnTo>
                  <a:lnTo>
                    <a:pt x="0" y="55874"/>
                  </a:lnTo>
                  <a:lnTo>
                    <a:pt x="12016" y="55874"/>
                  </a:lnTo>
                  <a:lnTo>
                    <a:pt x="12016" y="45861"/>
                  </a:lnTo>
                  <a:lnTo>
                    <a:pt x="0" y="45861"/>
                  </a:lnTo>
                  <a:lnTo>
                    <a:pt x="0" y="36449"/>
                  </a:lnTo>
                  <a:lnTo>
                    <a:pt x="13218" y="36449"/>
                  </a:lnTo>
                  <a:cubicBezTo>
                    <a:pt x="15088" y="15747"/>
                    <a:pt x="32485" y="-84"/>
                    <a:pt x="53271" y="0"/>
                  </a:cubicBezTo>
                  <a:cubicBezTo>
                    <a:pt x="66558" y="809"/>
                    <a:pt x="79371" y="5241"/>
                    <a:pt x="90320" y="12817"/>
                  </a:cubicBezTo>
                  <a:lnTo>
                    <a:pt x="90320" y="26435"/>
                  </a:lnTo>
                  <a:lnTo>
                    <a:pt x="77102" y="18825"/>
                  </a:lnTo>
                  <a:cubicBezTo>
                    <a:pt x="69869" y="14289"/>
                    <a:pt x="61598" y="11670"/>
                    <a:pt x="53070" y="11215"/>
                  </a:cubicBezTo>
                  <a:cubicBezTo>
                    <a:pt x="38689" y="11325"/>
                    <a:pt x="26653" y="22158"/>
                    <a:pt x="25033" y="36449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50DC0B2-3D6B-1845-8607-2922AE4014CF}"/>
                </a:ext>
              </a:extLst>
            </p:cNvPr>
            <p:cNvSpPr/>
            <p:nvPr/>
          </p:nvSpPr>
          <p:spPr>
            <a:xfrm>
              <a:off x="4610423" y="4545576"/>
              <a:ext cx="90319" cy="101535"/>
            </a:xfrm>
            <a:custGeom>
              <a:avLst/>
              <a:gdLst>
                <a:gd name="connsiteX0" fmla="*/ 24833 w 90319"/>
                <a:gd name="connsiteY0" fmla="*/ 36449 h 101535"/>
                <a:gd name="connsiteX1" fmla="*/ 68090 w 90319"/>
                <a:gd name="connsiteY1" fmla="*/ 36449 h 101535"/>
                <a:gd name="connsiteX2" fmla="*/ 68090 w 90319"/>
                <a:gd name="connsiteY2" fmla="*/ 45861 h 101535"/>
                <a:gd name="connsiteX3" fmla="*/ 23431 w 90319"/>
                <a:gd name="connsiteY3" fmla="*/ 45861 h 101535"/>
                <a:gd name="connsiteX4" fmla="*/ 23431 w 90319"/>
                <a:gd name="connsiteY4" fmla="*/ 55874 h 101535"/>
                <a:gd name="connsiteX5" fmla="*/ 68090 w 90319"/>
                <a:gd name="connsiteY5" fmla="*/ 55874 h 101535"/>
                <a:gd name="connsiteX6" fmla="*/ 68090 w 90319"/>
                <a:gd name="connsiteY6" fmla="*/ 65287 h 101535"/>
                <a:gd name="connsiteX7" fmla="*/ 25033 w 90319"/>
                <a:gd name="connsiteY7" fmla="*/ 65287 h 101535"/>
                <a:gd name="connsiteX8" fmla="*/ 53070 w 90319"/>
                <a:gd name="connsiteY8" fmla="*/ 90320 h 101535"/>
                <a:gd name="connsiteX9" fmla="*/ 77102 w 90319"/>
                <a:gd name="connsiteY9" fmla="*/ 82710 h 101535"/>
                <a:gd name="connsiteX10" fmla="*/ 90320 w 90319"/>
                <a:gd name="connsiteY10" fmla="*/ 74900 h 101535"/>
                <a:gd name="connsiteX11" fmla="*/ 90320 w 90319"/>
                <a:gd name="connsiteY11" fmla="*/ 88718 h 101535"/>
                <a:gd name="connsiteX12" fmla="*/ 53271 w 90319"/>
                <a:gd name="connsiteY12" fmla="*/ 101535 h 101535"/>
                <a:gd name="connsiteX13" fmla="*/ 13217 w 90319"/>
                <a:gd name="connsiteY13" fmla="*/ 65287 h 101535"/>
                <a:gd name="connsiteX14" fmla="*/ 0 w 90319"/>
                <a:gd name="connsiteY14" fmla="*/ 65287 h 101535"/>
                <a:gd name="connsiteX15" fmla="*/ 0 w 90319"/>
                <a:gd name="connsiteY15" fmla="*/ 55874 h 101535"/>
                <a:gd name="connsiteX16" fmla="*/ 12216 w 90319"/>
                <a:gd name="connsiteY16" fmla="*/ 55874 h 101535"/>
                <a:gd name="connsiteX17" fmla="*/ 12216 w 90319"/>
                <a:gd name="connsiteY17" fmla="*/ 50667 h 101535"/>
                <a:gd name="connsiteX18" fmla="*/ 12216 w 90319"/>
                <a:gd name="connsiteY18" fmla="*/ 45861 h 101535"/>
                <a:gd name="connsiteX19" fmla="*/ 0 w 90319"/>
                <a:gd name="connsiteY19" fmla="*/ 45861 h 101535"/>
                <a:gd name="connsiteX20" fmla="*/ 0 w 90319"/>
                <a:gd name="connsiteY20" fmla="*/ 36449 h 101535"/>
                <a:gd name="connsiteX21" fmla="*/ 13217 w 90319"/>
                <a:gd name="connsiteY21" fmla="*/ 36449 h 101535"/>
                <a:gd name="connsiteX22" fmla="*/ 53271 w 90319"/>
                <a:gd name="connsiteY22" fmla="*/ 0 h 101535"/>
                <a:gd name="connsiteX23" fmla="*/ 90320 w 90319"/>
                <a:gd name="connsiteY23" fmla="*/ 12817 h 101535"/>
                <a:gd name="connsiteX24" fmla="*/ 90320 w 90319"/>
                <a:gd name="connsiteY24" fmla="*/ 26435 h 101535"/>
                <a:gd name="connsiteX25" fmla="*/ 77102 w 90319"/>
                <a:gd name="connsiteY25" fmla="*/ 18825 h 101535"/>
                <a:gd name="connsiteX26" fmla="*/ 53070 w 90319"/>
                <a:gd name="connsiteY26" fmla="*/ 11215 h 101535"/>
                <a:gd name="connsiteX27" fmla="*/ 24833 w 90319"/>
                <a:gd name="connsiteY27" fmla="*/ 36449 h 10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319" h="101535">
                  <a:moveTo>
                    <a:pt x="24833" y="36449"/>
                  </a:moveTo>
                  <a:lnTo>
                    <a:pt x="68090" y="36449"/>
                  </a:lnTo>
                  <a:lnTo>
                    <a:pt x="68090" y="45861"/>
                  </a:lnTo>
                  <a:lnTo>
                    <a:pt x="23431" y="45861"/>
                  </a:lnTo>
                  <a:lnTo>
                    <a:pt x="23431" y="55874"/>
                  </a:lnTo>
                  <a:lnTo>
                    <a:pt x="68090" y="55874"/>
                  </a:lnTo>
                  <a:lnTo>
                    <a:pt x="68090" y="65287"/>
                  </a:lnTo>
                  <a:lnTo>
                    <a:pt x="25033" y="65287"/>
                  </a:lnTo>
                  <a:cubicBezTo>
                    <a:pt x="26747" y="79498"/>
                    <a:pt x="38755" y="90222"/>
                    <a:pt x="53070" y="90320"/>
                  </a:cubicBezTo>
                  <a:cubicBezTo>
                    <a:pt x="61592" y="89839"/>
                    <a:pt x="69856" y="87222"/>
                    <a:pt x="77102" y="82710"/>
                  </a:cubicBezTo>
                  <a:lnTo>
                    <a:pt x="90320" y="74900"/>
                  </a:lnTo>
                  <a:lnTo>
                    <a:pt x="90320" y="88718"/>
                  </a:lnTo>
                  <a:cubicBezTo>
                    <a:pt x="79445" y="96438"/>
                    <a:pt x="66590" y="100884"/>
                    <a:pt x="53271" y="101535"/>
                  </a:cubicBezTo>
                  <a:cubicBezTo>
                    <a:pt x="32555" y="101629"/>
                    <a:pt x="15186" y="85910"/>
                    <a:pt x="13217" y="65287"/>
                  </a:cubicBezTo>
                  <a:lnTo>
                    <a:pt x="0" y="65287"/>
                  </a:lnTo>
                  <a:lnTo>
                    <a:pt x="0" y="55874"/>
                  </a:lnTo>
                  <a:lnTo>
                    <a:pt x="12216" y="55874"/>
                  </a:lnTo>
                  <a:cubicBezTo>
                    <a:pt x="12112" y="54140"/>
                    <a:pt x="12112" y="52402"/>
                    <a:pt x="12216" y="50667"/>
                  </a:cubicBezTo>
                  <a:cubicBezTo>
                    <a:pt x="12116" y="49067"/>
                    <a:pt x="12116" y="47461"/>
                    <a:pt x="12216" y="45861"/>
                  </a:cubicBezTo>
                  <a:lnTo>
                    <a:pt x="0" y="45861"/>
                  </a:lnTo>
                  <a:lnTo>
                    <a:pt x="0" y="36449"/>
                  </a:lnTo>
                  <a:lnTo>
                    <a:pt x="13217" y="36449"/>
                  </a:lnTo>
                  <a:cubicBezTo>
                    <a:pt x="15088" y="15747"/>
                    <a:pt x="32485" y="-84"/>
                    <a:pt x="53271" y="0"/>
                  </a:cubicBezTo>
                  <a:cubicBezTo>
                    <a:pt x="66558" y="809"/>
                    <a:pt x="79371" y="5241"/>
                    <a:pt x="90320" y="12817"/>
                  </a:cubicBezTo>
                  <a:lnTo>
                    <a:pt x="90320" y="26435"/>
                  </a:lnTo>
                  <a:lnTo>
                    <a:pt x="77102" y="18825"/>
                  </a:lnTo>
                  <a:cubicBezTo>
                    <a:pt x="69868" y="14289"/>
                    <a:pt x="61598" y="11670"/>
                    <a:pt x="53070" y="11215"/>
                  </a:cubicBezTo>
                  <a:cubicBezTo>
                    <a:pt x="38679" y="11401"/>
                    <a:pt x="26631" y="22170"/>
                    <a:pt x="24833" y="36449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85" name="Graphic 67">
            <a:extLst>
              <a:ext uri="{FF2B5EF4-FFF2-40B4-BE49-F238E27FC236}">
                <a16:creationId xmlns:a16="http://schemas.microsoft.com/office/drawing/2014/main" id="{95B4763F-B9C8-A54E-9704-4E835C7CE7C3}"/>
              </a:ext>
            </a:extLst>
          </p:cNvPr>
          <p:cNvGrpSpPr/>
          <p:nvPr/>
        </p:nvGrpSpPr>
        <p:grpSpPr>
          <a:xfrm>
            <a:off x="7131503" y="4087170"/>
            <a:ext cx="941246" cy="941246"/>
            <a:chOff x="7131503" y="4087170"/>
            <a:chExt cx="941246" cy="941246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69A2944-7F2D-354F-BDC7-5D049A1A2116}"/>
                </a:ext>
              </a:extLst>
            </p:cNvPr>
            <p:cNvSpPr/>
            <p:nvPr/>
          </p:nvSpPr>
          <p:spPr>
            <a:xfrm>
              <a:off x="7131503" y="4087170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7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7"/>
                    <a:pt x="470623" y="941247"/>
                  </a:cubicBezTo>
                  <a:cubicBezTo>
                    <a:pt x="210705" y="941247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03A0A5-F974-5B46-B619-184884D05902}"/>
                </a:ext>
              </a:extLst>
            </p:cNvPr>
            <p:cNvSpPr/>
            <p:nvPr/>
          </p:nvSpPr>
          <p:spPr>
            <a:xfrm>
              <a:off x="7282015" y="4312067"/>
              <a:ext cx="640631" cy="566150"/>
            </a:xfrm>
            <a:custGeom>
              <a:avLst/>
              <a:gdLst>
                <a:gd name="connsiteX0" fmla="*/ 467306 w 640631"/>
                <a:gd name="connsiteY0" fmla="*/ 20027 h 566150"/>
                <a:gd name="connsiteX1" fmla="*/ 620481 w 640631"/>
                <a:gd name="connsiteY1" fmla="*/ 172857 h 566150"/>
                <a:gd name="connsiteX2" fmla="*/ 578253 w 640631"/>
                <a:gd name="connsiteY2" fmla="*/ 278569 h 566150"/>
                <a:gd name="connsiteX3" fmla="*/ 575850 w 640631"/>
                <a:gd name="connsiteY3" fmla="*/ 281173 h 566150"/>
                <a:gd name="connsiteX4" fmla="*/ 320111 w 640631"/>
                <a:gd name="connsiteY4" fmla="*/ 536911 h 566150"/>
                <a:gd name="connsiteX5" fmla="*/ 65173 w 640631"/>
                <a:gd name="connsiteY5" fmla="*/ 281974 h 566150"/>
                <a:gd name="connsiteX6" fmla="*/ 61969 w 640631"/>
                <a:gd name="connsiteY6" fmla="*/ 278569 h 566150"/>
                <a:gd name="connsiteX7" fmla="*/ 62858 w 640631"/>
                <a:gd name="connsiteY7" fmla="*/ 62193 h 566150"/>
                <a:gd name="connsiteX8" fmla="*/ 279235 w 640631"/>
                <a:gd name="connsiteY8" fmla="*/ 63082 h 566150"/>
                <a:gd name="connsiteX9" fmla="*/ 302287 w 640631"/>
                <a:gd name="connsiteY9" fmla="*/ 92923 h 566150"/>
                <a:gd name="connsiteX10" fmla="*/ 320111 w 640631"/>
                <a:gd name="connsiteY10" fmla="*/ 120560 h 566150"/>
                <a:gd name="connsiteX11" fmla="*/ 337133 w 640631"/>
                <a:gd name="connsiteY11" fmla="*/ 92923 h 566150"/>
                <a:gd name="connsiteX12" fmla="*/ 467306 w 640631"/>
                <a:gd name="connsiteY12" fmla="*/ 20027 h 566150"/>
                <a:gd name="connsiteX13" fmla="*/ 467306 w 640631"/>
                <a:gd name="connsiteY13" fmla="*/ 0 h 566150"/>
                <a:gd name="connsiteX14" fmla="*/ 320111 w 640631"/>
                <a:gd name="connsiteY14" fmla="*/ 82309 h 566150"/>
                <a:gd name="connsiteX15" fmla="*/ 81877 w 640631"/>
                <a:gd name="connsiteY15" fmla="*/ 26427 h 566150"/>
                <a:gd name="connsiteX16" fmla="*/ 25995 w 640631"/>
                <a:gd name="connsiteY16" fmla="*/ 264661 h 566150"/>
                <a:gd name="connsiteX17" fmla="*/ 47350 w 640631"/>
                <a:gd name="connsiteY17" fmla="*/ 292387 h 566150"/>
                <a:gd name="connsiteX18" fmla="*/ 47350 w 640631"/>
                <a:gd name="connsiteY18" fmla="*/ 292387 h 566150"/>
                <a:gd name="connsiteX19" fmla="*/ 320111 w 640631"/>
                <a:gd name="connsiteY19" fmla="*/ 566150 h 566150"/>
                <a:gd name="connsiteX20" fmla="*/ 592872 w 640631"/>
                <a:gd name="connsiteY20" fmla="*/ 292387 h 566150"/>
                <a:gd name="connsiteX21" fmla="*/ 592872 w 640631"/>
                <a:gd name="connsiteY21" fmla="*/ 292387 h 566150"/>
                <a:gd name="connsiteX22" fmla="*/ 586960 w 640631"/>
                <a:gd name="connsiteY22" fmla="*/ 47760 h 566150"/>
                <a:gd name="connsiteX23" fmla="*/ 467306 w 640631"/>
                <a:gd name="connsiteY23" fmla="*/ 0 h 5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0631" h="566150">
                  <a:moveTo>
                    <a:pt x="467306" y="20027"/>
                  </a:moveTo>
                  <a:cubicBezTo>
                    <a:pt x="551808" y="19933"/>
                    <a:pt x="620385" y="88357"/>
                    <a:pt x="620481" y="172857"/>
                  </a:cubicBezTo>
                  <a:cubicBezTo>
                    <a:pt x="620525" y="212215"/>
                    <a:pt x="605401" y="250075"/>
                    <a:pt x="578253" y="278569"/>
                  </a:cubicBezTo>
                  <a:lnTo>
                    <a:pt x="575850" y="281173"/>
                  </a:lnTo>
                  <a:lnTo>
                    <a:pt x="320111" y="536911"/>
                  </a:lnTo>
                  <a:lnTo>
                    <a:pt x="65173" y="281974"/>
                  </a:lnTo>
                  <a:lnTo>
                    <a:pt x="61969" y="278569"/>
                  </a:lnTo>
                  <a:cubicBezTo>
                    <a:pt x="2464" y="218574"/>
                    <a:pt x="2862" y="121697"/>
                    <a:pt x="62858" y="62193"/>
                  </a:cubicBezTo>
                  <a:cubicBezTo>
                    <a:pt x="122854" y="2688"/>
                    <a:pt x="219730" y="3084"/>
                    <a:pt x="279235" y="63082"/>
                  </a:cubicBezTo>
                  <a:cubicBezTo>
                    <a:pt x="288121" y="72040"/>
                    <a:pt x="295863" y="82063"/>
                    <a:pt x="302287" y="92923"/>
                  </a:cubicBezTo>
                  <a:lnTo>
                    <a:pt x="320111" y="120560"/>
                  </a:lnTo>
                  <a:lnTo>
                    <a:pt x="337133" y="92923"/>
                  </a:lnTo>
                  <a:cubicBezTo>
                    <a:pt x="364822" y="47565"/>
                    <a:pt x="414165" y="19935"/>
                    <a:pt x="467306" y="20027"/>
                  </a:cubicBezTo>
                  <a:moveTo>
                    <a:pt x="467306" y="0"/>
                  </a:moveTo>
                  <a:cubicBezTo>
                    <a:pt x="407276" y="12"/>
                    <a:pt x="351553" y="31172"/>
                    <a:pt x="320111" y="82309"/>
                  </a:cubicBezTo>
                  <a:cubicBezTo>
                    <a:pt x="269756" y="1092"/>
                    <a:pt x="163095" y="-23927"/>
                    <a:pt x="81877" y="26427"/>
                  </a:cubicBezTo>
                  <a:cubicBezTo>
                    <a:pt x="659" y="76782"/>
                    <a:pt x="-24360" y="183443"/>
                    <a:pt x="25995" y="264661"/>
                  </a:cubicBezTo>
                  <a:cubicBezTo>
                    <a:pt x="32158" y="274602"/>
                    <a:pt x="39313" y="283890"/>
                    <a:pt x="47350" y="292387"/>
                  </a:cubicBezTo>
                  <a:lnTo>
                    <a:pt x="47350" y="292387"/>
                  </a:lnTo>
                  <a:lnTo>
                    <a:pt x="320111" y="566150"/>
                  </a:lnTo>
                  <a:lnTo>
                    <a:pt x="592872" y="292387"/>
                  </a:lnTo>
                  <a:lnTo>
                    <a:pt x="592872" y="292387"/>
                  </a:lnTo>
                  <a:cubicBezTo>
                    <a:pt x="658791" y="223202"/>
                    <a:pt x="656146" y="113679"/>
                    <a:pt x="586960" y="47760"/>
                  </a:cubicBezTo>
                  <a:cubicBezTo>
                    <a:pt x="554710" y="17031"/>
                    <a:pt x="511851" y="-76"/>
                    <a:pt x="467306" y="0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88" name="Graphic 68">
            <a:extLst>
              <a:ext uri="{FF2B5EF4-FFF2-40B4-BE49-F238E27FC236}">
                <a16:creationId xmlns:a16="http://schemas.microsoft.com/office/drawing/2014/main" id="{35C5E5D8-532E-9242-AC48-EF3156C88E09}"/>
              </a:ext>
            </a:extLst>
          </p:cNvPr>
          <p:cNvGrpSpPr/>
          <p:nvPr/>
        </p:nvGrpSpPr>
        <p:grpSpPr>
          <a:xfrm>
            <a:off x="10132909" y="4087170"/>
            <a:ext cx="941246" cy="941246"/>
            <a:chOff x="10132909" y="4087170"/>
            <a:chExt cx="941246" cy="941246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4C52274-CAE0-D049-82FA-995272C2985F}"/>
                </a:ext>
              </a:extLst>
            </p:cNvPr>
            <p:cNvSpPr/>
            <p:nvPr/>
          </p:nvSpPr>
          <p:spPr>
            <a:xfrm>
              <a:off x="10132909" y="4087170"/>
              <a:ext cx="941246" cy="941246"/>
            </a:xfrm>
            <a:custGeom>
              <a:avLst/>
              <a:gdLst>
                <a:gd name="connsiteX0" fmla="*/ 941247 w 941246"/>
                <a:gd name="connsiteY0" fmla="*/ 470623 h 941246"/>
                <a:gd name="connsiteX1" fmla="*/ 470623 w 941246"/>
                <a:gd name="connsiteY1" fmla="*/ 941247 h 941246"/>
                <a:gd name="connsiteX2" fmla="*/ 0 w 941246"/>
                <a:gd name="connsiteY2" fmla="*/ 470623 h 941246"/>
                <a:gd name="connsiteX3" fmla="*/ 470623 w 941246"/>
                <a:gd name="connsiteY3" fmla="*/ 0 h 941246"/>
                <a:gd name="connsiteX4" fmla="*/ 941247 w 941246"/>
                <a:gd name="connsiteY4" fmla="*/ 470623 h 9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246" h="941246">
                  <a:moveTo>
                    <a:pt x="941247" y="470623"/>
                  </a:moveTo>
                  <a:cubicBezTo>
                    <a:pt x="941247" y="730541"/>
                    <a:pt x="730541" y="941247"/>
                    <a:pt x="470623" y="941247"/>
                  </a:cubicBezTo>
                  <a:cubicBezTo>
                    <a:pt x="210705" y="941247"/>
                    <a:pt x="0" y="730541"/>
                    <a:pt x="0" y="470623"/>
                  </a:cubicBezTo>
                  <a:cubicBezTo>
                    <a:pt x="0" y="210705"/>
                    <a:pt x="210705" y="0"/>
                    <a:pt x="470623" y="0"/>
                  </a:cubicBezTo>
                  <a:cubicBezTo>
                    <a:pt x="730541" y="0"/>
                    <a:pt x="941247" y="210705"/>
                    <a:pt x="941247" y="470623"/>
                  </a:cubicBezTo>
                  <a:close/>
                </a:path>
              </a:pathLst>
            </a:custGeom>
            <a:solidFill>
              <a:srgbClr val="293E6B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1E98768-38FE-A545-8D8B-1B9666AFB9E5}"/>
                </a:ext>
              </a:extLst>
            </p:cNvPr>
            <p:cNvSpPr/>
            <p:nvPr/>
          </p:nvSpPr>
          <p:spPr>
            <a:xfrm>
              <a:off x="10541850" y="4263804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0E7DD906-368B-4948-AD10-3FB84F25C4D2}"/>
                </a:ext>
              </a:extLst>
            </p:cNvPr>
            <p:cNvSpPr/>
            <p:nvPr/>
          </p:nvSpPr>
          <p:spPr>
            <a:xfrm>
              <a:off x="10731702" y="4381359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F37C957-3F08-8547-9F43-3E2E6B972C6C}"/>
                </a:ext>
              </a:extLst>
            </p:cNvPr>
            <p:cNvSpPr/>
            <p:nvPr/>
          </p:nvSpPr>
          <p:spPr>
            <a:xfrm>
              <a:off x="10352199" y="4381359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460FEC1-546E-1F40-9781-2BB5174EB8A1}"/>
                </a:ext>
              </a:extLst>
            </p:cNvPr>
            <p:cNvSpPr/>
            <p:nvPr/>
          </p:nvSpPr>
          <p:spPr>
            <a:xfrm>
              <a:off x="10244657" y="4408395"/>
              <a:ext cx="717149" cy="331883"/>
            </a:xfrm>
            <a:custGeom>
              <a:avLst/>
              <a:gdLst>
                <a:gd name="connsiteX0" fmla="*/ 312213 w 717149"/>
                <a:gd name="connsiteY0" fmla="*/ 23431 h 331883"/>
                <a:gd name="connsiteX1" fmla="*/ 358875 w 717149"/>
                <a:gd name="connsiteY1" fmla="*/ 38251 h 331883"/>
                <a:gd name="connsiteX2" fmla="*/ 405537 w 717149"/>
                <a:gd name="connsiteY2" fmla="*/ 23631 h 331883"/>
                <a:gd name="connsiteX3" fmla="*/ 505670 w 717149"/>
                <a:gd name="connsiteY3" fmla="*/ 103737 h 331883"/>
                <a:gd name="connsiteX4" fmla="*/ 496057 w 717149"/>
                <a:gd name="connsiteY4" fmla="*/ 118357 h 331883"/>
                <a:gd name="connsiteX5" fmla="*/ 484642 w 717149"/>
                <a:gd name="connsiteY5" fmla="*/ 134378 h 331883"/>
                <a:gd name="connsiteX6" fmla="*/ 500463 w 717149"/>
                <a:gd name="connsiteY6" fmla="*/ 145993 h 331883"/>
                <a:gd name="connsiteX7" fmla="*/ 595389 w 717149"/>
                <a:gd name="connsiteY7" fmla="*/ 147595 h 331883"/>
                <a:gd name="connsiteX8" fmla="*/ 695521 w 717149"/>
                <a:gd name="connsiteY8" fmla="*/ 227702 h 331883"/>
                <a:gd name="connsiteX9" fmla="*/ 466175 w 717149"/>
                <a:gd name="connsiteY9" fmla="*/ 291991 h 331883"/>
                <a:gd name="connsiteX10" fmla="*/ 453601 w 717149"/>
                <a:gd name="connsiteY10" fmla="*/ 284176 h 331883"/>
                <a:gd name="connsiteX11" fmla="*/ 397927 w 717149"/>
                <a:gd name="connsiteY11" fmla="*/ 219491 h 331883"/>
                <a:gd name="connsiteX12" fmla="*/ 390717 w 717149"/>
                <a:gd name="connsiteY12" fmla="*/ 204871 h 331883"/>
                <a:gd name="connsiteX13" fmla="*/ 374896 w 717149"/>
                <a:gd name="connsiteY13" fmla="*/ 208877 h 331883"/>
                <a:gd name="connsiteX14" fmla="*/ 358875 w 717149"/>
                <a:gd name="connsiteY14" fmla="*/ 209477 h 331883"/>
                <a:gd name="connsiteX15" fmla="*/ 342454 w 717149"/>
                <a:gd name="connsiteY15" fmla="*/ 207274 h 331883"/>
                <a:gd name="connsiteX16" fmla="*/ 326833 w 717149"/>
                <a:gd name="connsiteY16" fmla="*/ 203670 h 331883"/>
                <a:gd name="connsiteX17" fmla="*/ 319824 w 717149"/>
                <a:gd name="connsiteY17" fmla="*/ 217889 h 331883"/>
                <a:gd name="connsiteX18" fmla="*/ 94924 w 717149"/>
                <a:gd name="connsiteY18" fmla="*/ 294590 h 331883"/>
                <a:gd name="connsiteX19" fmla="*/ 22430 w 717149"/>
                <a:gd name="connsiteY19" fmla="*/ 225899 h 331883"/>
                <a:gd name="connsiteX20" fmla="*/ 122562 w 717149"/>
                <a:gd name="connsiteY20" fmla="*/ 145793 h 331883"/>
                <a:gd name="connsiteX21" fmla="*/ 169224 w 717149"/>
                <a:gd name="connsiteY21" fmla="*/ 160412 h 331883"/>
                <a:gd name="connsiteX22" fmla="*/ 217288 w 717149"/>
                <a:gd name="connsiteY22" fmla="*/ 144591 h 331883"/>
                <a:gd name="connsiteX23" fmla="*/ 233309 w 717149"/>
                <a:gd name="connsiteY23" fmla="*/ 132976 h 331883"/>
                <a:gd name="connsiteX24" fmla="*/ 221894 w 717149"/>
                <a:gd name="connsiteY24" fmla="*/ 116755 h 331883"/>
                <a:gd name="connsiteX25" fmla="*/ 212081 w 717149"/>
                <a:gd name="connsiteY25" fmla="*/ 101935 h 331883"/>
                <a:gd name="connsiteX26" fmla="*/ 312213 w 717149"/>
                <a:gd name="connsiteY26" fmla="*/ 21829 h 331883"/>
                <a:gd name="connsiteX27" fmla="*/ 316820 w 717149"/>
                <a:gd name="connsiteY27" fmla="*/ 0 h 331883"/>
                <a:gd name="connsiteX28" fmla="*/ 189451 w 717149"/>
                <a:gd name="connsiteY28" fmla="*/ 101334 h 331883"/>
                <a:gd name="connsiteX29" fmla="*/ 205472 w 717149"/>
                <a:gd name="connsiteY29" fmla="*/ 127769 h 331883"/>
                <a:gd name="connsiteX30" fmla="*/ 127369 w 717149"/>
                <a:gd name="connsiteY30" fmla="*/ 123163 h 331883"/>
                <a:gd name="connsiteX31" fmla="*/ 0 w 717149"/>
                <a:gd name="connsiteY31" fmla="*/ 224497 h 331883"/>
                <a:gd name="connsiteX32" fmla="*/ 250528 w 717149"/>
                <a:gd name="connsiteY32" fmla="*/ 312017 h 331883"/>
                <a:gd name="connsiteX33" fmla="*/ 338048 w 717149"/>
                <a:gd name="connsiteY33" fmla="*/ 224497 h 331883"/>
                <a:gd name="connsiteX34" fmla="*/ 358875 w 717149"/>
                <a:gd name="connsiteY34" fmla="*/ 229504 h 331883"/>
                <a:gd name="connsiteX35" fmla="*/ 378902 w 717149"/>
                <a:gd name="connsiteY35" fmla="*/ 226500 h 331883"/>
                <a:gd name="connsiteX36" fmla="*/ 441184 w 717149"/>
                <a:gd name="connsiteY36" fmla="*/ 298996 h 331883"/>
                <a:gd name="connsiteX37" fmla="*/ 703365 w 717149"/>
                <a:gd name="connsiteY37" fmla="*/ 249617 h 331883"/>
                <a:gd name="connsiteX38" fmla="*/ 717150 w 717149"/>
                <a:gd name="connsiteY38" fmla="*/ 225899 h 331883"/>
                <a:gd name="connsiteX39" fmla="*/ 589981 w 717149"/>
                <a:gd name="connsiteY39" fmla="*/ 125767 h 331883"/>
                <a:gd name="connsiteX40" fmla="*/ 548126 w 717149"/>
                <a:gd name="connsiteY40" fmla="*/ 142188 h 331883"/>
                <a:gd name="connsiteX41" fmla="*/ 512278 w 717149"/>
                <a:gd name="connsiteY41" fmla="*/ 129371 h 331883"/>
                <a:gd name="connsiteX42" fmla="*/ 528099 w 717149"/>
                <a:gd name="connsiteY42" fmla="*/ 103137 h 331883"/>
                <a:gd name="connsiteX43" fmla="*/ 400731 w 717149"/>
                <a:gd name="connsiteY43" fmla="*/ 2003 h 331883"/>
                <a:gd name="connsiteX44" fmla="*/ 316820 w 717149"/>
                <a:gd name="connsiteY44" fmla="*/ 2003 h 33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7149" h="331883">
                  <a:moveTo>
                    <a:pt x="312213" y="23431"/>
                  </a:moveTo>
                  <a:cubicBezTo>
                    <a:pt x="325840" y="33120"/>
                    <a:pt x="342155" y="38301"/>
                    <a:pt x="358875" y="38251"/>
                  </a:cubicBezTo>
                  <a:cubicBezTo>
                    <a:pt x="375545" y="38179"/>
                    <a:pt x="391807" y="33084"/>
                    <a:pt x="405537" y="23631"/>
                  </a:cubicBezTo>
                  <a:cubicBezTo>
                    <a:pt x="448224" y="35986"/>
                    <a:pt x="484245" y="64804"/>
                    <a:pt x="505670" y="103737"/>
                  </a:cubicBezTo>
                  <a:cubicBezTo>
                    <a:pt x="502866" y="108343"/>
                    <a:pt x="499662" y="113150"/>
                    <a:pt x="496057" y="118357"/>
                  </a:cubicBezTo>
                  <a:lnTo>
                    <a:pt x="484642" y="134378"/>
                  </a:lnTo>
                  <a:lnTo>
                    <a:pt x="500463" y="145993"/>
                  </a:lnTo>
                  <a:cubicBezTo>
                    <a:pt x="528346" y="167239"/>
                    <a:pt x="566805" y="167888"/>
                    <a:pt x="595389" y="147595"/>
                  </a:cubicBezTo>
                  <a:cubicBezTo>
                    <a:pt x="638137" y="159830"/>
                    <a:pt x="674201" y="188682"/>
                    <a:pt x="695521" y="227702"/>
                  </a:cubicBezTo>
                  <a:cubicBezTo>
                    <a:pt x="649943" y="308787"/>
                    <a:pt x="547261" y="337571"/>
                    <a:pt x="466175" y="291991"/>
                  </a:cubicBezTo>
                  <a:cubicBezTo>
                    <a:pt x="461872" y="289571"/>
                    <a:pt x="457676" y="286964"/>
                    <a:pt x="453601" y="284176"/>
                  </a:cubicBezTo>
                  <a:cubicBezTo>
                    <a:pt x="429815" y="267733"/>
                    <a:pt x="410646" y="245459"/>
                    <a:pt x="397927" y="219491"/>
                  </a:cubicBezTo>
                  <a:lnTo>
                    <a:pt x="390717" y="204871"/>
                  </a:lnTo>
                  <a:lnTo>
                    <a:pt x="374896" y="208877"/>
                  </a:lnTo>
                  <a:cubicBezTo>
                    <a:pt x="369616" y="209864"/>
                    <a:pt x="364216" y="210066"/>
                    <a:pt x="358875" y="209477"/>
                  </a:cubicBezTo>
                  <a:cubicBezTo>
                    <a:pt x="353336" y="209371"/>
                    <a:pt x="347825" y="208632"/>
                    <a:pt x="342454" y="207274"/>
                  </a:cubicBezTo>
                  <a:lnTo>
                    <a:pt x="326833" y="203670"/>
                  </a:lnTo>
                  <a:lnTo>
                    <a:pt x="319824" y="217889"/>
                  </a:lnTo>
                  <a:cubicBezTo>
                    <a:pt x="278899" y="301173"/>
                    <a:pt x="178208" y="335514"/>
                    <a:pt x="94924" y="294590"/>
                  </a:cubicBezTo>
                  <a:cubicBezTo>
                    <a:pt x="64355" y="279570"/>
                    <a:pt x="39074" y="255615"/>
                    <a:pt x="22430" y="225899"/>
                  </a:cubicBezTo>
                  <a:cubicBezTo>
                    <a:pt x="43802" y="186924"/>
                    <a:pt x="79846" y="158087"/>
                    <a:pt x="122562" y="145793"/>
                  </a:cubicBezTo>
                  <a:cubicBezTo>
                    <a:pt x="136293" y="155246"/>
                    <a:pt x="152554" y="160340"/>
                    <a:pt x="169224" y="160412"/>
                  </a:cubicBezTo>
                  <a:cubicBezTo>
                    <a:pt x="186521" y="160384"/>
                    <a:pt x="203357" y="154843"/>
                    <a:pt x="217288" y="144591"/>
                  </a:cubicBezTo>
                  <a:lnTo>
                    <a:pt x="233309" y="132976"/>
                  </a:lnTo>
                  <a:lnTo>
                    <a:pt x="221894" y="116755"/>
                  </a:lnTo>
                  <a:cubicBezTo>
                    <a:pt x="218089" y="111548"/>
                    <a:pt x="214885" y="106541"/>
                    <a:pt x="212081" y="101935"/>
                  </a:cubicBezTo>
                  <a:cubicBezTo>
                    <a:pt x="233573" y="63060"/>
                    <a:pt x="269569" y="34263"/>
                    <a:pt x="312213" y="21829"/>
                  </a:cubicBezTo>
                  <a:moveTo>
                    <a:pt x="316820" y="0"/>
                  </a:moveTo>
                  <a:cubicBezTo>
                    <a:pt x="261226" y="12783"/>
                    <a:pt x="214402" y="50036"/>
                    <a:pt x="189451" y="101334"/>
                  </a:cubicBezTo>
                  <a:cubicBezTo>
                    <a:pt x="194047" y="110576"/>
                    <a:pt x="199406" y="119418"/>
                    <a:pt x="205472" y="127769"/>
                  </a:cubicBezTo>
                  <a:cubicBezTo>
                    <a:pt x="181869" y="145719"/>
                    <a:pt x="148699" y="143762"/>
                    <a:pt x="127369" y="123163"/>
                  </a:cubicBezTo>
                  <a:cubicBezTo>
                    <a:pt x="71788" y="135974"/>
                    <a:pt x="24975" y="173217"/>
                    <a:pt x="0" y="224497"/>
                  </a:cubicBezTo>
                  <a:cubicBezTo>
                    <a:pt x="45013" y="317847"/>
                    <a:pt x="157178" y="357031"/>
                    <a:pt x="250528" y="312017"/>
                  </a:cubicBezTo>
                  <a:cubicBezTo>
                    <a:pt x="288760" y="293581"/>
                    <a:pt x="319611" y="262730"/>
                    <a:pt x="338048" y="224497"/>
                  </a:cubicBezTo>
                  <a:cubicBezTo>
                    <a:pt x="344777" y="226957"/>
                    <a:pt x="351764" y="228637"/>
                    <a:pt x="358875" y="229504"/>
                  </a:cubicBezTo>
                  <a:cubicBezTo>
                    <a:pt x="365658" y="229436"/>
                    <a:pt x="372397" y="228426"/>
                    <a:pt x="378902" y="226500"/>
                  </a:cubicBezTo>
                  <a:cubicBezTo>
                    <a:pt x="393141" y="255580"/>
                    <a:pt x="414581" y="280538"/>
                    <a:pt x="441184" y="298996"/>
                  </a:cubicBezTo>
                  <a:cubicBezTo>
                    <a:pt x="527220" y="357760"/>
                    <a:pt x="644602" y="335652"/>
                    <a:pt x="703365" y="249617"/>
                  </a:cubicBezTo>
                  <a:cubicBezTo>
                    <a:pt x="708530" y="242055"/>
                    <a:pt x="713136" y="234128"/>
                    <a:pt x="717150" y="225899"/>
                  </a:cubicBezTo>
                  <a:cubicBezTo>
                    <a:pt x="691960" y="175108"/>
                    <a:pt x="645263" y="138339"/>
                    <a:pt x="589981" y="125767"/>
                  </a:cubicBezTo>
                  <a:cubicBezTo>
                    <a:pt x="578572" y="136278"/>
                    <a:pt x="563640" y="142136"/>
                    <a:pt x="548126" y="142188"/>
                  </a:cubicBezTo>
                  <a:cubicBezTo>
                    <a:pt x="535103" y="141914"/>
                    <a:pt x="522522" y="137416"/>
                    <a:pt x="512278" y="129371"/>
                  </a:cubicBezTo>
                  <a:cubicBezTo>
                    <a:pt x="518164" y="121010"/>
                    <a:pt x="523449" y="112243"/>
                    <a:pt x="528099" y="103137"/>
                  </a:cubicBezTo>
                  <a:cubicBezTo>
                    <a:pt x="503054" y="51953"/>
                    <a:pt x="456258" y="14796"/>
                    <a:pt x="400731" y="2003"/>
                  </a:cubicBezTo>
                  <a:cubicBezTo>
                    <a:pt x="377107" y="24056"/>
                    <a:pt x="340443" y="24056"/>
                    <a:pt x="316820" y="2003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1BE51C21-F570-4342-BEF2-2B216B709E08}"/>
                </a:ext>
              </a:extLst>
            </p:cNvPr>
            <p:cNvSpPr/>
            <p:nvPr/>
          </p:nvSpPr>
          <p:spPr>
            <a:xfrm>
              <a:off x="10541850" y="4504723"/>
              <a:ext cx="123363" cy="123363"/>
            </a:xfrm>
            <a:custGeom>
              <a:avLst/>
              <a:gdLst>
                <a:gd name="connsiteX0" fmla="*/ 123363 w 123363"/>
                <a:gd name="connsiteY0" fmla="*/ 61682 h 123363"/>
                <a:gd name="connsiteX1" fmla="*/ 61682 w 123363"/>
                <a:gd name="connsiteY1" fmla="*/ 123363 h 123363"/>
                <a:gd name="connsiteX2" fmla="*/ 0 w 123363"/>
                <a:gd name="connsiteY2" fmla="*/ 61682 h 123363"/>
                <a:gd name="connsiteX3" fmla="*/ 61682 w 123363"/>
                <a:gd name="connsiteY3" fmla="*/ 0 h 123363"/>
                <a:gd name="connsiteX4" fmla="*/ 123363 w 123363"/>
                <a:gd name="connsiteY4" fmla="*/ 61682 h 1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63" h="123363">
                  <a:moveTo>
                    <a:pt x="123363" y="61682"/>
                  </a:moveTo>
                  <a:cubicBezTo>
                    <a:pt x="123363" y="95748"/>
                    <a:pt x="95748" y="123363"/>
                    <a:pt x="61682" y="123363"/>
                  </a:cubicBezTo>
                  <a:cubicBezTo>
                    <a:pt x="27616" y="123363"/>
                    <a:pt x="0" y="95748"/>
                    <a:pt x="0" y="61682"/>
                  </a:cubicBezTo>
                  <a:cubicBezTo>
                    <a:pt x="0" y="27616"/>
                    <a:pt x="27616" y="0"/>
                    <a:pt x="61682" y="0"/>
                  </a:cubicBezTo>
                  <a:cubicBezTo>
                    <a:pt x="95748" y="0"/>
                    <a:pt x="123363" y="27616"/>
                    <a:pt x="123363" y="61682"/>
                  </a:cubicBezTo>
                  <a:close/>
                </a:path>
              </a:pathLst>
            </a:custGeom>
            <a:noFill/>
            <a:ln w="198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9AFE7AE-74BD-AA4A-9D84-0D7A1DC0F924}"/>
                </a:ext>
              </a:extLst>
            </p:cNvPr>
            <p:cNvSpPr/>
            <p:nvPr/>
          </p:nvSpPr>
          <p:spPr>
            <a:xfrm>
              <a:off x="10244256" y="4532560"/>
              <a:ext cx="718151" cy="331528"/>
            </a:xfrm>
            <a:custGeom>
              <a:avLst/>
              <a:gdLst>
                <a:gd name="connsiteX0" fmla="*/ 122963 w 718151"/>
                <a:gd name="connsiteY0" fmla="*/ 22630 h 331528"/>
                <a:gd name="connsiteX1" fmla="*/ 169625 w 718151"/>
                <a:gd name="connsiteY1" fmla="*/ 37249 h 331528"/>
                <a:gd name="connsiteX2" fmla="*/ 216286 w 718151"/>
                <a:gd name="connsiteY2" fmla="*/ 22630 h 331528"/>
                <a:gd name="connsiteX3" fmla="*/ 316419 w 718151"/>
                <a:gd name="connsiteY3" fmla="*/ 102736 h 331528"/>
                <a:gd name="connsiteX4" fmla="*/ 306806 w 718151"/>
                <a:gd name="connsiteY4" fmla="*/ 117556 h 331528"/>
                <a:gd name="connsiteX5" fmla="*/ 295391 w 718151"/>
                <a:gd name="connsiteY5" fmla="*/ 133577 h 331528"/>
                <a:gd name="connsiteX6" fmla="*/ 311212 w 718151"/>
                <a:gd name="connsiteY6" fmla="*/ 145192 h 331528"/>
                <a:gd name="connsiteX7" fmla="*/ 407740 w 718151"/>
                <a:gd name="connsiteY7" fmla="*/ 145192 h 331528"/>
                <a:gd name="connsiteX8" fmla="*/ 423561 w 718151"/>
                <a:gd name="connsiteY8" fmla="*/ 133577 h 331528"/>
                <a:gd name="connsiteX9" fmla="*/ 412146 w 718151"/>
                <a:gd name="connsiteY9" fmla="*/ 117556 h 331528"/>
                <a:gd name="connsiteX10" fmla="*/ 402533 w 718151"/>
                <a:gd name="connsiteY10" fmla="*/ 102736 h 331528"/>
                <a:gd name="connsiteX11" fmla="*/ 502666 w 718151"/>
                <a:gd name="connsiteY11" fmla="*/ 22630 h 331528"/>
                <a:gd name="connsiteX12" fmla="*/ 549528 w 718151"/>
                <a:gd name="connsiteY12" fmla="*/ 37249 h 331528"/>
                <a:gd name="connsiteX13" fmla="*/ 595989 w 718151"/>
                <a:gd name="connsiteY13" fmla="*/ 22630 h 331528"/>
                <a:gd name="connsiteX14" fmla="*/ 696122 w 718151"/>
                <a:gd name="connsiteY14" fmla="*/ 102736 h 331528"/>
                <a:gd name="connsiteX15" fmla="*/ 549528 w 718151"/>
                <a:gd name="connsiteY15" fmla="*/ 188650 h 331528"/>
                <a:gd name="connsiteX16" fmla="*/ 519488 w 718151"/>
                <a:gd name="connsiteY16" fmla="*/ 185446 h 331528"/>
                <a:gd name="connsiteX17" fmla="*/ 474228 w 718151"/>
                <a:gd name="connsiteY17" fmla="*/ 177635 h 331528"/>
                <a:gd name="connsiteX18" fmla="*/ 499461 w 718151"/>
                <a:gd name="connsiteY18" fmla="*/ 215886 h 331528"/>
                <a:gd name="connsiteX19" fmla="*/ 505269 w 718151"/>
                <a:gd name="connsiteY19" fmla="*/ 225298 h 331528"/>
                <a:gd name="connsiteX20" fmla="*/ 276236 w 718151"/>
                <a:gd name="connsiteY20" fmla="*/ 289654 h 331528"/>
                <a:gd name="connsiteX21" fmla="*/ 211881 w 718151"/>
                <a:gd name="connsiteY21" fmla="*/ 225298 h 331528"/>
                <a:gd name="connsiteX22" fmla="*/ 217688 w 718151"/>
                <a:gd name="connsiteY22" fmla="*/ 215886 h 331528"/>
                <a:gd name="connsiteX23" fmla="*/ 242721 w 718151"/>
                <a:gd name="connsiteY23" fmla="*/ 177635 h 331528"/>
                <a:gd name="connsiteX24" fmla="*/ 199064 w 718151"/>
                <a:gd name="connsiteY24" fmla="*/ 185446 h 331528"/>
                <a:gd name="connsiteX25" fmla="*/ 24032 w 718151"/>
                <a:gd name="connsiteY25" fmla="*/ 102135 h 331528"/>
                <a:gd name="connsiteX26" fmla="*/ 124164 w 718151"/>
                <a:gd name="connsiteY26" fmla="*/ 22029 h 331528"/>
                <a:gd name="connsiteX27" fmla="*/ 508273 w 718151"/>
                <a:gd name="connsiteY27" fmla="*/ 0 h 331528"/>
                <a:gd name="connsiteX28" fmla="*/ 379302 w 718151"/>
                <a:gd name="connsiteY28" fmla="*/ 101935 h 331528"/>
                <a:gd name="connsiteX29" fmla="*/ 395324 w 718151"/>
                <a:gd name="connsiteY29" fmla="*/ 128370 h 331528"/>
                <a:gd name="connsiteX30" fmla="*/ 322427 w 718151"/>
                <a:gd name="connsiteY30" fmla="*/ 128370 h 331528"/>
                <a:gd name="connsiteX31" fmla="*/ 338448 w 718151"/>
                <a:gd name="connsiteY31" fmla="*/ 101935 h 331528"/>
                <a:gd name="connsiteX32" fmla="*/ 211280 w 718151"/>
                <a:gd name="connsiteY32" fmla="*/ 1802 h 331528"/>
                <a:gd name="connsiteX33" fmla="*/ 169224 w 718151"/>
                <a:gd name="connsiteY33" fmla="*/ 18224 h 331528"/>
                <a:gd name="connsiteX34" fmla="*/ 127369 w 718151"/>
                <a:gd name="connsiteY34" fmla="*/ 1602 h 331528"/>
                <a:gd name="connsiteX35" fmla="*/ 0 w 718151"/>
                <a:gd name="connsiteY35" fmla="*/ 102936 h 331528"/>
                <a:gd name="connsiteX36" fmla="*/ 169224 w 718151"/>
                <a:gd name="connsiteY36" fmla="*/ 208877 h 331528"/>
                <a:gd name="connsiteX37" fmla="*/ 201467 w 718151"/>
                <a:gd name="connsiteY37" fmla="*/ 205472 h 331528"/>
                <a:gd name="connsiteX38" fmla="*/ 189851 w 718151"/>
                <a:gd name="connsiteY38" fmla="*/ 225499 h 331528"/>
                <a:gd name="connsiteX39" fmla="*/ 441439 w 718151"/>
                <a:gd name="connsiteY39" fmla="*/ 312560 h 331528"/>
                <a:gd name="connsiteX40" fmla="*/ 528500 w 718151"/>
                <a:gd name="connsiteY40" fmla="*/ 225499 h 331528"/>
                <a:gd name="connsiteX41" fmla="*/ 516684 w 718151"/>
                <a:gd name="connsiteY41" fmla="*/ 205472 h 331528"/>
                <a:gd name="connsiteX42" fmla="*/ 548927 w 718151"/>
                <a:gd name="connsiteY42" fmla="*/ 208476 h 331528"/>
                <a:gd name="connsiteX43" fmla="*/ 718151 w 718151"/>
                <a:gd name="connsiteY43" fmla="*/ 102536 h 331528"/>
                <a:gd name="connsiteX44" fmla="*/ 590983 w 718151"/>
                <a:gd name="connsiteY44" fmla="*/ 2403 h 331528"/>
                <a:gd name="connsiteX45" fmla="*/ 549127 w 718151"/>
                <a:gd name="connsiteY45" fmla="*/ 18825 h 331528"/>
                <a:gd name="connsiteX46" fmla="*/ 507072 w 718151"/>
                <a:gd name="connsiteY46" fmla="*/ 2203 h 3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18151" h="331528">
                  <a:moveTo>
                    <a:pt x="122963" y="22630"/>
                  </a:moveTo>
                  <a:cubicBezTo>
                    <a:pt x="136693" y="32082"/>
                    <a:pt x="152955" y="37177"/>
                    <a:pt x="169625" y="37249"/>
                  </a:cubicBezTo>
                  <a:cubicBezTo>
                    <a:pt x="186303" y="37227"/>
                    <a:pt x="202578" y="32129"/>
                    <a:pt x="216286" y="22630"/>
                  </a:cubicBezTo>
                  <a:cubicBezTo>
                    <a:pt x="258973" y="34984"/>
                    <a:pt x="294995" y="63802"/>
                    <a:pt x="316419" y="102736"/>
                  </a:cubicBezTo>
                  <a:cubicBezTo>
                    <a:pt x="313615" y="107342"/>
                    <a:pt x="310411" y="112349"/>
                    <a:pt x="306806" y="117556"/>
                  </a:cubicBezTo>
                  <a:lnTo>
                    <a:pt x="295391" y="133577"/>
                  </a:lnTo>
                  <a:lnTo>
                    <a:pt x="311212" y="145192"/>
                  </a:lnTo>
                  <a:cubicBezTo>
                    <a:pt x="339776" y="166755"/>
                    <a:pt x="379176" y="166755"/>
                    <a:pt x="407740" y="145192"/>
                  </a:cubicBezTo>
                  <a:lnTo>
                    <a:pt x="423561" y="133577"/>
                  </a:lnTo>
                  <a:lnTo>
                    <a:pt x="412146" y="117556"/>
                  </a:lnTo>
                  <a:cubicBezTo>
                    <a:pt x="408341" y="112149"/>
                    <a:pt x="405137" y="107342"/>
                    <a:pt x="402533" y="102736"/>
                  </a:cubicBezTo>
                  <a:cubicBezTo>
                    <a:pt x="423957" y="63802"/>
                    <a:pt x="459979" y="34984"/>
                    <a:pt x="502666" y="22630"/>
                  </a:cubicBezTo>
                  <a:cubicBezTo>
                    <a:pt x="516458" y="32111"/>
                    <a:pt x="532792" y="37205"/>
                    <a:pt x="549528" y="37249"/>
                  </a:cubicBezTo>
                  <a:cubicBezTo>
                    <a:pt x="566140" y="37199"/>
                    <a:pt x="582343" y="32103"/>
                    <a:pt x="595989" y="22630"/>
                  </a:cubicBezTo>
                  <a:cubicBezTo>
                    <a:pt x="638738" y="34864"/>
                    <a:pt x="674802" y="63716"/>
                    <a:pt x="696122" y="102736"/>
                  </a:cubicBezTo>
                  <a:cubicBezTo>
                    <a:pt x="666563" y="155947"/>
                    <a:pt x="610396" y="188864"/>
                    <a:pt x="549528" y="188650"/>
                  </a:cubicBezTo>
                  <a:cubicBezTo>
                    <a:pt x="539440" y="188452"/>
                    <a:pt x="529389" y="187380"/>
                    <a:pt x="519488" y="185446"/>
                  </a:cubicBezTo>
                  <a:lnTo>
                    <a:pt x="474228" y="177635"/>
                  </a:lnTo>
                  <a:lnTo>
                    <a:pt x="499461" y="215886"/>
                  </a:lnTo>
                  <a:lnTo>
                    <a:pt x="505269" y="225298"/>
                  </a:lnTo>
                  <a:cubicBezTo>
                    <a:pt x="459795" y="306316"/>
                    <a:pt x="357253" y="335128"/>
                    <a:pt x="276236" y="289654"/>
                  </a:cubicBezTo>
                  <a:cubicBezTo>
                    <a:pt x="249278" y="274524"/>
                    <a:pt x="227013" y="252256"/>
                    <a:pt x="211881" y="225298"/>
                  </a:cubicBezTo>
                  <a:cubicBezTo>
                    <a:pt x="213683" y="222294"/>
                    <a:pt x="215485" y="219090"/>
                    <a:pt x="217688" y="215886"/>
                  </a:cubicBezTo>
                  <a:lnTo>
                    <a:pt x="242721" y="177635"/>
                  </a:lnTo>
                  <a:lnTo>
                    <a:pt x="199064" y="185446"/>
                  </a:lnTo>
                  <a:cubicBezTo>
                    <a:pt x="128899" y="198028"/>
                    <a:pt x="58512" y="164526"/>
                    <a:pt x="24032" y="102135"/>
                  </a:cubicBezTo>
                  <a:cubicBezTo>
                    <a:pt x="45404" y="63160"/>
                    <a:pt x="81448" y="34323"/>
                    <a:pt x="124164" y="22029"/>
                  </a:cubicBezTo>
                  <a:moveTo>
                    <a:pt x="508273" y="0"/>
                  </a:moveTo>
                  <a:cubicBezTo>
                    <a:pt x="451973" y="12503"/>
                    <a:pt x="404474" y="50046"/>
                    <a:pt x="379302" y="101935"/>
                  </a:cubicBezTo>
                  <a:cubicBezTo>
                    <a:pt x="383824" y="111217"/>
                    <a:pt x="389187" y="120067"/>
                    <a:pt x="395324" y="128370"/>
                  </a:cubicBezTo>
                  <a:cubicBezTo>
                    <a:pt x="373801" y="144796"/>
                    <a:pt x="343949" y="144796"/>
                    <a:pt x="322427" y="128370"/>
                  </a:cubicBezTo>
                  <a:cubicBezTo>
                    <a:pt x="328563" y="120067"/>
                    <a:pt x="333926" y="111217"/>
                    <a:pt x="338448" y="101935"/>
                  </a:cubicBezTo>
                  <a:cubicBezTo>
                    <a:pt x="313259" y="51144"/>
                    <a:pt x="266561" y="14375"/>
                    <a:pt x="211280" y="1802"/>
                  </a:cubicBezTo>
                  <a:cubicBezTo>
                    <a:pt x="199809" y="12344"/>
                    <a:pt x="184803" y="18202"/>
                    <a:pt x="169224" y="18224"/>
                  </a:cubicBezTo>
                  <a:cubicBezTo>
                    <a:pt x="153668" y="18196"/>
                    <a:pt x="138706" y="12254"/>
                    <a:pt x="127369" y="1602"/>
                  </a:cubicBezTo>
                  <a:cubicBezTo>
                    <a:pt x="71788" y="14413"/>
                    <a:pt x="24975" y="51656"/>
                    <a:pt x="0" y="102936"/>
                  </a:cubicBezTo>
                  <a:cubicBezTo>
                    <a:pt x="31494" y="167716"/>
                    <a:pt x="97193" y="208847"/>
                    <a:pt x="169224" y="208877"/>
                  </a:cubicBezTo>
                  <a:cubicBezTo>
                    <a:pt x="180044" y="208578"/>
                    <a:pt x="190823" y="207441"/>
                    <a:pt x="201467" y="205472"/>
                  </a:cubicBezTo>
                  <a:cubicBezTo>
                    <a:pt x="197175" y="211895"/>
                    <a:pt x="193296" y="218584"/>
                    <a:pt x="189851" y="225499"/>
                  </a:cubicBezTo>
                  <a:cubicBezTo>
                    <a:pt x="235284" y="319015"/>
                    <a:pt x="347923" y="357992"/>
                    <a:pt x="441439" y="312560"/>
                  </a:cubicBezTo>
                  <a:cubicBezTo>
                    <a:pt x="479397" y="294119"/>
                    <a:pt x="510057" y="263457"/>
                    <a:pt x="528500" y="225499"/>
                  </a:cubicBezTo>
                  <a:cubicBezTo>
                    <a:pt x="524981" y="218584"/>
                    <a:pt x="521034" y="211897"/>
                    <a:pt x="516684" y="205472"/>
                  </a:cubicBezTo>
                  <a:cubicBezTo>
                    <a:pt x="527328" y="207383"/>
                    <a:pt x="538115" y="208388"/>
                    <a:pt x="548927" y="208476"/>
                  </a:cubicBezTo>
                  <a:cubicBezTo>
                    <a:pt x="620958" y="208446"/>
                    <a:pt x="686657" y="167316"/>
                    <a:pt x="718151" y="102536"/>
                  </a:cubicBezTo>
                  <a:cubicBezTo>
                    <a:pt x="692962" y="51745"/>
                    <a:pt x="646264" y="14976"/>
                    <a:pt x="590983" y="2403"/>
                  </a:cubicBezTo>
                  <a:cubicBezTo>
                    <a:pt x="579574" y="12915"/>
                    <a:pt x="564642" y="18773"/>
                    <a:pt x="549127" y="18825"/>
                  </a:cubicBezTo>
                  <a:cubicBezTo>
                    <a:pt x="533507" y="18829"/>
                    <a:pt x="518469" y="12885"/>
                    <a:pt x="507072" y="2203"/>
                  </a:cubicBezTo>
                  <a:close/>
                </a:path>
              </a:pathLst>
            </a:custGeom>
            <a:solidFill>
              <a:srgbClr val="FFFFFF"/>
            </a:solidFill>
            <a:ln w="19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222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5EB3EB-A896-3743-B566-54138542A90D}"/>
              </a:ext>
            </a:extLst>
          </p:cNvPr>
          <p:cNvSpPr/>
          <p:nvPr/>
        </p:nvSpPr>
        <p:spPr>
          <a:xfrm>
            <a:off x="0" y="4438672"/>
            <a:ext cx="12192000" cy="2419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7D753-4C6C-044E-8FE9-E3D8114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Toimintamme avainlukuja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2833A-CA77-8E40-94D8-5016BA26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6AF43-8235-1542-B061-156C8EE8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742271-3D6B-764B-AD62-77B95D41E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7358EA-1F1A-B54B-B302-8327C3A96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C2578F9-A4EE-3D42-8C67-0C919077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CA199D-6457-6D4B-8624-ED675E75D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B5CF1E-F6E0-774E-8E6F-067FC531D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42EECA-2099-6E4C-BAF3-8822B24794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0B40AD1-98BA-3343-A0DC-E1A836FF4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1C1A01-E52D-224A-905C-2D65D2719F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CE80F0-229C-BE4F-B371-19EEFAE957E9}"/>
              </a:ext>
            </a:extLst>
          </p:cNvPr>
          <p:cNvSpPr txBox="1"/>
          <p:nvPr/>
        </p:nvSpPr>
        <p:spPr>
          <a:xfrm>
            <a:off x="662571" y="3302928"/>
            <a:ext cx="1398810" cy="78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Rakennuksia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8 900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AB371F-9898-5A4A-990F-CB0EE1B97EDD}"/>
              </a:ext>
            </a:extLst>
          </p:cNvPr>
          <p:cNvSpPr txBox="1"/>
          <p:nvPr/>
        </p:nvSpPr>
        <p:spPr>
          <a:xfrm>
            <a:off x="3216227" y="3302928"/>
            <a:ext cx="2375391" cy="78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Tilakanta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6 000</a:t>
            </a:r>
            <a:r>
              <a:rPr kumimoji="0" lang="fi-FI" sz="225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65EDB-FFD2-EC4D-B751-CDBF391D6C39}"/>
              </a:ext>
            </a:extLst>
          </p:cNvPr>
          <p:cNvSpPr txBox="1"/>
          <p:nvPr/>
        </p:nvSpPr>
        <p:spPr>
          <a:xfrm>
            <a:off x="6746464" y="3302929"/>
            <a:ext cx="213765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Kokonaisliikevaihto n.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780</a:t>
            </a: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299D7-5E68-C84E-AB9A-2E769493C0A9}"/>
              </a:ext>
            </a:extLst>
          </p:cNvPr>
          <p:cNvSpPr txBox="1"/>
          <p:nvPr/>
        </p:nvSpPr>
        <p:spPr>
          <a:xfrm>
            <a:off x="10004704" y="3302929"/>
            <a:ext cx="1642414" cy="775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Investoinnit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8" normalizeH="0" baseline="0" noProof="0" dirty="0">
              <a:ln>
                <a:noFill/>
              </a:ln>
              <a:solidFill>
                <a:srgbClr val="7263A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480</a:t>
            </a:r>
            <a:r>
              <a:rPr kumimoji="0" lang="fi-FI" sz="1600" b="1" i="0" u="none" strike="noStrike" kern="1200" cap="none" spc="8" normalizeH="0" baseline="0" noProof="0" dirty="0">
                <a:ln>
                  <a:noFill/>
                </a:ln>
                <a:solidFill>
                  <a:srgbClr val="7263A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M€</a:t>
            </a:r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D19903C-7A81-0046-AF73-3DDCB0010CFE}"/>
              </a:ext>
            </a:extLst>
          </p:cNvPr>
          <p:cNvGrpSpPr/>
          <p:nvPr/>
        </p:nvGrpSpPr>
        <p:grpSpPr>
          <a:xfrm>
            <a:off x="3937429" y="2069739"/>
            <a:ext cx="846380" cy="794437"/>
            <a:chOff x="3937429" y="2069739"/>
            <a:chExt cx="846380" cy="794437"/>
          </a:xfrm>
          <a:solidFill>
            <a:srgbClr val="293E6B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3652612-A683-3E49-9366-83C3368C2496}"/>
                </a:ext>
              </a:extLst>
            </p:cNvPr>
            <p:cNvSpPr/>
            <p:nvPr/>
          </p:nvSpPr>
          <p:spPr>
            <a:xfrm>
              <a:off x="3937429" y="2069739"/>
              <a:ext cx="846380" cy="794437"/>
            </a:xfrm>
            <a:custGeom>
              <a:avLst/>
              <a:gdLst>
                <a:gd name="connsiteX0" fmla="*/ 423191 w 846380"/>
                <a:gd name="connsiteY0" fmla="*/ 30555 h 794437"/>
                <a:gd name="connsiteX1" fmla="*/ 423191 w 846380"/>
                <a:gd name="connsiteY1" fmla="*/ 213887 h 794437"/>
                <a:gd name="connsiteX2" fmla="*/ 815826 w 846380"/>
                <a:gd name="connsiteY2" fmla="*/ 213887 h 794437"/>
                <a:gd name="connsiteX3" fmla="*/ 815826 w 846380"/>
                <a:gd name="connsiteY3" fmla="*/ 763882 h 794437"/>
                <a:gd name="connsiteX4" fmla="*/ 262164 w 846380"/>
                <a:gd name="connsiteY4" fmla="*/ 763882 h 794437"/>
                <a:gd name="connsiteX5" fmla="*/ 262164 w 846380"/>
                <a:gd name="connsiteY5" fmla="*/ 421968 h 794437"/>
                <a:gd name="connsiteX6" fmla="*/ 30555 w 846380"/>
                <a:gd name="connsiteY6" fmla="*/ 421968 h 794437"/>
                <a:gd name="connsiteX7" fmla="*/ 30555 w 846380"/>
                <a:gd name="connsiteY7" fmla="*/ 30555 h 794437"/>
                <a:gd name="connsiteX8" fmla="*/ 423191 w 846380"/>
                <a:gd name="connsiteY8" fmla="*/ 30555 h 794437"/>
                <a:gd name="connsiteX9" fmla="*/ 453746 w 846380"/>
                <a:gd name="connsiteY9" fmla="*/ 0 h 794437"/>
                <a:gd name="connsiteX10" fmla="*/ 0 w 846380"/>
                <a:gd name="connsiteY10" fmla="*/ 0 h 794437"/>
                <a:gd name="connsiteX11" fmla="*/ 0 w 846380"/>
                <a:gd name="connsiteY11" fmla="*/ 452524 h 794437"/>
                <a:gd name="connsiteX12" fmla="*/ 231609 w 846380"/>
                <a:gd name="connsiteY12" fmla="*/ 452524 h 794437"/>
                <a:gd name="connsiteX13" fmla="*/ 231609 w 846380"/>
                <a:gd name="connsiteY13" fmla="*/ 794437 h 794437"/>
                <a:gd name="connsiteX14" fmla="*/ 846381 w 846380"/>
                <a:gd name="connsiteY14" fmla="*/ 794437 h 794437"/>
                <a:gd name="connsiteX15" fmla="*/ 846381 w 846380"/>
                <a:gd name="connsiteY15" fmla="*/ 180887 h 794437"/>
                <a:gd name="connsiteX16" fmla="*/ 453746 w 846380"/>
                <a:gd name="connsiteY16" fmla="*/ 180887 h 794437"/>
                <a:gd name="connsiteX17" fmla="*/ 453746 w 846380"/>
                <a:gd name="connsiteY17" fmla="*/ 0 h 7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6380" h="794437">
                  <a:moveTo>
                    <a:pt x="423191" y="30555"/>
                  </a:moveTo>
                  <a:lnTo>
                    <a:pt x="423191" y="213887"/>
                  </a:lnTo>
                  <a:lnTo>
                    <a:pt x="815826" y="213887"/>
                  </a:lnTo>
                  <a:lnTo>
                    <a:pt x="815826" y="763882"/>
                  </a:lnTo>
                  <a:lnTo>
                    <a:pt x="262164" y="763882"/>
                  </a:lnTo>
                  <a:lnTo>
                    <a:pt x="262164" y="421968"/>
                  </a:lnTo>
                  <a:lnTo>
                    <a:pt x="30555" y="421968"/>
                  </a:lnTo>
                  <a:lnTo>
                    <a:pt x="30555" y="30555"/>
                  </a:lnTo>
                  <a:lnTo>
                    <a:pt x="423191" y="30555"/>
                  </a:lnTo>
                  <a:moveTo>
                    <a:pt x="453746" y="0"/>
                  </a:moveTo>
                  <a:lnTo>
                    <a:pt x="0" y="0"/>
                  </a:lnTo>
                  <a:lnTo>
                    <a:pt x="0" y="452524"/>
                  </a:lnTo>
                  <a:lnTo>
                    <a:pt x="231609" y="452524"/>
                  </a:lnTo>
                  <a:lnTo>
                    <a:pt x="231609" y="794437"/>
                  </a:lnTo>
                  <a:lnTo>
                    <a:pt x="846381" y="794437"/>
                  </a:lnTo>
                  <a:lnTo>
                    <a:pt x="846381" y="180887"/>
                  </a:lnTo>
                  <a:lnTo>
                    <a:pt x="453746" y="180887"/>
                  </a:lnTo>
                  <a:lnTo>
                    <a:pt x="453746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7C3546D-4EEE-794A-B86F-B881ED0437A3}"/>
                </a:ext>
              </a:extLst>
            </p:cNvPr>
            <p:cNvSpPr/>
            <p:nvPr/>
          </p:nvSpPr>
          <p:spPr>
            <a:xfrm>
              <a:off x="4308676" y="2510958"/>
              <a:ext cx="210831" cy="148193"/>
            </a:xfrm>
            <a:custGeom>
              <a:avLst/>
              <a:gdLst>
                <a:gd name="connsiteX0" fmla="*/ 0 w 210831"/>
                <a:gd name="connsiteY0" fmla="*/ 148193 h 148193"/>
                <a:gd name="connsiteX1" fmla="*/ 0 w 210831"/>
                <a:gd name="connsiteY1" fmla="*/ 3056 h 148193"/>
                <a:gd name="connsiteX2" fmla="*/ 23833 w 210831"/>
                <a:gd name="connsiteY2" fmla="*/ 3056 h 148193"/>
                <a:gd name="connsiteX3" fmla="*/ 23833 w 210831"/>
                <a:gd name="connsiteY3" fmla="*/ 43083 h 148193"/>
                <a:gd name="connsiteX4" fmla="*/ 80360 w 210831"/>
                <a:gd name="connsiteY4" fmla="*/ 0 h 148193"/>
                <a:gd name="connsiteX5" fmla="*/ 115499 w 210831"/>
                <a:gd name="connsiteY5" fmla="*/ 43388 h 148193"/>
                <a:gd name="connsiteX6" fmla="*/ 173554 w 210831"/>
                <a:gd name="connsiteY6" fmla="*/ 0 h 148193"/>
                <a:gd name="connsiteX7" fmla="*/ 210831 w 210831"/>
                <a:gd name="connsiteY7" fmla="*/ 53166 h 148193"/>
                <a:gd name="connsiteX8" fmla="*/ 210831 w 210831"/>
                <a:gd name="connsiteY8" fmla="*/ 148193 h 148193"/>
                <a:gd name="connsiteX9" fmla="*/ 184554 w 210831"/>
                <a:gd name="connsiteY9" fmla="*/ 148193 h 148193"/>
                <a:gd name="connsiteX10" fmla="*/ 184554 w 210831"/>
                <a:gd name="connsiteY10" fmla="*/ 53166 h 148193"/>
                <a:gd name="connsiteX11" fmla="*/ 168054 w 210831"/>
                <a:gd name="connsiteY11" fmla="*/ 25361 h 148193"/>
                <a:gd name="connsiteX12" fmla="*/ 135360 w 210831"/>
                <a:gd name="connsiteY12" fmla="*/ 48888 h 148193"/>
                <a:gd name="connsiteX13" fmla="*/ 118554 w 210831"/>
                <a:gd name="connsiteY13" fmla="*/ 69055 h 148193"/>
                <a:gd name="connsiteX14" fmla="*/ 118554 w 210831"/>
                <a:gd name="connsiteY14" fmla="*/ 148193 h 148193"/>
                <a:gd name="connsiteX15" fmla="*/ 92277 w 210831"/>
                <a:gd name="connsiteY15" fmla="*/ 148193 h 148193"/>
                <a:gd name="connsiteX16" fmla="*/ 92277 w 210831"/>
                <a:gd name="connsiteY16" fmla="*/ 53166 h 148193"/>
                <a:gd name="connsiteX17" fmla="*/ 76083 w 210831"/>
                <a:gd name="connsiteY17" fmla="*/ 25361 h 148193"/>
                <a:gd name="connsiteX18" fmla="*/ 41250 w 210831"/>
                <a:gd name="connsiteY18" fmla="*/ 50722 h 148193"/>
                <a:gd name="connsiteX19" fmla="*/ 25972 w 210831"/>
                <a:gd name="connsiteY19" fmla="*/ 69055 h 148193"/>
                <a:gd name="connsiteX20" fmla="*/ 25972 w 210831"/>
                <a:gd name="connsiteY20" fmla="*/ 148193 h 14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31" h="148193">
                  <a:moveTo>
                    <a:pt x="0" y="148193"/>
                  </a:moveTo>
                  <a:lnTo>
                    <a:pt x="0" y="3056"/>
                  </a:lnTo>
                  <a:lnTo>
                    <a:pt x="23833" y="3056"/>
                  </a:lnTo>
                  <a:cubicBezTo>
                    <a:pt x="23833" y="15278"/>
                    <a:pt x="23833" y="30555"/>
                    <a:pt x="23833" y="43083"/>
                  </a:cubicBezTo>
                  <a:cubicBezTo>
                    <a:pt x="40639" y="23222"/>
                    <a:pt x="58361" y="0"/>
                    <a:pt x="80360" y="0"/>
                  </a:cubicBezTo>
                  <a:cubicBezTo>
                    <a:pt x="102360" y="0"/>
                    <a:pt x="113055" y="17111"/>
                    <a:pt x="115499" y="43388"/>
                  </a:cubicBezTo>
                  <a:cubicBezTo>
                    <a:pt x="132915" y="22305"/>
                    <a:pt x="149110" y="0"/>
                    <a:pt x="173554" y="0"/>
                  </a:cubicBezTo>
                  <a:cubicBezTo>
                    <a:pt x="197998" y="0"/>
                    <a:pt x="210831" y="17416"/>
                    <a:pt x="210831" y="53166"/>
                  </a:cubicBezTo>
                  <a:lnTo>
                    <a:pt x="210831" y="148193"/>
                  </a:lnTo>
                  <a:lnTo>
                    <a:pt x="184554" y="148193"/>
                  </a:lnTo>
                  <a:lnTo>
                    <a:pt x="184554" y="53166"/>
                  </a:lnTo>
                  <a:cubicBezTo>
                    <a:pt x="184554" y="35444"/>
                    <a:pt x="178748" y="25361"/>
                    <a:pt x="168054" y="25361"/>
                  </a:cubicBezTo>
                  <a:cubicBezTo>
                    <a:pt x="157360" y="25361"/>
                    <a:pt x="148193" y="33916"/>
                    <a:pt x="135360" y="48888"/>
                  </a:cubicBezTo>
                  <a:lnTo>
                    <a:pt x="118554" y="69055"/>
                  </a:lnTo>
                  <a:lnTo>
                    <a:pt x="118554" y="148193"/>
                  </a:lnTo>
                  <a:lnTo>
                    <a:pt x="92277" y="148193"/>
                  </a:lnTo>
                  <a:lnTo>
                    <a:pt x="92277" y="53166"/>
                  </a:lnTo>
                  <a:cubicBezTo>
                    <a:pt x="92277" y="35444"/>
                    <a:pt x="86471" y="25361"/>
                    <a:pt x="76083" y="25361"/>
                  </a:cubicBezTo>
                  <a:cubicBezTo>
                    <a:pt x="65694" y="25361"/>
                    <a:pt x="54694" y="34833"/>
                    <a:pt x="41250" y="50722"/>
                  </a:cubicBezTo>
                  <a:lnTo>
                    <a:pt x="25972" y="69055"/>
                  </a:lnTo>
                  <a:lnTo>
                    <a:pt x="25972" y="148193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B36A5E4-C016-FD4B-B995-A4110A10A87D}"/>
                </a:ext>
              </a:extLst>
            </p:cNvPr>
            <p:cNvSpPr/>
            <p:nvPr/>
          </p:nvSpPr>
          <p:spPr>
            <a:xfrm>
              <a:off x="4551285" y="2455041"/>
              <a:ext cx="96249" cy="131693"/>
            </a:xfrm>
            <a:custGeom>
              <a:avLst/>
              <a:gdLst>
                <a:gd name="connsiteX0" fmla="*/ 0 w 96249"/>
                <a:gd name="connsiteY0" fmla="*/ 131693 h 131693"/>
                <a:gd name="connsiteX1" fmla="*/ 0 w 96249"/>
                <a:gd name="connsiteY1" fmla="*/ 114582 h 131693"/>
                <a:gd name="connsiteX2" fmla="*/ 32694 w 96249"/>
                <a:gd name="connsiteY2" fmla="*/ 62944 h 131693"/>
                <a:gd name="connsiteX3" fmla="*/ 49500 w 96249"/>
                <a:gd name="connsiteY3" fmla="*/ 54999 h 131693"/>
                <a:gd name="connsiteX4" fmla="*/ 69361 w 96249"/>
                <a:gd name="connsiteY4" fmla="*/ 36666 h 131693"/>
                <a:gd name="connsiteX5" fmla="*/ 52861 w 96249"/>
                <a:gd name="connsiteY5" fmla="*/ 24750 h 131693"/>
                <a:gd name="connsiteX6" fmla="*/ 19250 w 96249"/>
                <a:gd name="connsiteY6" fmla="*/ 35750 h 131693"/>
                <a:gd name="connsiteX7" fmla="*/ 5195 w 96249"/>
                <a:gd name="connsiteY7" fmla="*/ 44000 h 131693"/>
                <a:gd name="connsiteX8" fmla="*/ 5195 w 96249"/>
                <a:gd name="connsiteY8" fmla="*/ 15278 h 131693"/>
                <a:gd name="connsiteX9" fmla="*/ 53166 w 96249"/>
                <a:gd name="connsiteY9" fmla="*/ 0 h 131693"/>
                <a:gd name="connsiteX10" fmla="*/ 96249 w 96249"/>
                <a:gd name="connsiteY10" fmla="*/ 35750 h 131693"/>
                <a:gd name="connsiteX11" fmla="*/ 63250 w 96249"/>
                <a:gd name="connsiteY11" fmla="*/ 75166 h 131693"/>
                <a:gd name="connsiteX12" fmla="*/ 48889 w 96249"/>
                <a:gd name="connsiteY12" fmla="*/ 82194 h 131693"/>
                <a:gd name="connsiteX13" fmla="*/ 28417 w 96249"/>
                <a:gd name="connsiteY13" fmla="*/ 107249 h 131693"/>
                <a:gd name="connsiteX14" fmla="*/ 95027 w 96249"/>
                <a:gd name="connsiteY14" fmla="*/ 107249 h 131693"/>
                <a:gd name="connsiteX15" fmla="*/ 95027 w 96249"/>
                <a:gd name="connsiteY15" fmla="*/ 131693 h 13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249" h="131693">
                  <a:moveTo>
                    <a:pt x="0" y="131693"/>
                  </a:moveTo>
                  <a:lnTo>
                    <a:pt x="0" y="114582"/>
                  </a:lnTo>
                  <a:cubicBezTo>
                    <a:pt x="-72" y="92476"/>
                    <a:pt x="12681" y="72333"/>
                    <a:pt x="32694" y="62944"/>
                  </a:cubicBezTo>
                  <a:lnTo>
                    <a:pt x="49500" y="54999"/>
                  </a:lnTo>
                  <a:cubicBezTo>
                    <a:pt x="64472" y="47666"/>
                    <a:pt x="69361" y="43083"/>
                    <a:pt x="69361" y="36666"/>
                  </a:cubicBezTo>
                  <a:cubicBezTo>
                    <a:pt x="69361" y="30250"/>
                    <a:pt x="62333" y="24750"/>
                    <a:pt x="52861" y="24750"/>
                  </a:cubicBezTo>
                  <a:cubicBezTo>
                    <a:pt x="40964" y="25802"/>
                    <a:pt x="29467" y="29565"/>
                    <a:pt x="19250" y="35750"/>
                  </a:cubicBezTo>
                  <a:lnTo>
                    <a:pt x="5195" y="44000"/>
                  </a:lnTo>
                  <a:lnTo>
                    <a:pt x="5195" y="15278"/>
                  </a:lnTo>
                  <a:cubicBezTo>
                    <a:pt x="19540" y="6006"/>
                    <a:pt x="36101" y="731"/>
                    <a:pt x="53166" y="0"/>
                  </a:cubicBezTo>
                  <a:cubicBezTo>
                    <a:pt x="77000" y="0"/>
                    <a:pt x="96249" y="11611"/>
                    <a:pt x="96249" y="35750"/>
                  </a:cubicBezTo>
                  <a:cubicBezTo>
                    <a:pt x="96249" y="54388"/>
                    <a:pt x="85249" y="64472"/>
                    <a:pt x="63250" y="75166"/>
                  </a:cubicBezTo>
                  <a:lnTo>
                    <a:pt x="48889" y="82194"/>
                  </a:lnTo>
                  <a:cubicBezTo>
                    <a:pt x="37889" y="87388"/>
                    <a:pt x="28417" y="95027"/>
                    <a:pt x="28417" y="107249"/>
                  </a:cubicBezTo>
                  <a:lnTo>
                    <a:pt x="95027" y="107249"/>
                  </a:lnTo>
                  <a:lnTo>
                    <a:pt x="95027" y="131693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Graphic 22">
            <a:extLst>
              <a:ext uri="{FF2B5EF4-FFF2-40B4-BE49-F238E27FC236}">
                <a16:creationId xmlns:a16="http://schemas.microsoft.com/office/drawing/2014/main" id="{1218F304-0ED2-2C45-9654-17AFAF9878A6}"/>
              </a:ext>
            </a:extLst>
          </p:cNvPr>
          <p:cNvGrpSpPr/>
          <p:nvPr/>
        </p:nvGrpSpPr>
        <p:grpSpPr>
          <a:xfrm>
            <a:off x="7293736" y="1882743"/>
            <a:ext cx="982163" cy="998081"/>
            <a:chOff x="7293736" y="1867337"/>
            <a:chExt cx="997323" cy="1013487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2E8EE40-162E-D747-A74D-10DEABC969F2}"/>
                </a:ext>
              </a:extLst>
            </p:cNvPr>
            <p:cNvSpPr/>
            <p:nvPr/>
          </p:nvSpPr>
          <p:spPr>
            <a:xfrm>
              <a:off x="7325819" y="2558803"/>
              <a:ext cx="782520" cy="322022"/>
            </a:xfrm>
            <a:custGeom>
              <a:avLst/>
              <a:gdLst>
                <a:gd name="connsiteX0" fmla="*/ 782520 w 782520"/>
                <a:gd name="connsiteY0" fmla="*/ 183332 h 322022"/>
                <a:gd name="connsiteX1" fmla="*/ 114035 w 782520"/>
                <a:gd name="connsiteY1" fmla="*/ 183818 h 322022"/>
                <a:gd name="connsiteX2" fmla="*/ 0 w 782520"/>
                <a:gd name="connsiteY2" fmla="*/ 0 h 3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520" h="322022">
                  <a:moveTo>
                    <a:pt x="782520" y="183332"/>
                  </a:moveTo>
                  <a:cubicBezTo>
                    <a:pt x="598058" y="368063"/>
                    <a:pt x="298766" y="368280"/>
                    <a:pt x="114035" y="183818"/>
                  </a:cubicBezTo>
                  <a:cubicBezTo>
                    <a:pt x="62327" y="132185"/>
                    <a:pt x="23292" y="69263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1255309-DD66-464B-A8D4-4B8F324A6A8F}"/>
                </a:ext>
              </a:extLst>
            </p:cNvPr>
            <p:cNvSpPr/>
            <p:nvPr/>
          </p:nvSpPr>
          <p:spPr>
            <a:xfrm>
              <a:off x="7909730" y="1956253"/>
              <a:ext cx="337015" cy="653882"/>
            </a:xfrm>
            <a:custGeom>
              <a:avLst/>
              <a:gdLst>
                <a:gd name="connsiteX0" fmla="*/ 0 w 337015"/>
                <a:gd name="connsiteY0" fmla="*/ 0 h 653882"/>
                <a:gd name="connsiteX1" fmla="*/ 316886 w 337015"/>
                <a:gd name="connsiteY1" fmla="*/ 589096 h 653882"/>
                <a:gd name="connsiteX2" fmla="*/ 292108 w 337015"/>
                <a:gd name="connsiteY2" fmla="*/ 653883 h 65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015" h="653882">
                  <a:moveTo>
                    <a:pt x="0" y="0"/>
                  </a:moveTo>
                  <a:cubicBezTo>
                    <a:pt x="250180" y="75169"/>
                    <a:pt x="392055" y="338916"/>
                    <a:pt x="316886" y="589096"/>
                  </a:cubicBezTo>
                  <a:cubicBezTo>
                    <a:pt x="310222" y="611267"/>
                    <a:pt x="301941" y="632922"/>
                    <a:pt x="292108" y="653883"/>
                  </a:cubicBezTo>
                </a:path>
              </a:pathLst>
            </a:custGeom>
            <a:noFill/>
            <a:ln w="31750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20AC28D-92EA-B644-9F54-90893E6DC5B8}"/>
                </a:ext>
              </a:extLst>
            </p:cNvPr>
            <p:cNvSpPr/>
            <p:nvPr/>
          </p:nvSpPr>
          <p:spPr>
            <a:xfrm>
              <a:off x="7301069" y="1936086"/>
              <a:ext cx="472995" cy="472995"/>
            </a:xfrm>
            <a:custGeom>
              <a:avLst/>
              <a:gdLst>
                <a:gd name="connsiteX0" fmla="*/ 0 w 472995"/>
                <a:gd name="connsiteY0" fmla="*/ 472996 h 472995"/>
                <a:gd name="connsiteX1" fmla="*/ 472385 w 472995"/>
                <a:gd name="connsiteY1" fmla="*/ 0 h 472995"/>
                <a:gd name="connsiteX2" fmla="*/ 472996 w 472995"/>
                <a:gd name="connsiteY2" fmla="*/ 0 h 4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995" h="472995">
                  <a:moveTo>
                    <a:pt x="0" y="472996"/>
                  </a:moveTo>
                  <a:cubicBezTo>
                    <a:pt x="-169" y="211937"/>
                    <a:pt x="211326" y="169"/>
                    <a:pt x="472385" y="0"/>
                  </a:cubicBezTo>
                  <a:cubicBezTo>
                    <a:pt x="472589" y="0"/>
                    <a:pt x="472791" y="0"/>
                    <a:pt x="472996" y="0"/>
                  </a:cubicBezTo>
                </a:path>
              </a:pathLst>
            </a:custGeom>
            <a:noFill/>
            <a:ln w="31750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57DD416-2407-F949-9619-81A11562D1B5}"/>
                </a:ext>
              </a:extLst>
            </p:cNvPr>
            <p:cNvSpPr/>
            <p:nvPr/>
          </p:nvSpPr>
          <p:spPr>
            <a:xfrm>
              <a:off x="7576678" y="2217500"/>
              <a:ext cx="347413" cy="381712"/>
            </a:xfrm>
            <a:custGeom>
              <a:avLst/>
              <a:gdLst>
                <a:gd name="connsiteX0" fmla="*/ 82194 w 347413"/>
                <a:gd name="connsiteY0" fmla="*/ 139027 h 381712"/>
                <a:gd name="connsiteX1" fmla="*/ 262775 w 347413"/>
                <a:gd name="connsiteY1" fmla="*/ 139027 h 381712"/>
                <a:gd name="connsiteX2" fmla="*/ 262775 w 347413"/>
                <a:gd name="connsiteY2" fmla="*/ 169582 h 381712"/>
                <a:gd name="connsiteX3" fmla="*/ 77610 w 347413"/>
                <a:gd name="connsiteY3" fmla="*/ 169582 h 381712"/>
                <a:gd name="connsiteX4" fmla="*/ 77610 w 347413"/>
                <a:gd name="connsiteY4" fmla="*/ 192193 h 381712"/>
                <a:gd name="connsiteX5" fmla="*/ 77610 w 347413"/>
                <a:gd name="connsiteY5" fmla="*/ 212970 h 381712"/>
                <a:gd name="connsiteX6" fmla="*/ 263081 w 347413"/>
                <a:gd name="connsiteY6" fmla="*/ 212970 h 381712"/>
                <a:gd name="connsiteX7" fmla="*/ 263081 w 347413"/>
                <a:gd name="connsiteY7" fmla="*/ 243526 h 381712"/>
                <a:gd name="connsiteX8" fmla="*/ 82194 w 347413"/>
                <a:gd name="connsiteY8" fmla="*/ 243526 h 381712"/>
                <a:gd name="connsiteX9" fmla="*/ 202581 w 347413"/>
                <a:gd name="connsiteY9" fmla="*/ 350163 h 381712"/>
                <a:gd name="connsiteX10" fmla="*/ 298219 w 347413"/>
                <a:gd name="connsiteY10" fmla="*/ 321136 h 381712"/>
                <a:gd name="connsiteX11" fmla="*/ 347413 w 347413"/>
                <a:gd name="connsiteY11" fmla="*/ 290581 h 381712"/>
                <a:gd name="connsiteX12" fmla="*/ 347413 w 347413"/>
                <a:gd name="connsiteY12" fmla="*/ 329997 h 381712"/>
                <a:gd name="connsiteX13" fmla="*/ 204720 w 347413"/>
                <a:gd name="connsiteY13" fmla="*/ 381635 h 381712"/>
                <a:gd name="connsiteX14" fmla="*/ 44611 w 347413"/>
                <a:gd name="connsiteY14" fmla="*/ 244748 h 381712"/>
                <a:gd name="connsiteX15" fmla="*/ 0 w 347413"/>
                <a:gd name="connsiteY15" fmla="*/ 244748 h 381712"/>
                <a:gd name="connsiteX16" fmla="*/ 0 w 347413"/>
                <a:gd name="connsiteY16" fmla="*/ 214192 h 381712"/>
                <a:gd name="connsiteX17" fmla="*/ 41555 w 347413"/>
                <a:gd name="connsiteY17" fmla="*/ 214192 h 381712"/>
                <a:gd name="connsiteX18" fmla="*/ 41555 w 347413"/>
                <a:gd name="connsiteY18" fmla="*/ 193415 h 381712"/>
                <a:gd name="connsiteX19" fmla="*/ 41555 w 347413"/>
                <a:gd name="connsiteY19" fmla="*/ 170804 h 381712"/>
                <a:gd name="connsiteX20" fmla="*/ 0 w 347413"/>
                <a:gd name="connsiteY20" fmla="*/ 170804 h 381712"/>
                <a:gd name="connsiteX21" fmla="*/ 0 w 347413"/>
                <a:gd name="connsiteY21" fmla="*/ 140249 h 381712"/>
                <a:gd name="connsiteX22" fmla="*/ 44611 w 347413"/>
                <a:gd name="connsiteY22" fmla="*/ 140249 h 381712"/>
                <a:gd name="connsiteX23" fmla="*/ 203498 w 347413"/>
                <a:gd name="connsiteY23" fmla="*/ 0 h 381712"/>
                <a:gd name="connsiteX24" fmla="*/ 346191 w 347413"/>
                <a:gd name="connsiteY24" fmla="*/ 51638 h 381712"/>
                <a:gd name="connsiteX25" fmla="*/ 346191 w 347413"/>
                <a:gd name="connsiteY25" fmla="*/ 91055 h 381712"/>
                <a:gd name="connsiteX26" fmla="*/ 296997 w 347413"/>
                <a:gd name="connsiteY26" fmla="*/ 60499 h 381712"/>
                <a:gd name="connsiteX27" fmla="*/ 201359 w 347413"/>
                <a:gd name="connsiteY27" fmla="*/ 31472 h 381712"/>
                <a:gd name="connsiteX28" fmla="*/ 82194 w 347413"/>
                <a:gd name="connsiteY28" fmla="*/ 139027 h 38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7413" h="381712">
                  <a:moveTo>
                    <a:pt x="82194" y="139027"/>
                  </a:moveTo>
                  <a:lnTo>
                    <a:pt x="262775" y="139027"/>
                  </a:lnTo>
                  <a:lnTo>
                    <a:pt x="262775" y="169582"/>
                  </a:lnTo>
                  <a:lnTo>
                    <a:pt x="77610" y="169582"/>
                  </a:lnTo>
                  <a:cubicBezTo>
                    <a:pt x="77610" y="176609"/>
                    <a:pt x="77610" y="184554"/>
                    <a:pt x="77610" y="192193"/>
                  </a:cubicBezTo>
                  <a:cubicBezTo>
                    <a:pt x="77610" y="199832"/>
                    <a:pt x="77610" y="206248"/>
                    <a:pt x="77610" y="212970"/>
                  </a:cubicBezTo>
                  <a:lnTo>
                    <a:pt x="263081" y="212970"/>
                  </a:lnTo>
                  <a:lnTo>
                    <a:pt x="263081" y="243526"/>
                  </a:lnTo>
                  <a:lnTo>
                    <a:pt x="82194" y="243526"/>
                  </a:lnTo>
                  <a:cubicBezTo>
                    <a:pt x="89991" y="304187"/>
                    <a:pt x="141425" y="349745"/>
                    <a:pt x="202581" y="350163"/>
                  </a:cubicBezTo>
                  <a:cubicBezTo>
                    <a:pt x="236467" y="349121"/>
                    <a:pt x="269470" y="339102"/>
                    <a:pt x="298219" y="321136"/>
                  </a:cubicBezTo>
                  <a:lnTo>
                    <a:pt x="347413" y="290581"/>
                  </a:lnTo>
                  <a:lnTo>
                    <a:pt x="347413" y="329997"/>
                  </a:lnTo>
                  <a:cubicBezTo>
                    <a:pt x="306152" y="361215"/>
                    <a:pt x="256405" y="379218"/>
                    <a:pt x="204720" y="381635"/>
                  </a:cubicBezTo>
                  <a:cubicBezTo>
                    <a:pt x="124024" y="384156"/>
                    <a:pt x="54663" y="324855"/>
                    <a:pt x="44611" y="244748"/>
                  </a:cubicBezTo>
                  <a:lnTo>
                    <a:pt x="0" y="244748"/>
                  </a:lnTo>
                  <a:lnTo>
                    <a:pt x="0" y="214192"/>
                  </a:lnTo>
                  <a:lnTo>
                    <a:pt x="41555" y="214192"/>
                  </a:lnTo>
                  <a:cubicBezTo>
                    <a:pt x="41555" y="207470"/>
                    <a:pt x="41555" y="200443"/>
                    <a:pt x="41555" y="193415"/>
                  </a:cubicBezTo>
                  <a:cubicBezTo>
                    <a:pt x="41555" y="186387"/>
                    <a:pt x="41555" y="177832"/>
                    <a:pt x="41555" y="170804"/>
                  </a:cubicBezTo>
                  <a:lnTo>
                    <a:pt x="0" y="170804"/>
                  </a:lnTo>
                  <a:lnTo>
                    <a:pt x="0" y="140249"/>
                  </a:lnTo>
                  <a:lnTo>
                    <a:pt x="44611" y="140249"/>
                  </a:lnTo>
                  <a:cubicBezTo>
                    <a:pt x="61111" y="53166"/>
                    <a:pt x="119166" y="0"/>
                    <a:pt x="203498" y="0"/>
                  </a:cubicBezTo>
                  <a:cubicBezTo>
                    <a:pt x="255182" y="2417"/>
                    <a:pt x="304929" y="20420"/>
                    <a:pt x="346191" y="51638"/>
                  </a:cubicBezTo>
                  <a:lnTo>
                    <a:pt x="346191" y="91055"/>
                  </a:lnTo>
                  <a:lnTo>
                    <a:pt x="296997" y="60499"/>
                  </a:lnTo>
                  <a:cubicBezTo>
                    <a:pt x="268248" y="42533"/>
                    <a:pt x="235245" y="32514"/>
                    <a:pt x="201359" y="31472"/>
                  </a:cubicBezTo>
                  <a:cubicBezTo>
                    <a:pt x="141776" y="31778"/>
                    <a:pt x="96860" y="69360"/>
                    <a:pt x="82194" y="139027"/>
                  </a:cubicBez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10E0AC9-DBC7-3D43-B537-8C36FD0EB772}"/>
                </a:ext>
              </a:extLst>
            </p:cNvPr>
            <p:cNvSpPr/>
            <p:nvPr/>
          </p:nvSpPr>
          <p:spPr>
            <a:xfrm>
              <a:off x="7293736" y="2554525"/>
              <a:ext cx="122832" cy="94415"/>
            </a:xfrm>
            <a:custGeom>
              <a:avLst/>
              <a:gdLst>
                <a:gd name="connsiteX0" fmla="*/ 0 w 122832"/>
                <a:gd name="connsiteY0" fmla="*/ 94416 h 94415"/>
                <a:gd name="connsiteX1" fmla="*/ 29028 w 122832"/>
                <a:gd name="connsiteY1" fmla="*/ 0 h 94415"/>
                <a:gd name="connsiteX2" fmla="*/ 122832 w 122832"/>
                <a:gd name="connsiteY2" fmla="*/ 32694 h 9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32" h="94415">
                  <a:moveTo>
                    <a:pt x="0" y="94416"/>
                  </a:moveTo>
                  <a:lnTo>
                    <a:pt x="29028" y="0"/>
                  </a:lnTo>
                  <a:lnTo>
                    <a:pt x="122832" y="32694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1E616F4-933A-DA4A-81A6-9046D119BB3C}"/>
                </a:ext>
              </a:extLst>
            </p:cNvPr>
            <p:cNvSpPr/>
            <p:nvPr/>
          </p:nvSpPr>
          <p:spPr>
            <a:xfrm>
              <a:off x="8168839" y="2522442"/>
              <a:ext cx="122221" cy="95026"/>
            </a:xfrm>
            <a:custGeom>
              <a:avLst/>
              <a:gdLst>
                <a:gd name="connsiteX0" fmla="*/ 0 w 122221"/>
                <a:gd name="connsiteY0" fmla="*/ 0 h 95026"/>
                <a:gd name="connsiteX1" fmla="*/ 28416 w 122221"/>
                <a:gd name="connsiteY1" fmla="*/ 95027 h 95026"/>
                <a:gd name="connsiteX2" fmla="*/ 122221 w 122221"/>
                <a:gd name="connsiteY2" fmla="*/ 63249 h 9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21" h="95026">
                  <a:moveTo>
                    <a:pt x="0" y="0"/>
                  </a:moveTo>
                  <a:lnTo>
                    <a:pt x="28416" y="95027"/>
                  </a:lnTo>
                  <a:lnTo>
                    <a:pt x="122221" y="63249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EBBA5DC-4461-234B-872F-65DF779B7F6B}"/>
                </a:ext>
              </a:extLst>
            </p:cNvPr>
            <p:cNvSpPr/>
            <p:nvPr/>
          </p:nvSpPr>
          <p:spPr>
            <a:xfrm>
              <a:off x="7714788" y="1867337"/>
              <a:ext cx="71193" cy="137804"/>
            </a:xfrm>
            <a:custGeom>
              <a:avLst/>
              <a:gdLst>
                <a:gd name="connsiteX0" fmla="*/ 0 w 71193"/>
                <a:gd name="connsiteY0" fmla="*/ 0 h 137804"/>
                <a:gd name="connsiteX1" fmla="*/ 71194 w 71193"/>
                <a:gd name="connsiteY1" fmla="*/ 68749 h 137804"/>
                <a:gd name="connsiteX2" fmla="*/ 0 w 71193"/>
                <a:gd name="connsiteY2" fmla="*/ 137804 h 13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3" h="137804">
                  <a:moveTo>
                    <a:pt x="0" y="0"/>
                  </a:moveTo>
                  <a:lnTo>
                    <a:pt x="71194" y="68749"/>
                  </a:lnTo>
                  <a:lnTo>
                    <a:pt x="0" y="137804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1" name="Graphic 24">
            <a:extLst>
              <a:ext uri="{FF2B5EF4-FFF2-40B4-BE49-F238E27FC236}">
                <a16:creationId xmlns:a16="http://schemas.microsoft.com/office/drawing/2014/main" id="{5A8B4AA9-E58F-964D-9E9B-FADDDF49FDA2}"/>
              </a:ext>
            </a:extLst>
          </p:cNvPr>
          <p:cNvGrpSpPr/>
          <p:nvPr/>
        </p:nvGrpSpPr>
        <p:grpSpPr>
          <a:xfrm>
            <a:off x="10351200" y="2045097"/>
            <a:ext cx="773659" cy="774270"/>
            <a:chOff x="10351200" y="2045097"/>
            <a:chExt cx="773659" cy="774270"/>
          </a:xfrm>
          <a:noFill/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9C90C44-1A4A-CF40-AF42-39356EBA9F5C}"/>
                </a:ext>
              </a:extLst>
            </p:cNvPr>
            <p:cNvSpPr/>
            <p:nvPr/>
          </p:nvSpPr>
          <p:spPr>
            <a:xfrm>
              <a:off x="10351200" y="2819367"/>
              <a:ext cx="773659" cy="30555"/>
            </a:xfrm>
            <a:custGeom>
              <a:avLst/>
              <a:gdLst>
                <a:gd name="connsiteX0" fmla="*/ 0 w 773659"/>
                <a:gd name="connsiteY0" fmla="*/ 0 h 30555"/>
                <a:gd name="connsiteX1" fmla="*/ 773659 w 773659"/>
                <a:gd name="connsiteY1" fmla="*/ 0 h 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659" h="30555">
                  <a:moveTo>
                    <a:pt x="0" y="0"/>
                  </a:moveTo>
                  <a:lnTo>
                    <a:pt x="773659" y="0"/>
                  </a:lnTo>
                </a:path>
              </a:pathLst>
            </a:custGeom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9E0BA35-5959-BE43-AAFC-3FEC6FAB5AF3}"/>
                </a:ext>
              </a:extLst>
            </p:cNvPr>
            <p:cNvSpPr/>
            <p:nvPr/>
          </p:nvSpPr>
          <p:spPr>
            <a:xfrm>
              <a:off x="10417811" y="2621980"/>
              <a:ext cx="160109" cy="197387"/>
            </a:xfrm>
            <a:custGeom>
              <a:avLst/>
              <a:gdLst>
                <a:gd name="connsiteX0" fmla="*/ 0 w 160109"/>
                <a:gd name="connsiteY0" fmla="*/ 0 h 197387"/>
                <a:gd name="connsiteX1" fmla="*/ 160110 w 160109"/>
                <a:gd name="connsiteY1" fmla="*/ 0 h 197387"/>
                <a:gd name="connsiteX2" fmla="*/ 160110 w 160109"/>
                <a:gd name="connsiteY2" fmla="*/ 197387 h 197387"/>
                <a:gd name="connsiteX3" fmla="*/ 0 w 160109"/>
                <a:gd name="connsiteY3" fmla="*/ 197387 h 19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197387">
                  <a:moveTo>
                    <a:pt x="0" y="0"/>
                  </a:moveTo>
                  <a:lnTo>
                    <a:pt x="160110" y="0"/>
                  </a:lnTo>
                  <a:lnTo>
                    <a:pt x="160110" y="197387"/>
                  </a:lnTo>
                  <a:lnTo>
                    <a:pt x="0" y="197387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D036217-5DE8-3C42-8251-347080DBE688}"/>
                </a:ext>
              </a:extLst>
            </p:cNvPr>
            <p:cNvSpPr/>
            <p:nvPr/>
          </p:nvSpPr>
          <p:spPr>
            <a:xfrm>
              <a:off x="10577920" y="2433149"/>
              <a:ext cx="160109" cy="385913"/>
            </a:xfrm>
            <a:custGeom>
              <a:avLst/>
              <a:gdLst>
                <a:gd name="connsiteX0" fmla="*/ 0 w 160109"/>
                <a:gd name="connsiteY0" fmla="*/ 0 h 385913"/>
                <a:gd name="connsiteX1" fmla="*/ 160110 w 160109"/>
                <a:gd name="connsiteY1" fmla="*/ 0 h 385913"/>
                <a:gd name="connsiteX2" fmla="*/ 160110 w 160109"/>
                <a:gd name="connsiteY2" fmla="*/ 385913 h 385913"/>
                <a:gd name="connsiteX3" fmla="*/ 0 w 160109"/>
                <a:gd name="connsiteY3" fmla="*/ 385913 h 38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385913">
                  <a:moveTo>
                    <a:pt x="0" y="0"/>
                  </a:moveTo>
                  <a:lnTo>
                    <a:pt x="160110" y="0"/>
                  </a:lnTo>
                  <a:lnTo>
                    <a:pt x="160110" y="385913"/>
                  </a:lnTo>
                  <a:lnTo>
                    <a:pt x="0" y="385913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CF6DDC0-BA2F-714C-A49A-774FCC3916E5}"/>
                </a:ext>
              </a:extLst>
            </p:cNvPr>
            <p:cNvSpPr/>
            <p:nvPr/>
          </p:nvSpPr>
          <p:spPr>
            <a:xfrm>
              <a:off x="10738030" y="2534592"/>
              <a:ext cx="160109" cy="284775"/>
            </a:xfrm>
            <a:custGeom>
              <a:avLst/>
              <a:gdLst>
                <a:gd name="connsiteX0" fmla="*/ 0 w 160109"/>
                <a:gd name="connsiteY0" fmla="*/ 0 h 284775"/>
                <a:gd name="connsiteX1" fmla="*/ 160110 w 160109"/>
                <a:gd name="connsiteY1" fmla="*/ 0 h 284775"/>
                <a:gd name="connsiteX2" fmla="*/ 160110 w 160109"/>
                <a:gd name="connsiteY2" fmla="*/ 284775 h 284775"/>
                <a:gd name="connsiteX3" fmla="*/ 0 w 160109"/>
                <a:gd name="connsiteY3" fmla="*/ 284775 h 2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284775">
                  <a:moveTo>
                    <a:pt x="0" y="0"/>
                  </a:moveTo>
                  <a:lnTo>
                    <a:pt x="160110" y="0"/>
                  </a:lnTo>
                  <a:lnTo>
                    <a:pt x="160110" y="284775"/>
                  </a:lnTo>
                  <a:lnTo>
                    <a:pt x="0" y="284775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2BDF8AF-EE12-BB4C-8D8C-0B4B263C2D33}"/>
                </a:ext>
              </a:extLst>
            </p:cNvPr>
            <p:cNvSpPr/>
            <p:nvPr/>
          </p:nvSpPr>
          <p:spPr>
            <a:xfrm>
              <a:off x="10898140" y="2302372"/>
              <a:ext cx="160109" cy="516995"/>
            </a:xfrm>
            <a:custGeom>
              <a:avLst/>
              <a:gdLst>
                <a:gd name="connsiteX0" fmla="*/ 0 w 160109"/>
                <a:gd name="connsiteY0" fmla="*/ 0 h 516995"/>
                <a:gd name="connsiteX1" fmla="*/ 160110 w 160109"/>
                <a:gd name="connsiteY1" fmla="*/ 0 h 516995"/>
                <a:gd name="connsiteX2" fmla="*/ 160110 w 160109"/>
                <a:gd name="connsiteY2" fmla="*/ 516995 h 516995"/>
                <a:gd name="connsiteX3" fmla="*/ 0 w 160109"/>
                <a:gd name="connsiteY3" fmla="*/ 516995 h 51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09" h="516995">
                  <a:moveTo>
                    <a:pt x="0" y="0"/>
                  </a:moveTo>
                  <a:lnTo>
                    <a:pt x="160110" y="0"/>
                  </a:lnTo>
                  <a:lnTo>
                    <a:pt x="160110" y="516995"/>
                  </a:lnTo>
                  <a:lnTo>
                    <a:pt x="0" y="516995"/>
                  </a:lnTo>
                  <a:close/>
                </a:path>
              </a:pathLst>
            </a:custGeom>
            <a:noFill/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500D69E-9EB0-044A-AC6E-FE02541A4C3E}"/>
                </a:ext>
              </a:extLst>
            </p:cNvPr>
            <p:cNvSpPr/>
            <p:nvPr/>
          </p:nvSpPr>
          <p:spPr>
            <a:xfrm>
              <a:off x="10450810" y="2045097"/>
              <a:ext cx="557939" cy="326330"/>
            </a:xfrm>
            <a:custGeom>
              <a:avLst/>
              <a:gdLst>
                <a:gd name="connsiteX0" fmla="*/ 0 w 557939"/>
                <a:gd name="connsiteY0" fmla="*/ 326330 h 326330"/>
                <a:gd name="connsiteX1" fmla="*/ 207165 w 557939"/>
                <a:gd name="connsiteY1" fmla="*/ 137499 h 326330"/>
                <a:gd name="connsiteX2" fmla="*/ 352302 w 557939"/>
                <a:gd name="connsiteY2" fmla="*/ 232220 h 326330"/>
                <a:gd name="connsiteX3" fmla="*/ 557939 w 557939"/>
                <a:gd name="connsiteY3" fmla="*/ 0 h 32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939" h="326330">
                  <a:moveTo>
                    <a:pt x="0" y="326330"/>
                  </a:moveTo>
                  <a:lnTo>
                    <a:pt x="207165" y="137499"/>
                  </a:lnTo>
                  <a:lnTo>
                    <a:pt x="352302" y="232220"/>
                  </a:lnTo>
                  <a:lnTo>
                    <a:pt x="557939" y="0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8DDAE55-19E9-9A46-BDBB-2EE3422F1AD1}"/>
                </a:ext>
              </a:extLst>
            </p:cNvPr>
            <p:cNvSpPr/>
            <p:nvPr/>
          </p:nvSpPr>
          <p:spPr>
            <a:xfrm>
              <a:off x="10912806" y="2045097"/>
              <a:ext cx="103887" cy="98999"/>
            </a:xfrm>
            <a:custGeom>
              <a:avLst/>
              <a:gdLst>
                <a:gd name="connsiteX0" fmla="*/ 0 w 103887"/>
                <a:gd name="connsiteY0" fmla="*/ 8861 h 98999"/>
                <a:gd name="connsiteX1" fmla="*/ 98694 w 103887"/>
                <a:gd name="connsiteY1" fmla="*/ 0 h 98999"/>
                <a:gd name="connsiteX2" fmla="*/ 103888 w 103887"/>
                <a:gd name="connsiteY2" fmla="*/ 98999 h 9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87" h="98999">
                  <a:moveTo>
                    <a:pt x="0" y="8861"/>
                  </a:moveTo>
                  <a:lnTo>
                    <a:pt x="98694" y="0"/>
                  </a:lnTo>
                  <a:lnTo>
                    <a:pt x="103888" y="98999"/>
                  </a:lnTo>
                </a:path>
              </a:pathLst>
            </a:custGeom>
            <a:noFill/>
            <a:ln w="30361" cap="rnd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9" name="Graphic 26">
            <a:extLst>
              <a:ext uri="{FF2B5EF4-FFF2-40B4-BE49-F238E27FC236}">
                <a16:creationId xmlns:a16="http://schemas.microsoft.com/office/drawing/2014/main" id="{E33A3919-C56A-A34E-9B40-CA8AB738387C}"/>
              </a:ext>
            </a:extLst>
          </p:cNvPr>
          <p:cNvGrpSpPr/>
          <p:nvPr/>
        </p:nvGrpSpPr>
        <p:grpSpPr>
          <a:xfrm>
            <a:off x="964374" y="2047740"/>
            <a:ext cx="773659" cy="838436"/>
            <a:chOff x="964374" y="2047740"/>
            <a:chExt cx="773659" cy="838436"/>
          </a:xfrm>
          <a:solidFill>
            <a:srgbClr val="293E6B"/>
          </a:solidFill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04D6B1-A5E3-5C45-957B-9BDCEBAE8EB8}"/>
                </a:ext>
              </a:extLst>
            </p:cNvPr>
            <p:cNvSpPr/>
            <p:nvPr/>
          </p:nvSpPr>
          <p:spPr>
            <a:xfrm>
              <a:off x="964374" y="2870899"/>
              <a:ext cx="773659" cy="30555"/>
            </a:xfrm>
            <a:custGeom>
              <a:avLst/>
              <a:gdLst>
                <a:gd name="connsiteX0" fmla="*/ 0 w 773659"/>
                <a:gd name="connsiteY0" fmla="*/ 0 h 30555"/>
                <a:gd name="connsiteX1" fmla="*/ 773659 w 773659"/>
                <a:gd name="connsiteY1" fmla="*/ 0 h 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659" h="30555">
                  <a:moveTo>
                    <a:pt x="0" y="0"/>
                  </a:moveTo>
                  <a:lnTo>
                    <a:pt x="773659" y="0"/>
                  </a:lnTo>
                </a:path>
              </a:pathLst>
            </a:custGeom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5431D8D-B201-CF49-A470-B3866CD2EE49}"/>
                </a:ext>
              </a:extLst>
            </p:cNvPr>
            <p:cNvSpPr/>
            <p:nvPr/>
          </p:nvSpPr>
          <p:spPr>
            <a:xfrm>
              <a:off x="1006846" y="2047740"/>
              <a:ext cx="688715" cy="838436"/>
            </a:xfrm>
            <a:custGeom>
              <a:avLst/>
              <a:gdLst>
                <a:gd name="connsiteX0" fmla="*/ 191582 w 688715"/>
                <a:gd name="connsiteY0" fmla="*/ 34527 h 838436"/>
                <a:gd name="connsiteX1" fmla="*/ 313803 w 688715"/>
                <a:gd name="connsiteY1" fmla="*/ 97777 h 838436"/>
                <a:gd name="connsiteX2" fmla="*/ 313803 w 688715"/>
                <a:gd name="connsiteY2" fmla="*/ 158887 h 838436"/>
                <a:gd name="connsiteX3" fmla="*/ 358413 w 688715"/>
                <a:gd name="connsiteY3" fmla="*/ 158887 h 838436"/>
                <a:gd name="connsiteX4" fmla="*/ 358413 w 688715"/>
                <a:gd name="connsiteY4" fmla="*/ 381024 h 838436"/>
                <a:gd name="connsiteX5" fmla="*/ 471162 w 688715"/>
                <a:gd name="connsiteY5" fmla="*/ 381024 h 838436"/>
                <a:gd name="connsiteX6" fmla="*/ 471162 w 688715"/>
                <a:gd name="connsiteY6" fmla="*/ 341302 h 838436"/>
                <a:gd name="connsiteX7" fmla="*/ 512106 w 688715"/>
                <a:gd name="connsiteY7" fmla="*/ 341302 h 838436"/>
                <a:gd name="connsiteX8" fmla="*/ 512106 w 688715"/>
                <a:gd name="connsiteY8" fmla="*/ 277136 h 838436"/>
                <a:gd name="connsiteX9" fmla="*/ 618133 w 688715"/>
                <a:gd name="connsiteY9" fmla="*/ 277136 h 838436"/>
                <a:gd name="connsiteX10" fmla="*/ 618133 w 688715"/>
                <a:gd name="connsiteY10" fmla="*/ 341302 h 838436"/>
                <a:gd name="connsiteX11" fmla="*/ 659077 w 688715"/>
                <a:gd name="connsiteY11" fmla="*/ 341302 h 838436"/>
                <a:gd name="connsiteX12" fmla="*/ 659077 w 688715"/>
                <a:gd name="connsiteY12" fmla="*/ 807881 h 838436"/>
                <a:gd name="connsiteX13" fmla="*/ 30555 w 688715"/>
                <a:gd name="connsiteY13" fmla="*/ 807881 h 838436"/>
                <a:gd name="connsiteX14" fmla="*/ 30555 w 688715"/>
                <a:gd name="connsiteY14" fmla="*/ 158582 h 838436"/>
                <a:gd name="connsiteX15" fmla="*/ 74860 w 688715"/>
                <a:gd name="connsiteY15" fmla="*/ 158582 h 838436"/>
                <a:gd name="connsiteX16" fmla="*/ 74860 w 688715"/>
                <a:gd name="connsiteY16" fmla="*/ 97471 h 838436"/>
                <a:gd name="connsiteX17" fmla="*/ 191582 w 688715"/>
                <a:gd name="connsiteY17" fmla="*/ 34527 h 838436"/>
                <a:gd name="connsiteX18" fmla="*/ 191582 w 688715"/>
                <a:gd name="connsiteY18" fmla="*/ 0 h 838436"/>
                <a:gd name="connsiteX19" fmla="*/ 44305 w 688715"/>
                <a:gd name="connsiteY19" fmla="*/ 79138 h 838436"/>
                <a:gd name="connsiteX20" fmla="*/ 44305 w 688715"/>
                <a:gd name="connsiteY20" fmla="*/ 128027 h 838436"/>
                <a:gd name="connsiteX21" fmla="*/ 0 w 688715"/>
                <a:gd name="connsiteY21" fmla="*/ 128027 h 838436"/>
                <a:gd name="connsiteX22" fmla="*/ 0 w 688715"/>
                <a:gd name="connsiteY22" fmla="*/ 838437 h 838436"/>
                <a:gd name="connsiteX23" fmla="*/ 688716 w 688715"/>
                <a:gd name="connsiteY23" fmla="*/ 838437 h 838436"/>
                <a:gd name="connsiteX24" fmla="*/ 688716 w 688715"/>
                <a:gd name="connsiteY24" fmla="*/ 310442 h 838436"/>
                <a:gd name="connsiteX25" fmla="*/ 647772 w 688715"/>
                <a:gd name="connsiteY25" fmla="*/ 310442 h 838436"/>
                <a:gd name="connsiteX26" fmla="*/ 647772 w 688715"/>
                <a:gd name="connsiteY26" fmla="*/ 246276 h 838436"/>
                <a:gd name="connsiteX27" fmla="*/ 480634 w 688715"/>
                <a:gd name="connsiteY27" fmla="*/ 246276 h 838436"/>
                <a:gd name="connsiteX28" fmla="*/ 480634 w 688715"/>
                <a:gd name="connsiteY28" fmla="*/ 310442 h 838436"/>
                <a:gd name="connsiteX29" fmla="*/ 439690 w 688715"/>
                <a:gd name="connsiteY29" fmla="*/ 310442 h 838436"/>
                <a:gd name="connsiteX30" fmla="*/ 439690 w 688715"/>
                <a:gd name="connsiteY30" fmla="*/ 350163 h 838436"/>
                <a:gd name="connsiteX31" fmla="*/ 388052 w 688715"/>
                <a:gd name="connsiteY31" fmla="*/ 350163 h 838436"/>
                <a:gd name="connsiteX32" fmla="*/ 388052 w 688715"/>
                <a:gd name="connsiteY32" fmla="*/ 128027 h 838436"/>
                <a:gd name="connsiteX33" fmla="*/ 344358 w 688715"/>
                <a:gd name="connsiteY33" fmla="*/ 128027 h 838436"/>
                <a:gd name="connsiteX34" fmla="*/ 344358 w 688715"/>
                <a:gd name="connsiteY34" fmla="*/ 79138 h 838436"/>
                <a:gd name="connsiteX35" fmla="*/ 191582 w 688715"/>
                <a:gd name="connsiteY35" fmla="*/ 0 h 83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8715" h="838436">
                  <a:moveTo>
                    <a:pt x="191582" y="34527"/>
                  </a:moveTo>
                  <a:lnTo>
                    <a:pt x="313803" y="97777"/>
                  </a:lnTo>
                  <a:lnTo>
                    <a:pt x="313803" y="158887"/>
                  </a:lnTo>
                  <a:lnTo>
                    <a:pt x="358413" y="158887"/>
                  </a:lnTo>
                  <a:lnTo>
                    <a:pt x="358413" y="381024"/>
                  </a:lnTo>
                  <a:lnTo>
                    <a:pt x="471162" y="381024"/>
                  </a:lnTo>
                  <a:lnTo>
                    <a:pt x="471162" y="341302"/>
                  </a:lnTo>
                  <a:lnTo>
                    <a:pt x="512106" y="341302"/>
                  </a:lnTo>
                  <a:lnTo>
                    <a:pt x="512106" y="277136"/>
                  </a:lnTo>
                  <a:lnTo>
                    <a:pt x="618133" y="277136"/>
                  </a:lnTo>
                  <a:lnTo>
                    <a:pt x="618133" y="341302"/>
                  </a:lnTo>
                  <a:lnTo>
                    <a:pt x="659077" y="341302"/>
                  </a:lnTo>
                  <a:lnTo>
                    <a:pt x="659077" y="807881"/>
                  </a:lnTo>
                  <a:lnTo>
                    <a:pt x="30555" y="807881"/>
                  </a:lnTo>
                  <a:lnTo>
                    <a:pt x="30555" y="158582"/>
                  </a:lnTo>
                  <a:lnTo>
                    <a:pt x="74860" y="158582"/>
                  </a:lnTo>
                  <a:lnTo>
                    <a:pt x="74860" y="97471"/>
                  </a:lnTo>
                  <a:lnTo>
                    <a:pt x="191582" y="34527"/>
                  </a:lnTo>
                  <a:moveTo>
                    <a:pt x="191582" y="0"/>
                  </a:moveTo>
                  <a:lnTo>
                    <a:pt x="44305" y="79138"/>
                  </a:lnTo>
                  <a:lnTo>
                    <a:pt x="44305" y="128027"/>
                  </a:lnTo>
                  <a:lnTo>
                    <a:pt x="0" y="128027"/>
                  </a:lnTo>
                  <a:lnTo>
                    <a:pt x="0" y="838437"/>
                  </a:lnTo>
                  <a:lnTo>
                    <a:pt x="688716" y="838437"/>
                  </a:lnTo>
                  <a:lnTo>
                    <a:pt x="688716" y="310442"/>
                  </a:lnTo>
                  <a:lnTo>
                    <a:pt x="647772" y="310442"/>
                  </a:lnTo>
                  <a:lnTo>
                    <a:pt x="647772" y="246276"/>
                  </a:lnTo>
                  <a:lnTo>
                    <a:pt x="480634" y="246276"/>
                  </a:lnTo>
                  <a:lnTo>
                    <a:pt x="480634" y="310442"/>
                  </a:lnTo>
                  <a:lnTo>
                    <a:pt x="439690" y="310442"/>
                  </a:lnTo>
                  <a:lnTo>
                    <a:pt x="439690" y="350163"/>
                  </a:lnTo>
                  <a:lnTo>
                    <a:pt x="388052" y="350163"/>
                  </a:lnTo>
                  <a:lnTo>
                    <a:pt x="388052" y="128027"/>
                  </a:lnTo>
                  <a:lnTo>
                    <a:pt x="344358" y="128027"/>
                  </a:lnTo>
                  <a:lnTo>
                    <a:pt x="344358" y="79138"/>
                  </a:lnTo>
                  <a:lnTo>
                    <a:pt x="191582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8AA8CCB-445F-7143-8F33-50B35A896E50}"/>
                </a:ext>
              </a:extLst>
            </p:cNvPr>
            <p:cNvSpPr/>
            <p:nvPr/>
          </p:nvSpPr>
          <p:spPr>
            <a:xfrm>
              <a:off x="1123873" y="2283626"/>
              <a:ext cx="162248" cy="206248"/>
            </a:xfrm>
            <a:custGeom>
              <a:avLst/>
              <a:gdLst>
                <a:gd name="connsiteX0" fmla="*/ 131693 w 162248"/>
                <a:gd name="connsiteY0" fmla="*/ 30555 h 206248"/>
                <a:gd name="connsiteX1" fmla="*/ 131693 w 162248"/>
                <a:gd name="connsiteY1" fmla="*/ 175693 h 206248"/>
                <a:gd name="connsiteX2" fmla="*/ 30555 w 162248"/>
                <a:gd name="connsiteY2" fmla="*/ 175693 h 206248"/>
                <a:gd name="connsiteX3" fmla="*/ 30555 w 162248"/>
                <a:gd name="connsiteY3" fmla="*/ 30555 h 206248"/>
                <a:gd name="connsiteX4" fmla="*/ 131693 w 162248"/>
                <a:gd name="connsiteY4" fmla="*/ 30555 h 206248"/>
                <a:gd name="connsiteX5" fmla="*/ 162249 w 162248"/>
                <a:gd name="connsiteY5" fmla="*/ 0 h 206248"/>
                <a:gd name="connsiteX6" fmla="*/ 0 w 162248"/>
                <a:gd name="connsiteY6" fmla="*/ 0 h 206248"/>
                <a:gd name="connsiteX7" fmla="*/ 0 w 162248"/>
                <a:gd name="connsiteY7" fmla="*/ 206248 h 206248"/>
                <a:gd name="connsiteX8" fmla="*/ 162249 w 162248"/>
                <a:gd name="connsiteY8" fmla="*/ 206248 h 206248"/>
                <a:gd name="connsiteX9" fmla="*/ 162249 w 162248"/>
                <a:gd name="connsiteY9" fmla="*/ 0 h 20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8" h="206248">
                  <a:moveTo>
                    <a:pt x="131693" y="30555"/>
                  </a:moveTo>
                  <a:lnTo>
                    <a:pt x="131693" y="175693"/>
                  </a:lnTo>
                  <a:lnTo>
                    <a:pt x="30555" y="175693"/>
                  </a:lnTo>
                  <a:lnTo>
                    <a:pt x="30555" y="30555"/>
                  </a:lnTo>
                  <a:lnTo>
                    <a:pt x="131693" y="30555"/>
                  </a:lnTo>
                  <a:moveTo>
                    <a:pt x="162249" y="0"/>
                  </a:moveTo>
                  <a:lnTo>
                    <a:pt x="0" y="0"/>
                  </a:lnTo>
                  <a:lnTo>
                    <a:pt x="0" y="206248"/>
                  </a:lnTo>
                  <a:lnTo>
                    <a:pt x="162249" y="206248"/>
                  </a:lnTo>
                  <a:lnTo>
                    <a:pt x="162249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1B2B89E-1279-EE4D-8FB4-6E6CC7011A46}"/>
                </a:ext>
              </a:extLst>
            </p:cNvPr>
            <p:cNvSpPr/>
            <p:nvPr/>
          </p:nvSpPr>
          <p:spPr>
            <a:xfrm>
              <a:off x="1123873" y="2550679"/>
              <a:ext cx="162248" cy="206248"/>
            </a:xfrm>
            <a:custGeom>
              <a:avLst/>
              <a:gdLst>
                <a:gd name="connsiteX0" fmla="*/ 131693 w 162248"/>
                <a:gd name="connsiteY0" fmla="*/ 30555 h 206248"/>
                <a:gd name="connsiteX1" fmla="*/ 131693 w 162248"/>
                <a:gd name="connsiteY1" fmla="*/ 175693 h 206248"/>
                <a:gd name="connsiteX2" fmla="*/ 30555 w 162248"/>
                <a:gd name="connsiteY2" fmla="*/ 175693 h 206248"/>
                <a:gd name="connsiteX3" fmla="*/ 30555 w 162248"/>
                <a:gd name="connsiteY3" fmla="*/ 30555 h 206248"/>
                <a:gd name="connsiteX4" fmla="*/ 131693 w 162248"/>
                <a:gd name="connsiteY4" fmla="*/ 30555 h 206248"/>
                <a:gd name="connsiteX5" fmla="*/ 162249 w 162248"/>
                <a:gd name="connsiteY5" fmla="*/ 0 h 206248"/>
                <a:gd name="connsiteX6" fmla="*/ 0 w 162248"/>
                <a:gd name="connsiteY6" fmla="*/ 0 h 206248"/>
                <a:gd name="connsiteX7" fmla="*/ 0 w 162248"/>
                <a:gd name="connsiteY7" fmla="*/ 206248 h 206248"/>
                <a:gd name="connsiteX8" fmla="*/ 162249 w 162248"/>
                <a:gd name="connsiteY8" fmla="*/ 206248 h 206248"/>
                <a:gd name="connsiteX9" fmla="*/ 162249 w 162248"/>
                <a:gd name="connsiteY9" fmla="*/ 0 h 20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8" h="206248">
                  <a:moveTo>
                    <a:pt x="131693" y="30555"/>
                  </a:moveTo>
                  <a:lnTo>
                    <a:pt x="131693" y="175693"/>
                  </a:lnTo>
                  <a:lnTo>
                    <a:pt x="30555" y="175693"/>
                  </a:lnTo>
                  <a:lnTo>
                    <a:pt x="30555" y="30555"/>
                  </a:lnTo>
                  <a:lnTo>
                    <a:pt x="131693" y="30555"/>
                  </a:lnTo>
                  <a:moveTo>
                    <a:pt x="162249" y="0"/>
                  </a:moveTo>
                  <a:lnTo>
                    <a:pt x="0" y="0"/>
                  </a:lnTo>
                  <a:lnTo>
                    <a:pt x="0" y="206248"/>
                  </a:lnTo>
                  <a:lnTo>
                    <a:pt x="162249" y="206248"/>
                  </a:lnTo>
                  <a:lnTo>
                    <a:pt x="162249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AD6BFA4-75E1-E545-8183-B1655B5EB751}"/>
                </a:ext>
              </a:extLst>
            </p:cNvPr>
            <p:cNvSpPr/>
            <p:nvPr/>
          </p:nvSpPr>
          <p:spPr>
            <a:xfrm>
              <a:off x="1394592" y="2638068"/>
              <a:ext cx="205331" cy="248108"/>
            </a:xfrm>
            <a:custGeom>
              <a:avLst/>
              <a:gdLst>
                <a:gd name="connsiteX0" fmla="*/ 174776 w 205331"/>
                <a:gd name="connsiteY0" fmla="*/ 30555 h 248108"/>
                <a:gd name="connsiteX1" fmla="*/ 174776 w 205331"/>
                <a:gd name="connsiteY1" fmla="*/ 217554 h 248108"/>
                <a:gd name="connsiteX2" fmla="*/ 30555 w 205331"/>
                <a:gd name="connsiteY2" fmla="*/ 217554 h 248108"/>
                <a:gd name="connsiteX3" fmla="*/ 30555 w 205331"/>
                <a:gd name="connsiteY3" fmla="*/ 30555 h 248108"/>
                <a:gd name="connsiteX4" fmla="*/ 174776 w 205331"/>
                <a:gd name="connsiteY4" fmla="*/ 30555 h 248108"/>
                <a:gd name="connsiteX5" fmla="*/ 205331 w 205331"/>
                <a:gd name="connsiteY5" fmla="*/ 0 h 248108"/>
                <a:gd name="connsiteX6" fmla="*/ 0 w 205331"/>
                <a:gd name="connsiteY6" fmla="*/ 0 h 248108"/>
                <a:gd name="connsiteX7" fmla="*/ 0 w 205331"/>
                <a:gd name="connsiteY7" fmla="*/ 248109 h 248108"/>
                <a:gd name="connsiteX8" fmla="*/ 205331 w 205331"/>
                <a:gd name="connsiteY8" fmla="*/ 248109 h 248108"/>
                <a:gd name="connsiteX9" fmla="*/ 205331 w 205331"/>
                <a:gd name="connsiteY9" fmla="*/ 0 h 24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331" h="248108">
                  <a:moveTo>
                    <a:pt x="174776" y="30555"/>
                  </a:moveTo>
                  <a:lnTo>
                    <a:pt x="174776" y="217554"/>
                  </a:lnTo>
                  <a:lnTo>
                    <a:pt x="30555" y="217554"/>
                  </a:lnTo>
                  <a:lnTo>
                    <a:pt x="30555" y="30555"/>
                  </a:lnTo>
                  <a:lnTo>
                    <a:pt x="174776" y="30555"/>
                  </a:lnTo>
                  <a:moveTo>
                    <a:pt x="205331" y="0"/>
                  </a:moveTo>
                  <a:lnTo>
                    <a:pt x="0" y="0"/>
                  </a:lnTo>
                  <a:lnTo>
                    <a:pt x="0" y="248109"/>
                  </a:lnTo>
                  <a:lnTo>
                    <a:pt x="205331" y="248109"/>
                  </a:lnTo>
                  <a:lnTo>
                    <a:pt x="205331" y="0"/>
                  </a:lnTo>
                  <a:close/>
                </a:path>
              </a:pathLst>
            </a:custGeom>
            <a:solidFill>
              <a:srgbClr val="293E6B"/>
            </a:solidFill>
            <a:ln w="303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C9243-93CA-D64B-9C3F-F3A531386F0E}"/>
                </a:ext>
              </a:extLst>
            </p:cNvPr>
            <p:cNvSpPr/>
            <p:nvPr/>
          </p:nvSpPr>
          <p:spPr>
            <a:xfrm>
              <a:off x="1497258" y="2650901"/>
              <a:ext cx="30555" cy="211748"/>
            </a:xfrm>
            <a:custGeom>
              <a:avLst/>
              <a:gdLst>
                <a:gd name="connsiteX0" fmla="*/ 0 w 30555"/>
                <a:gd name="connsiteY0" fmla="*/ 211748 h 211748"/>
                <a:gd name="connsiteX1" fmla="*/ 0 w 30555"/>
                <a:gd name="connsiteY1" fmla="*/ 0 h 21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55" h="211748">
                  <a:moveTo>
                    <a:pt x="0" y="211748"/>
                  </a:moveTo>
                  <a:lnTo>
                    <a:pt x="0" y="0"/>
                  </a:lnTo>
                </a:path>
              </a:pathLst>
            </a:custGeom>
            <a:ln w="30361" cap="flat">
              <a:solidFill>
                <a:srgbClr val="293E6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432707" y="4894525"/>
            <a:ext cx="114218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>
                <a:solidFill>
                  <a:prstClr val="white"/>
                </a:solidFill>
                <a:latin typeface="Segoe UI Semibold"/>
              </a:rPr>
              <a:t>Tällä hetkellä käynnissä n. 100 investointihankkeen työmaata, joiden kokoluokka on 30 000 € - 130 M€ välillä ja jotka edustavat yhteensä n. 800 M€ investointeja.</a:t>
            </a:r>
          </a:p>
          <a:p>
            <a:endParaRPr lang="fi-FI" dirty="0">
              <a:solidFill>
                <a:prstClr val="white"/>
              </a:solidFill>
              <a:latin typeface="Segoe UI Semibold"/>
            </a:endParaRPr>
          </a:p>
          <a:p>
            <a:r>
              <a:rPr lang="fi-FI" dirty="0">
                <a:solidFill>
                  <a:prstClr val="white"/>
                </a:solidFill>
                <a:latin typeface="Segoe UI Semibold"/>
              </a:rPr>
              <a:t>Lisäksi vuosittain käytetään kunnossapitoon 110 M€.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122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5" y="1017587"/>
            <a:ext cx="10315341" cy="5333394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Senaatti-konserni käyttää suurinta osaa lain julkisista hankinnoista sekä lain puolustus- ja turvallisuushankinnoista mukaisia hankintamenettelyjä.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Samoin Senaatti-konserni käyttää suurinta osaa Suomen markkinassa käytössä olevista rakennusalan sopimusmalleista.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Hankintatavan ja sopimusmallin valintaan vaikuttavat mm.</a:t>
            </a:r>
          </a:p>
          <a:p>
            <a:r>
              <a:rPr lang="fi-FI" sz="2000" dirty="0">
                <a:solidFill>
                  <a:schemeClr val="tx1"/>
                </a:solidFill>
              </a:rPr>
              <a:t>hankinnan kohde (konsultointi, urakointi)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rakennushankkeen tyyppi, suuruus ja aikataulu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rakentamisen suhdanne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toimeksiannon maantieteellinen sijainti</a:t>
            </a:r>
          </a:p>
          <a:p>
            <a:pPr>
              <a:spcBef>
                <a:spcPts val="0"/>
              </a:spcBef>
            </a:pPr>
            <a:r>
              <a:rPr lang="fi-FI" sz="2000" dirty="0">
                <a:solidFill>
                  <a:schemeClr val="tx1"/>
                </a:solidFill>
              </a:rPr>
              <a:t>hankkeen turvaluokittelu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Avainasiantuntijuuksia ja turvallisuuslähtöistä toimintaa on kytketty puitesopimuksiin. Suurin osa hankinnoista perustuu kuitenkin hankekohtaisiin Hilma-kilpailutuksiin. Puitesopimushankinnat on keskitetty, muutoin hankinnoista vastaavat hankevastuuhenkilöt.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7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Rakennuttamisen hankintamallit</a:t>
            </a:r>
          </a:p>
        </p:txBody>
      </p:sp>
    </p:spTree>
    <p:extLst>
      <p:ext uri="{BB962C8B-B14F-4D97-AF65-F5344CB8AC3E}">
        <p14:creationId xmlns:p14="http://schemas.microsoft.com/office/powerpoint/2010/main" val="35150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66419-CE18-409C-9585-09962F7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060976"/>
            <a:ext cx="5821136" cy="2756535"/>
          </a:xfrm>
        </p:spPr>
        <p:txBody>
          <a:bodyPr/>
          <a:lstStyle/>
          <a:p>
            <a:r>
              <a:rPr lang="fi-FI" noProof="0" dirty="0"/>
              <a:t>Talousrikollisuuden torjunnan periaatteet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004FC0-8D7E-4A10-858D-EFC58709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46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75816" y="1017587"/>
            <a:ext cx="10111234" cy="237875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KIRA-toimiala on </a:t>
            </a:r>
            <a:r>
              <a:rPr lang="fi-FI" sz="2000" b="1" dirty="0">
                <a:solidFill>
                  <a:schemeClr val="tx1"/>
                </a:solidFill>
              </a:rPr>
              <a:t>talousrikollisuuden</a:t>
            </a:r>
            <a:r>
              <a:rPr lang="fi-FI" sz="2000" dirty="0">
                <a:solidFill>
                  <a:schemeClr val="tx1"/>
                </a:solidFill>
              </a:rPr>
              <a:t> ja muiden </a:t>
            </a:r>
            <a:r>
              <a:rPr lang="fi-FI" sz="2000" b="1" dirty="0">
                <a:solidFill>
                  <a:schemeClr val="tx1"/>
                </a:solidFill>
              </a:rPr>
              <a:t>työnantajavelvoitteiden laiminlyönnin</a:t>
            </a:r>
            <a:r>
              <a:rPr lang="fi-FI" sz="2000" dirty="0">
                <a:solidFill>
                  <a:schemeClr val="tx1"/>
                </a:solidFill>
              </a:rPr>
              <a:t> kannalta riskialtista.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tx1"/>
                </a:solidFill>
              </a:rPr>
              <a:t>Suurin osa alan toimijoista on rehellisiä ja vastuullisia yrityksiä, jotka pyrkivät torjumaan talousrikollisuutta. Toimialan yhteinen </a:t>
            </a:r>
            <a:r>
              <a:rPr lang="fi-FI" sz="2000" b="1" dirty="0">
                <a:solidFill>
                  <a:schemeClr val="tx1"/>
                </a:solidFill>
              </a:rPr>
              <a:t>tavoite on estää rikollinen toiminta </a:t>
            </a:r>
            <a:r>
              <a:rPr lang="fi-FI" sz="2000" dirty="0">
                <a:solidFill>
                  <a:schemeClr val="tx1"/>
                </a:solidFill>
              </a:rPr>
              <a:t>ja kaupankäynti rikollisten kanssa.</a:t>
            </a:r>
          </a:p>
          <a:p>
            <a:pPr marL="0" indent="0"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392A-F338-4BC2-8942-723860E5CD58}" type="slidenum">
              <a:rPr lang="fi-FI" smtClean="0"/>
              <a:t>9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80203" y="377472"/>
            <a:ext cx="11212708" cy="721741"/>
          </a:xfrm>
        </p:spPr>
        <p:txBody>
          <a:bodyPr/>
          <a:lstStyle/>
          <a:p>
            <a:r>
              <a:rPr lang="fi-FI" dirty="0"/>
              <a:t>Kiinteistöt, rakentaminen ja palvelut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3396343"/>
            <a:ext cx="2881136" cy="289373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109357" y="3844224"/>
            <a:ext cx="6096000" cy="15698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/>
              <a:t>Kyse ei ole pelkästään vastuullisuudesta vaan myös </a:t>
            </a:r>
            <a:r>
              <a:rPr lang="fi-FI" sz="2000" b="1" dirty="0"/>
              <a:t>työn tekemisen laadusta</a:t>
            </a:r>
            <a:r>
              <a:rPr lang="fi-FI" sz="2000" dirty="0"/>
              <a:t>.</a:t>
            </a:r>
          </a:p>
          <a:p>
            <a:pPr marL="427422" lvl="1" indent="0">
              <a:buNone/>
            </a:pPr>
            <a:r>
              <a:rPr lang="fi-FI" sz="1867" i="1" dirty="0"/>
              <a:t>Kuka uskoo, että firma joka huijaa ja pettää joka suuntaan, tekisi laadukasta työtä ja olisi lojaali tilaajalle?</a:t>
            </a:r>
          </a:p>
        </p:txBody>
      </p:sp>
    </p:spTree>
    <p:extLst>
      <p:ext uri="{BB962C8B-B14F-4D97-AF65-F5344CB8AC3E}">
        <p14:creationId xmlns:p14="http://schemas.microsoft.com/office/powerpoint/2010/main" val="838434170"/>
      </p:ext>
    </p:extLst>
  </p:cSld>
  <p:clrMapOvr>
    <a:masterClrMapping/>
  </p:clrMapOvr>
</p:sld>
</file>

<file path=ppt/theme/theme1.xml><?xml version="1.0" encoding="utf-8"?>
<a:theme xmlns:a="http://schemas.openxmlformats.org/drawingml/2006/main" name="Senaatti">
  <a:themeElements>
    <a:clrScheme name="Senaatti_2020-10">
      <a:dk1>
        <a:sysClr val="windowText" lastClr="000000"/>
      </a:dk1>
      <a:lt1>
        <a:sysClr val="window" lastClr="FFFFFF"/>
      </a:lt1>
      <a:dk2>
        <a:srgbClr val="293E6B"/>
      </a:dk2>
      <a:lt2>
        <a:srgbClr val="7F7F7F"/>
      </a:lt2>
      <a:accent1>
        <a:srgbClr val="293E6B"/>
      </a:accent1>
      <a:accent2>
        <a:srgbClr val="F28F86"/>
      </a:accent2>
      <a:accent3>
        <a:srgbClr val="57A1B1"/>
      </a:accent3>
      <a:accent4>
        <a:srgbClr val="7263A9"/>
      </a:accent4>
      <a:accent5>
        <a:srgbClr val="B19D7D"/>
      </a:accent5>
      <a:accent6>
        <a:srgbClr val="177D73"/>
      </a:accent6>
      <a:hlink>
        <a:srgbClr val="0000FF"/>
      </a:hlink>
      <a:folHlink>
        <a:srgbClr val="800080"/>
      </a:folHlink>
    </a:clrScheme>
    <a:fontScheme name="Senaatti_202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naatti_ppt_pohja.potx" id="{653C0D7C-C01A-42E8-8812-7546F36F60D9}" vid="{F0FF2853-2B68-4F7F-9212-482F81772CB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26360DC43DA4C93A89EF3AB67C88C" ma:contentTypeVersion="10" ma:contentTypeDescription="Create a new document." ma:contentTypeScope="" ma:versionID="597bf29af037b37d4b085721966f3b70">
  <xsd:schema xmlns:xsd="http://www.w3.org/2001/XMLSchema" xmlns:xs="http://www.w3.org/2001/XMLSchema" xmlns:p="http://schemas.microsoft.com/office/2006/metadata/properties" xmlns:ns2="58f1a7c9-e304-448c-bca3-d9d818312f6e" xmlns:ns3="d254715d-8d8d-41a4-8fef-3480790ffd89" targetNamespace="http://schemas.microsoft.com/office/2006/metadata/properties" ma:root="true" ma:fieldsID="236973f94703e969da395a8bf4ed256a" ns2:_="" ns3:_="">
    <xsd:import namespace="58f1a7c9-e304-448c-bca3-d9d818312f6e"/>
    <xsd:import namespace="d254715d-8d8d-41a4-8fef-3480790ff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a7c9-e304-448c-bca3-d9d81831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715d-8d8d-41a4-8fef-3480790ff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450D9-63FC-45EE-8CE4-DEA3DA197850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270f6a3-d375-420c-93e1-48db7504146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F953C4-3B60-4217-8ACE-880C8487074D}"/>
</file>

<file path=customXml/itemProps3.xml><?xml version="1.0" encoding="utf-8"?>
<ds:datastoreItem xmlns:ds="http://schemas.openxmlformats.org/officeDocument/2006/customXml" ds:itemID="{F4625F4C-B601-4E50-92F7-D7D65A1E76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Senaatti_ppt_pohja</Template>
  <TotalTime>353</TotalTime>
  <Words>1257</Words>
  <Application>Microsoft Office PowerPoint</Application>
  <PresentationFormat>Laajakuva</PresentationFormat>
  <Paragraphs>253</Paragraphs>
  <Slides>30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Segoe UI</vt:lpstr>
      <vt:lpstr>Segoe UI Semibold</vt:lpstr>
      <vt:lpstr>Senaatti</vt:lpstr>
      <vt:lpstr>Talous-rikollisuuden torjunta</vt:lpstr>
      <vt:lpstr>Esityksen sisältö</vt:lpstr>
      <vt:lpstr>Senaatti-konserni</vt:lpstr>
      <vt:lpstr>Uusi toimintamalli 1.1.2021</vt:lpstr>
      <vt:lpstr>Senaatti-konserni lyhyesti</vt:lpstr>
      <vt:lpstr>Toimintamme avainlukuja 2021</vt:lpstr>
      <vt:lpstr>Rakennuttamisen hankintamallit</vt:lpstr>
      <vt:lpstr>Talousrikollisuuden torjunnan periaatteet</vt:lpstr>
      <vt:lpstr>Kiinteistöt, rakentaminen ja palvelut</vt:lpstr>
      <vt:lpstr>Senaatti-konsernin pyrkimys: alalle terveitä standardeja ja hyvä käytäntöjä.</vt:lpstr>
      <vt:lpstr>Yhteistyö verottajan kanssa</vt:lpstr>
      <vt:lpstr>Talousrikollisuus</vt:lpstr>
      <vt:lpstr>Torjunta perustuu sopimuksiin</vt:lpstr>
      <vt:lpstr>Keskeisiä sopimusehtoja 1</vt:lpstr>
      <vt:lpstr>Keskeisiä sopimusehtoja 2</vt:lpstr>
      <vt:lpstr>Sanktiot sopimusehtojen rikkomisesta</vt:lpstr>
      <vt:lpstr>Taustoitus sanktioiden suuruudelle</vt:lpstr>
      <vt:lpstr>Sopimuksen sisällön koulutus sopimuskumppaneille</vt:lpstr>
      <vt:lpstr>Tavoitteena ei ole kerätä sanktioita</vt:lpstr>
      <vt:lpstr>Sopimusehtojen noudattamisen valvonta</vt:lpstr>
      <vt:lpstr>Työmaatarkastukset</vt:lpstr>
      <vt:lpstr>Työmaatarkastukset, esimerkki Lahdesta</vt:lpstr>
      <vt:lpstr>Talousrikollisuuden torjunta Senaatissa 2020 </vt:lpstr>
      <vt:lpstr>Tarkastuksissa havaittuja yleisiä ongelmakohtia</vt:lpstr>
      <vt:lpstr>Positiivinen kehityskaari</vt:lpstr>
      <vt:lpstr>PowerPoint-esitys</vt:lpstr>
      <vt:lpstr>Toimintamalli avoin kaikille</vt:lpstr>
      <vt:lpstr>PowerPoint-esitys</vt:lpstr>
      <vt:lpstr>PowerPoint-esitys</vt:lpstr>
      <vt:lpstr>PowerPoint-esitys</vt:lpstr>
    </vt:vector>
  </TitlesOfParts>
  <Company>Senaatti-kiinteistöt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 Lorem ipsum dolor sit amet</dc:title>
  <dc:creator>Laitto Jonni</dc:creator>
  <cp:lastModifiedBy>Huikko Katariina</cp:lastModifiedBy>
  <cp:revision>50</cp:revision>
  <dcterms:created xsi:type="dcterms:W3CDTF">2021-02-10T15:34:57Z</dcterms:created>
  <dcterms:modified xsi:type="dcterms:W3CDTF">2021-05-20T18:24:13Z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0x01010095826360DC43DA4C93A89EF3AB67C88C</vt:lpwstr>
  </property>
  <property fmtid="{D5CDD505-2E9C-101B-9397-08002B2CF9AE}" pid="3" name="IntraOhjeosio">
    <vt:lpwstr/>
  </property>
  <property fmtid="{D5CDD505-2E9C-101B-9397-08002B2CF9AE}" pid="4" name="IntraYksikko">
    <vt:lpwstr>35;#101 Markkinointi ja viestintä (MV)|8d107abd-fb5a-4ac4-af5b-97029009c4da</vt:lpwstr>
  </property>
  <property fmtid="{D5CDD505-2E9C-101B-9397-08002B2CF9AE}" pid="5" name="IntraOrganisaatio">
    <vt:lpwstr>18;#Kaikki|1bde59b0-9c46-473e-88ad-fbb1a59cff4f</vt:lpwstr>
  </property>
  <property fmtid="{D5CDD505-2E9C-101B-9397-08002B2CF9AE}" pid="6" name="IntraOhjelajit">
    <vt:lpwstr/>
  </property>
  <property fmtid="{D5CDD505-2E9C-101B-9397-08002B2CF9AE}" pid="7" name="IntraOhjeosioTaxHTField0">
    <vt:lpwstr/>
  </property>
  <property fmtid="{D5CDD505-2E9C-101B-9397-08002B2CF9AE}" pid="8" name="IntraDokumentinTyyppi">
    <vt:lpwstr/>
  </property>
  <property fmtid="{D5CDD505-2E9C-101B-9397-08002B2CF9AE}" pid="9" name="IntraToimiala">
    <vt:lpwstr/>
  </property>
  <property fmtid="{D5CDD505-2E9C-101B-9397-08002B2CF9AE}" pid="10" name="IntraAsiasana">
    <vt:lpwstr>328;#Asiakirjapohja|4d71a7d9-1e1c-48aa-bd92-9e1d9bf909f3</vt:lpwstr>
  </property>
  <property fmtid="{D5CDD505-2E9C-101B-9397-08002B2CF9AE}" pid="11" name="c6dcea29499f478183bdb692bfac75fe">
    <vt:lpwstr/>
  </property>
</Properties>
</file>