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1" r:id="rId5"/>
  </p:sldMasterIdLst>
  <p:sldIdLst>
    <p:sldId id="314" r:id="rId6"/>
    <p:sldId id="473" r:id="rId7"/>
    <p:sldId id="477" r:id="rId8"/>
    <p:sldId id="275" r:id="rId9"/>
    <p:sldId id="474" r:id="rId10"/>
    <p:sldId id="274" r:id="rId11"/>
    <p:sldId id="263" r:id="rId12"/>
    <p:sldId id="264" r:id="rId13"/>
    <p:sldId id="282" r:id="rId14"/>
    <p:sldId id="283" r:id="rId15"/>
    <p:sldId id="278" r:id="rId16"/>
    <p:sldId id="279" r:id="rId17"/>
    <p:sldId id="475" r:id="rId18"/>
    <p:sldId id="512" r:id="rId19"/>
    <p:sldId id="343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D27E2-F6F6-4426-9FE1-27AEF1C4BA9A}" v="2" dt="2020-10-08T15:28:28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48106350756355E-2"/>
          <c:y val="7.1183518723123174E-2"/>
          <c:w val="0.90065124342909264"/>
          <c:h val="0.69432423452229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Kansallinen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Muut 
menettelyvirheet</c:v>
                </c:pt>
                <c:pt idx="1">
                  <c:v>Hankinnan kohteen määrittely</c:v>
                </c:pt>
                <c:pt idx="2">
                  <c:v>Tarjoajan 
soveltuvuus</c:v>
                </c:pt>
                <c:pt idx="3">
                  <c:v>Vertailuperusteiden esittäminen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3-4281-AC10-BB47A8F8CB6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Muut 
menettelyvirheet</c:v>
                </c:pt>
                <c:pt idx="1">
                  <c:v>Hankinnan kohteen määrittely</c:v>
                </c:pt>
                <c:pt idx="2">
                  <c:v>Tarjoajan 
soveltuvuus</c:v>
                </c:pt>
                <c:pt idx="3">
                  <c:v>Vertailuperusteiden esittäminen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3-4281-AC10-BB47A8F8CB6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Muut 
menettelyvirheet</c:v>
                </c:pt>
                <c:pt idx="1">
                  <c:v>Hankinnan kohteen määrittely</c:v>
                </c:pt>
                <c:pt idx="2">
                  <c:v>Tarjoajan 
soveltuvuus</c:v>
                </c:pt>
                <c:pt idx="3">
                  <c:v>Vertailuperusteiden esittäminen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3-4281-AC10-BB47A8F8C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0770671"/>
        <c:axId val="1835431583"/>
      </c:barChart>
      <c:catAx>
        <c:axId val="184077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35431583"/>
        <c:crosses val="autoZero"/>
        <c:auto val="1"/>
        <c:lblAlgn val="ctr"/>
        <c:lblOffset val="100"/>
        <c:noMultiLvlLbl val="0"/>
      </c:catAx>
      <c:valAx>
        <c:axId val="183543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2.8219086768136874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4077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81779802244192"/>
          <c:y val="0.87496692473787219"/>
          <c:w val="0.34625480209801252"/>
          <c:h val="6.2688952191892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200" b="1" i="0" u="none" strike="noStrike" baseline="0" dirty="0">
                <a:effectLst/>
              </a:rPr>
              <a:t>Tarjouspyyntövaiheen virheet</a:t>
            </a:r>
            <a:endParaRPr lang="en-US" dirty="0"/>
          </a:p>
        </c:rich>
      </c:tx>
      <c:layout>
        <c:manualLayout>
          <c:xMode val="edge"/>
          <c:yMode val="edge"/>
          <c:x val="2.287284410442709E-3"/>
          <c:y val="1.7067139708649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2806706995699438E-2"/>
          <c:y val="0.14262439749861133"/>
          <c:w val="0.3347509395873195"/>
          <c:h val="0.8260858463688652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Virheet tarjouspyynnön laatimisessa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CA-4A14-945E-0C0D0BD1E2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ECA-4A14-945E-0C0D0BD1E2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CA-4A14-945E-0C0D0BD1E2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CA-4A14-945E-0C0D0BD1E228}"/>
              </c:ext>
            </c:extLst>
          </c:dPt>
          <c:dLbls>
            <c:dLbl>
              <c:idx val="0"/>
              <c:layout>
                <c:manualLayout>
                  <c:x val="-6.2064724131317993E-2"/>
                  <c:y val="0.18581030837320145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CA-4A14-945E-0C0D0BD1E228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3ECA-4A14-945E-0C0D0BD1E228}"/>
                </c:ext>
              </c:extLst>
            </c:dLbl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ECA-4A14-945E-0C0D0BD1E228}"/>
                </c:ext>
              </c:extLst>
            </c:dLbl>
            <c:dLbl>
              <c:idx val="3"/>
              <c:layout>
                <c:manualLayout>
                  <c:x val="7.5818472701027761E-2"/>
                  <c:y val="0.19352702969055166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A-4A14-945E-0C0D0BD1E22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1. Hankinnan kohteen määrittely</c:v>
                </c:pt>
                <c:pt idx="1">
                  <c:v>2. Tarjoajan soveltuvuus</c:v>
                </c:pt>
                <c:pt idx="2">
                  <c:v>3. Vertailuperusteiden asettaminen</c:v>
                </c:pt>
                <c:pt idx="3">
                  <c:v>4. Muut menettelyvirheet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0.17</c:v>
                </c:pt>
                <c:pt idx="1">
                  <c:v>0.23</c:v>
                </c:pt>
                <c:pt idx="2">
                  <c:v>0.42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A-4A14-945E-0C0D0BD1E2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48463908946457795"/>
          <c:y val="0.1945723360031536"/>
          <c:w val="0.51075021857675029"/>
          <c:h val="0.679522120088157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43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01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4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9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56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59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36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81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3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0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1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8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8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10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0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597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8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7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7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8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4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4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5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86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65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98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28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5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6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2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7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118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6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3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0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5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0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6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6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13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5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0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85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7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0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1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702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7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43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00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7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82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48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94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4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20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5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44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1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4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9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6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960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6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8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3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654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9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6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6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0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7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1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52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71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6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3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29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1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0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35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3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1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1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2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8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3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0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447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5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3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GB" noProof="0"/>
              <a:t>Click to edit Master title style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5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7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32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1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91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7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7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0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1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noProof="0"/>
              <a:t>Click icon to add chart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6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99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09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65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84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2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69" r:id="rId48"/>
    <p:sldLayoutId id="2147483770" r:id="rId49"/>
    <p:sldLayoutId id="2147483771" r:id="rId50"/>
    <p:sldLayoutId id="2147483772" r:id="rId51"/>
    <p:sldLayoutId id="2147483773" r:id="rId52"/>
    <p:sldLayoutId id="2147483774" r:id="rId53"/>
    <p:sldLayoutId id="2147483775" r:id="rId54"/>
    <p:sldLayoutId id="2147483776" r:id="rId55"/>
    <p:sldLayoutId id="2147483777" r:id="rId56"/>
    <p:sldLayoutId id="2147483778" r:id="rId57"/>
    <p:sldLayoutId id="2147483779" r:id="rId58"/>
    <p:sldLayoutId id="2147483780" r:id="rId59"/>
    <p:sldLayoutId id="2147483781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E3832-3E84-8347-A470-3ACEF884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8641605" cy="1872230"/>
          </a:xfrm>
        </p:spPr>
        <p:txBody>
          <a:bodyPr/>
          <a:lstStyle/>
          <a:p>
            <a:pPr algn="l"/>
            <a:r>
              <a:rPr lang="fi-FI" dirty="0"/>
              <a:t>Tarjouksen tarjouspyynnönmukaisuus</a:t>
            </a:r>
            <a:endParaRPr lang="x-none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Julkisten hankintojen neuvontayksikön vuosiseminaari 7.10.2020</a:t>
            </a:r>
          </a:p>
          <a:p>
            <a:pPr algn="l"/>
            <a:endParaRPr lang="fi-FI" b="1" dirty="0">
              <a:latin typeface="Trio Grotesk" panose="020B0505040000000004" pitchFamily="34" charset="77"/>
            </a:endParaRPr>
          </a:p>
          <a:p>
            <a:pPr algn="l"/>
            <a:r>
              <a:rPr lang="fi-FI" dirty="0">
                <a:latin typeface="Trio Grotesk" panose="020B0505040000000004" pitchFamily="34" charset="77"/>
              </a:rPr>
              <a:t>Avustava lakimies Jonatan Nahum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2861A9-F4BD-4B45-9C66-DDCEB90A8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DE48A-61A3-477E-A357-545E6D9B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503637"/>
            <a:ext cx="10658475" cy="576065"/>
          </a:xfrm>
        </p:spPr>
        <p:txBody>
          <a:bodyPr/>
          <a:lstStyle/>
          <a:p>
            <a:r>
              <a:rPr lang="fi-FI" dirty="0"/>
              <a:t>KHO:n pää­tös 4893/​2018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D3709-52E0-45A6-9027-F617201E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268760"/>
            <a:ext cx="10801846" cy="4824535"/>
          </a:xfrm>
        </p:spPr>
        <p:txBody>
          <a:bodyPr/>
          <a:lstStyle/>
          <a:p>
            <a:r>
              <a:rPr lang="fi-FI" dirty="0"/>
              <a:t>Valittaja (HY): tarjouspyyntö mahdollistanut vertailukelpoisten tarjousten antamisen</a:t>
            </a:r>
          </a:p>
          <a:p>
            <a:pPr lvl="1"/>
            <a:r>
              <a:rPr lang="fi-FI" sz="2000" dirty="0"/>
              <a:t>Perustelut</a:t>
            </a:r>
          </a:p>
          <a:p>
            <a:r>
              <a:rPr lang="fi-FI" dirty="0"/>
              <a:t>KHO </a:t>
            </a:r>
          </a:p>
          <a:p>
            <a:pPr lvl="1"/>
            <a:r>
              <a:rPr lang="fi-FI" sz="2000" dirty="0"/>
              <a:t>Liite 3:ssa </a:t>
            </a:r>
            <a:r>
              <a:rPr lang="fi-FI" sz="2000" dirty="0">
                <a:sym typeface="Wingdings" panose="05000000000000000000" pitchFamily="2" charset="2"/>
              </a:rPr>
              <a:t> riittävä tarkkuus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Osittain liitteessä yleisemmällä tasolla tekstiilit ilmoitettu (vrt. tarjouspyyntö)  ristiriita?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KHO: vaikka näin, </a:t>
            </a:r>
            <a:r>
              <a:rPr lang="fi-FI" sz="2000" b="1" dirty="0">
                <a:sym typeface="Wingdings" panose="05000000000000000000" pitchFamily="2" charset="2"/>
              </a:rPr>
              <a:t>alalla ammattimaisesti toimivat tarjoajat </a:t>
            </a:r>
            <a:r>
              <a:rPr lang="fi-FI" sz="2000" dirty="0">
                <a:sym typeface="Wingdings" panose="05000000000000000000" pitchFamily="2" charset="2"/>
              </a:rPr>
              <a:t>voineet tarjouspyyntöasiakirjoissa annettujen tietojen perusteella tehdä laskelmia ja arvioita vuokrattavien laitostekstiilien määristä</a:t>
            </a:r>
          </a:p>
          <a:p>
            <a:r>
              <a:rPr lang="fi-FI" b="1" dirty="0">
                <a:sym typeface="Wingdings" panose="05000000000000000000" pitchFamily="2" charset="2"/>
              </a:rPr>
              <a:t>Lopputulos</a:t>
            </a:r>
            <a:r>
              <a:rPr lang="fi-FI" sz="2200" dirty="0">
                <a:sym typeface="Wingdings" panose="05000000000000000000" pitchFamily="2" charset="2"/>
              </a:rPr>
              <a:t>: </a:t>
            </a:r>
            <a:r>
              <a:rPr lang="fi-FI" dirty="0"/>
              <a:t>kumosi </a:t>
            </a:r>
            <a:r>
              <a:rPr lang="fi-FI" dirty="0" err="1"/>
              <a:t>MAO:n</a:t>
            </a:r>
            <a:r>
              <a:rPr lang="fi-FI" dirty="0"/>
              <a:t> päätöksen </a:t>
            </a:r>
            <a:r>
              <a:rPr lang="fi-FI" dirty="0">
                <a:sym typeface="Wingdings" panose="05000000000000000000" pitchFamily="2" charset="2"/>
              </a:rPr>
              <a:t> tarjouspyyntö ei virheellinen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CAE212-FF2F-4E40-95E1-BB980F54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81331-2B6B-4545-BA44-B107C076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36711"/>
            <a:ext cx="10658475" cy="792089"/>
          </a:xfrm>
        </p:spPr>
        <p:txBody>
          <a:bodyPr/>
          <a:lstStyle/>
          <a:p>
            <a:r>
              <a:rPr lang="fi-FI" sz="3600" b="1" dirty="0"/>
              <a:t>MAO:844/17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03ECF7-FD11-4147-BE6B-E220C5B6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00809"/>
            <a:ext cx="10658475" cy="4320480"/>
          </a:xfrm>
        </p:spPr>
        <p:txBody>
          <a:bodyPr/>
          <a:lstStyle/>
          <a:p>
            <a:r>
              <a:rPr lang="fi-FI" dirty="0"/>
              <a:t>EU-hankinta, avoin menettely, </a:t>
            </a:r>
            <a:r>
              <a:rPr lang="fi-FI" b="1" dirty="0"/>
              <a:t>paikallis- ja seutuliikenteen palveluhankinta </a:t>
            </a:r>
            <a:r>
              <a:rPr lang="fi-FI" dirty="0"/>
              <a:t>(jaettu kahteen osaan eli ”kohderyhmään”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sisällä osakohteita), arvo 8 milj. € (kohderyhmä 2, arvo </a:t>
            </a:r>
            <a:r>
              <a:rPr lang="fi-FI" b="1" dirty="0"/>
              <a:t>1,5 milj. €</a:t>
            </a:r>
            <a:r>
              <a:rPr lang="fi-FI" dirty="0"/>
              <a:t>)</a:t>
            </a:r>
          </a:p>
          <a:p>
            <a:r>
              <a:rPr lang="fi-FI" dirty="0"/>
              <a:t>Valittaja: </a:t>
            </a:r>
          </a:p>
          <a:p>
            <a:pPr lvl="1"/>
            <a:r>
              <a:rPr lang="fi-FI" dirty="0"/>
              <a:t>epäselvää, onko kohderyhmän 2 sisällä voinut tarjota osatarjouksia reiteittäin </a:t>
            </a:r>
            <a:r>
              <a:rPr lang="fi-FI" dirty="0">
                <a:sym typeface="Wingdings" panose="05000000000000000000" pitchFamily="2" charset="2"/>
              </a:rPr>
              <a:t> MAO: ei ollut epäselvää</a:t>
            </a:r>
            <a:endParaRPr lang="fi-FI" dirty="0"/>
          </a:p>
          <a:p>
            <a:pPr lvl="1"/>
            <a:r>
              <a:rPr lang="fi-FI" dirty="0"/>
              <a:t>tarjouspyynnöstä ei ilmennyt, </a:t>
            </a:r>
            <a:r>
              <a:rPr lang="fi-FI" b="1" dirty="0"/>
              <a:t>miten osatarjouksia käsitellään kohderyhmän 2 sisällä </a:t>
            </a:r>
            <a:r>
              <a:rPr lang="fi-FI" dirty="0"/>
              <a:t>tarjouksia pisteytettäessä ja vertaillessa</a:t>
            </a:r>
          </a:p>
          <a:p>
            <a:r>
              <a:rPr lang="fi-FI" dirty="0"/>
              <a:t>MAO: ilmoitettu tarjouspyynnössä, että osatarjoukset sallittuja ja maininta hintapisteytyksestä kohderyhmittäin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b="1" dirty="0"/>
              <a:t>ei yksiselitteinen maininta</a:t>
            </a:r>
            <a:r>
              <a:rPr lang="fi-FI" dirty="0"/>
              <a:t> käytetyn pisteytysmekanismin osalta (ilmeni vasta hankintapäätöksestä)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E3BF5D-8148-4DFD-976C-2EFBC219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86B00-64DC-4728-8252-08943294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92694"/>
            <a:ext cx="10658475" cy="720081"/>
          </a:xfrm>
        </p:spPr>
        <p:txBody>
          <a:bodyPr/>
          <a:lstStyle/>
          <a:p>
            <a:r>
              <a:rPr lang="fi-FI" sz="3600" b="1" dirty="0"/>
              <a:t>MAO:844/17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93A267-F411-4743-8B3A-88E79118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412776"/>
            <a:ext cx="10658475" cy="4536504"/>
          </a:xfrm>
        </p:spPr>
        <p:txBody>
          <a:bodyPr/>
          <a:lstStyle/>
          <a:p>
            <a:r>
              <a:rPr lang="fi-FI" dirty="0"/>
              <a:t>MAO: HY </a:t>
            </a:r>
            <a:r>
              <a:rPr lang="fi-FI" b="1" dirty="0"/>
              <a:t>vapaasti valita </a:t>
            </a:r>
            <a:r>
              <a:rPr lang="fi-FI" dirty="0"/>
              <a:t>ja harkintavaltaa - kuinka haluaa hinnoiteltavan, hintojen vertailutavan jne.</a:t>
            </a:r>
          </a:p>
          <a:p>
            <a:r>
              <a:rPr lang="fi-FI" dirty="0"/>
              <a:t>MAO: </a:t>
            </a:r>
            <a:r>
              <a:rPr lang="fi-FI" b="1" dirty="0"/>
              <a:t>Tarjoajien tiedettävä </a:t>
            </a:r>
            <a:r>
              <a:rPr lang="fi-FI" dirty="0"/>
              <a:t>jo tarjouksia laatiessaan, millä seikoilla merkitystä tarjouskilpailua ratkaistaessa!</a:t>
            </a:r>
          </a:p>
          <a:p>
            <a:r>
              <a:rPr lang="fi-FI" dirty="0"/>
              <a:t>MAO: </a:t>
            </a:r>
            <a:r>
              <a:rPr lang="fi-FI" b="1" dirty="0"/>
              <a:t>Tarjouspyyntö epäselvä</a:t>
            </a:r>
            <a:r>
              <a:rPr lang="fi-FI" dirty="0"/>
              <a:t>, kun ei ilmennyt mm., että </a:t>
            </a:r>
          </a:p>
          <a:p>
            <a:pPr lvl="1"/>
            <a:r>
              <a:rPr lang="fi-FI" dirty="0"/>
              <a:t>osatarjousten sallimisesta huolimatta HY tulee valitsemaan vain yhden kokonaistoimittajan kohderyhmässä 2. </a:t>
            </a:r>
          </a:p>
          <a:p>
            <a:pPr lvl="1"/>
            <a:r>
              <a:rPr lang="fi-FI" dirty="0"/>
              <a:t>tarjoajien valintamekanismia tilanteessa, jossa kohderyhmän 2 toimittajaksi valitaan toimittaja, joka on jättänyt osatarjouksen kohderyhmään</a:t>
            </a:r>
          </a:p>
          <a:p>
            <a:pPr lvl="1"/>
            <a:r>
              <a:rPr lang="fi-FI" dirty="0"/>
              <a:t>miten yksittäisiä reittejä kattavia osatarjouksia tullaan vertailemaan suhteessa toisiinsa tai tarjoukseen, jossa tarjottu hintaa kaikille 15 reitille. </a:t>
            </a:r>
          </a:p>
          <a:p>
            <a:r>
              <a:rPr lang="fi-FI" b="1" dirty="0"/>
              <a:t>Lopputulos</a:t>
            </a:r>
            <a:r>
              <a:rPr lang="fi-FI" dirty="0"/>
              <a:t>: hankinta tehty hankintalain vastaisesti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986D08-7311-47E2-8AD5-16E1EA0F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98CDA6-B65A-4749-A305-3885C37B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934"/>
            <a:ext cx="6805078" cy="576065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D115FE-968C-49F4-88E2-FEDD443D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832"/>
            <a:ext cx="10658475" cy="3888656"/>
          </a:xfrm>
        </p:spPr>
        <p:txBody>
          <a:bodyPr/>
          <a:lstStyle/>
          <a:p>
            <a:r>
              <a:rPr lang="fi-FI" sz="2400" dirty="0"/>
              <a:t>PS: Tarjouspyynnön laatiminen HY:n harkintavallassa ja ”vapautta”</a:t>
            </a:r>
          </a:p>
          <a:p>
            <a:pPr lvl="1"/>
            <a:r>
              <a:rPr lang="fi-FI" sz="2000" dirty="0"/>
              <a:t>Kuitenkin vastuu </a:t>
            </a:r>
            <a:r>
              <a:rPr lang="fi-FI" sz="2000" dirty="0">
                <a:sym typeface="Wingdings" panose="05000000000000000000" pitchFamily="2" charset="2"/>
              </a:rPr>
              <a:t> vähimmäisvaatimukset (kuvauksen ja määritelmien) oltava mahdollisimman yksiselitteisiä ja selviä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Epäselvyys ja tulkinnanvaraisuus  hankintalain ja sen 3 §:n periaatteiden vastaista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Tarjoajien tiedettävä jo tarjouksia laatiessaan…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Millä seikoilla merkitystä tarjouskilpailua ratkaistaessa 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Mikä hankinnan tosiasiallinen laajuus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50E6A1-21C6-4577-BE0E-BD3FF824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09AFFFC-9C78-4536-8373-B48E5D94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CC58DA-C6E9-4622-B2F2-89679E36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648073"/>
          </a:xfrm>
        </p:spPr>
        <p:txBody>
          <a:bodyPr/>
          <a:lstStyle/>
          <a:p>
            <a:r>
              <a:rPr lang="fi-FI" dirty="0"/>
              <a:t>Puheenvuoron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686C8-1807-48D2-89CF-B0E6C606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88840"/>
            <a:ext cx="10658475" cy="4248472"/>
          </a:xfrm>
        </p:spPr>
        <p:txBody>
          <a:bodyPr/>
          <a:lstStyle/>
          <a:p>
            <a:r>
              <a:rPr lang="fi-FI" sz="2400" dirty="0"/>
              <a:t>Miksi merkityksellinen asia? </a:t>
            </a:r>
          </a:p>
          <a:p>
            <a:r>
              <a:rPr lang="fi-FI" sz="2400" dirty="0"/>
              <a:t>Hankintalainsäädännön lähtökohdat</a:t>
            </a:r>
          </a:p>
          <a:p>
            <a:r>
              <a:rPr lang="fi-FI" sz="2400" dirty="0"/>
              <a:t>Katsaus oikeuskäytäntöön</a:t>
            </a:r>
          </a:p>
          <a:p>
            <a:pPr lvl="1"/>
            <a:r>
              <a:rPr lang="fi-FI" sz="2000" dirty="0"/>
              <a:t>KHO:n päätös 4893/2018</a:t>
            </a:r>
          </a:p>
          <a:p>
            <a:pPr lvl="1"/>
            <a:r>
              <a:rPr lang="fi-FI" sz="2000" dirty="0"/>
              <a:t>MAO:844/17</a:t>
            </a:r>
          </a:p>
          <a:p>
            <a:r>
              <a:rPr lang="fi-FI" sz="2400" dirty="0"/>
              <a:t>Yhteenveto</a:t>
            </a:r>
            <a:endParaRPr lang="fi-FI" sz="2600" dirty="0"/>
          </a:p>
          <a:p>
            <a:r>
              <a:rPr lang="fi-FI" sz="2400" dirty="0"/>
              <a:t>Kysymys katsojille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BEE7C3-A115-45BB-93FA-7C22E894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0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16654-6EAE-4EC4-AD7B-4DC056DB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Tarjouspyyntövaiheen virheet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1EE187E-CE2F-432A-9E1F-17BB8C8F170A}"/>
              </a:ext>
            </a:extLst>
          </p:cNvPr>
          <p:cNvGraphicFramePr/>
          <p:nvPr/>
        </p:nvGraphicFramePr>
        <p:xfrm>
          <a:off x="766762" y="1628800"/>
          <a:ext cx="712943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EBCA3F3-FA2F-429B-86CA-5ED0E1A827D5}"/>
              </a:ext>
            </a:extLst>
          </p:cNvPr>
          <p:cNvSpPr txBox="1"/>
          <p:nvPr/>
        </p:nvSpPr>
        <p:spPr>
          <a:xfrm>
            <a:off x="8040216" y="3284984"/>
            <a:ext cx="4032448" cy="24482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Tapaukset kpl-määrittäin,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n=83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io Grotes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HUOM. Samassa päätöksessä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on monesti todettu useita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virheitä, jotka sijoittuvat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hankintamenettelyn eri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vaiheisiin; siten kaaviossakin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sama päätös voi sisältyä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useampaan kuin yhteen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io Grotesk"/>
                <a:ea typeface="+mn-ea"/>
                <a:cs typeface="+mn-cs"/>
              </a:rPr>
              <a:t>vaihepylvääseen</a:t>
            </a:r>
          </a:p>
        </p:txBody>
      </p:sp>
    </p:spTree>
    <p:extLst>
      <p:ext uri="{BB962C8B-B14F-4D97-AF65-F5344CB8AC3E}">
        <p14:creationId xmlns:p14="http://schemas.microsoft.com/office/powerpoint/2010/main" val="35466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482A0-7CEA-4572-875F-729AF097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64704"/>
            <a:ext cx="10370444" cy="720080"/>
          </a:xfrm>
        </p:spPr>
        <p:txBody>
          <a:bodyPr/>
          <a:lstStyle/>
          <a:p>
            <a:r>
              <a:rPr lang="fi-FI" dirty="0"/>
              <a:t>Miksi merkityksellinen asia?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04D10A-BF9C-44BE-859E-2C54A0B1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A41C9DE-1A70-4E77-A3CF-48C395D168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392" y="1628800"/>
          <a:ext cx="10801846" cy="41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6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50E513-F988-4B32-A743-A00DAACD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Hankintalainsäädännön lähtökohtia tarjouspyynnön laatimiseen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1311D-EA26-41DF-8D19-2868224A50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sz="2400" dirty="0"/>
              <a:t>Tarjouspyyntö (67 §)</a:t>
            </a:r>
          </a:p>
          <a:p>
            <a:pPr lvl="1">
              <a:lnSpc>
                <a:spcPct val="150000"/>
              </a:lnSpc>
            </a:pPr>
            <a:r>
              <a:rPr lang="fi-FI" sz="2000" dirty="0"/>
              <a:t>1 mom. </a:t>
            </a:r>
            <a:r>
              <a:rPr lang="fi-FI" sz="2000" dirty="0">
                <a:sym typeface="Wingdings" panose="05000000000000000000" pitchFamily="2" charset="2"/>
              </a:rPr>
              <a:t> selkeys</a:t>
            </a:r>
          </a:p>
          <a:p>
            <a:pPr lvl="1">
              <a:lnSpc>
                <a:spcPct val="150000"/>
              </a:lnSpc>
            </a:pPr>
            <a:r>
              <a:rPr lang="fi-FI" sz="2000" dirty="0">
                <a:sym typeface="Wingdings" panose="05000000000000000000" pitchFamily="2" charset="2"/>
              </a:rPr>
              <a:t>2 mom.  hankintailmoituksen etusija</a:t>
            </a:r>
          </a:p>
          <a:p>
            <a:pPr lvl="1">
              <a:lnSpc>
                <a:spcPct val="150000"/>
              </a:lnSpc>
            </a:pPr>
            <a:r>
              <a:rPr lang="fi-FI" sz="2000" dirty="0">
                <a:sym typeface="Wingdings" panose="05000000000000000000" pitchFamily="2" charset="2"/>
              </a:rPr>
              <a:t>HY:n vastuu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937334-E2DC-4B42-A983-9D5AE2B2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  <p:pic>
        <p:nvPicPr>
          <p:cNvPr id="6" name="Kuvan paikkamerkki 6" descr="Kuvassa näkyvät jalat ja vaaleanpunaiset tennarit, jotka seisovat kirjapinon päällä kirjahyllyn edessä kirjastossa. ">
            <a:extLst>
              <a:ext uri="{FF2B5EF4-FFF2-40B4-BE49-F238E27FC236}">
                <a16:creationId xmlns:a16="http://schemas.microsoft.com/office/drawing/2014/main" id="{F4C9646F-304A-4F1F-BBC0-78CE31BD11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8" b="28388"/>
          <a:stretch>
            <a:fillRect/>
          </a:stretch>
        </p:blipFill>
        <p:spPr>
          <a:xfrm>
            <a:off x="6456363" y="2347913"/>
            <a:ext cx="4968875" cy="3457575"/>
          </a:xfrm>
        </p:spPr>
      </p:pic>
    </p:spTree>
    <p:extLst>
      <p:ext uri="{BB962C8B-B14F-4D97-AF65-F5344CB8AC3E}">
        <p14:creationId xmlns:p14="http://schemas.microsoft.com/office/powerpoint/2010/main" val="17521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DBBB73-3615-4996-9F12-CCBA6B4B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63039"/>
            <a:ext cx="10658475" cy="576063"/>
          </a:xfrm>
        </p:spPr>
        <p:txBody>
          <a:bodyPr/>
          <a:lstStyle/>
          <a:p>
            <a:r>
              <a:rPr lang="fi-FI" dirty="0"/>
              <a:t>Hankinnan kohteen kuvaus (71 §)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C7BB22-58BE-4B64-BC4C-BEBCCA1D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156972"/>
            <a:ext cx="10658475" cy="3456385"/>
          </a:xfrm>
        </p:spPr>
        <p:txBody>
          <a:bodyPr/>
          <a:lstStyle/>
          <a:p>
            <a:r>
              <a:rPr lang="fi-FI" dirty="0"/>
              <a:t>Hankinnan kohteen kuvaus = </a:t>
            </a:r>
            <a:r>
              <a:rPr lang="fi-FI" b="1" dirty="0"/>
              <a:t>vähimmäisvaatimukset</a:t>
            </a:r>
          </a:p>
          <a:p>
            <a:r>
              <a:rPr lang="fi-FI" dirty="0"/>
              <a:t>1 mom.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Kuvaavat määritelmät ja tekniset eritelmät esitettävä + periaatteet</a:t>
            </a:r>
          </a:p>
          <a:p>
            <a:r>
              <a:rPr lang="fi-FI" b="1" dirty="0"/>
              <a:t>Laissa ei puututa </a:t>
            </a:r>
            <a:r>
              <a:rPr lang="fi-FI" dirty="0"/>
              <a:t>kohteen määrittelyn sisältöön tai laatuun </a:t>
            </a:r>
            <a:r>
              <a:rPr lang="fi-FI" dirty="0">
                <a:sym typeface="Wingdings" panose="05000000000000000000" pitchFamily="2" charset="2"/>
              </a:rPr>
              <a:t> laaja harkintavalta, mitä HY edellyttää 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Poikkeukset</a:t>
            </a:r>
          </a:p>
          <a:p>
            <a:r>
              <a:rPr lang="fi-FI" dirty="0"/>
              <a:t>2 mom. </a:t>
            </a:r>
            <a:r>
              <a:rPr lang="fi-FI" dirty="0">
                <a:sym typeface="Wingdings" panose="05000000000000000000" pitchFamily="2" charset="2"/>
              </a:rPr>
              <a:t> Hankinnan kohteen kuvaavien määritelmien laatiminen, neljä vaihtoehtoa</a:t>
            </a:r>
          </a:p>
          <a:p>
            <a:r>
              <a:rPr lang="fi-FI" dirty="0">
                <a:sym typeface="Wingdings" panose="05000000000000000000" pitchFamily="2" charset="2"/>
              </a:rPr>
              <a:t>3 mom.  PS: ei saa viitata tuotemerkkiin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76039A-39DB-4DD2-B95C-E22B839E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6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C7978-0CEF-4059-9C00-5657F253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728699"/>
            <a:ext cx="10658475" cy="504057"/>
          </a:xfrm>
        </p:spPr>
        <p:txBody>
          <a:bodyPr/>
          <a:lstStyle/>
          <a:p>
            <a:r>
              <a:rPr lang="fi-FI" dirty="0"/>
              <a:t>Sopimuksen osiin jakaminen (75 §)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4580F5-756D-4145-B164-4D2BC0EF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628800"/>
            <a:ext cx="10658475" cy="4248472"/>
          </a:xfrm>
        </p:spPr>
        <p:txBody>
          <a:bodyPr/>
          <a:lstStyle/>
          <a:p>
            <a:r>
              <a:rPr lang="fi-FI" dirty="0"/>
              <a:t>Tausta: Pienemmät erät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dirty="0" err="1"/>
              <a:t>PK-yritysten</a:t>
            </a:r>
            <a:r>
              <a:rPr lang="fi-FI" dirty="0"/>
              <a:t> osallistuminen</a:t>
            </a:r>
          </a:p>
          <a:p>
            <a:r>
              <a:rPr lang="fi-FI" dirty="0"/>
              <a:t>Hankinnan </a:t>
            </a:r>
            <a:r>
              <a:rPr lang="fi-FI" b="1" dirty="0"/>
              <a:t>jakaminen </a:t>
            </a:r>
            <a:r>
              <a:rPr lang="fi-FI" b="1" dirty="0">
                <a:solidFill>
                  <a:srgbClr val="202122"/>
                </a:solidFill>
                <a:latin typeface="Arial" panose="020B0604020202020204" pitchFamily="34" charset="0"/>
              </a:rPr>
              <a:t>≠ </a:t>
            </a:r>
            <a:r>
              <a:rPr lang="fi-FI" b="1" dirty="0"/>
              <a:t>pilkkominen</a:t>
            </a:r>
          </a:p>
          <a:p>
            <a:r>
              <a:rPr lang="fi-FI" b="1" dirty="0"/>
              <a:t>HY:n harkintavalta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sopimus erillisinä osina ja määritellä osien koot ja suhteet</a:t>
            </a:r>
            <a:r>
              <a:rPr lang="fi-FI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EU-hankinnassa esitettävä syyt, jos ei (</a:t>
            </a:r>
            <a:r>
              <a:rPr lang="fi-FI" sz="2000" dirty="0"/>
              <a:t>1 mom.)</a:t>
            </a:r>
          </a:p>
          <a:p>
            <a:r>
              <a:rPr lang="fi-FI" b="1" dirty="0"/>
              <a:t>Osatarjouksien antaminen </a:t>
            </a:r>
            <a:r>
              <a:rPr lang="fi-FI" dirty="0"/>
              <a:t>sallittu, mutta ilmoitettava…</a:t>
            </a:r>
            <a:r>
              <a:rPr lang="fi-FI" dirty="0">
                <a:sym typeface="Wingdings" panose="05000000000000000000" pitchFamily="2" charset="2"/>
              </a:rPr>
              <a:t> (</a:t>
            </a:r>
            <a:r>
              <a:rPr lang="fi-FI" dirty="0"/>
              <a:t>2 mom.) 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Voiko sama tarjoaja antaa monesta osasta (1/useammasta/kaikista)?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Entä säännöt, jos valituksi tulee useaan? </a:t>
            </a:r>
          </a:p>
          <a:p>
            <a:r>
              <a:rPr lang="fi-FI" b="1" dirty="0">
                <a:sym typeface="Wingdings" panose="05000000000000000000" pitchFamily="2" charset="2"/>
              </a:rPr>
              <a:t>Osien yhdistäminen </a:t>
            </a:r>
            <a:r>
              <a:rPr lang="fi-FI" dirty="0">
                <a:sym typeface="Wingdings" panose="05000000000000000000" pitchFamily="2" charset="2"/>
              </a:rPr>
              <a:t>samaan sopimukseen (3 mom.)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61341F-B6C7-4367-B312-E34FD958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FC0C9-A921-4E7E-9996-BC23563D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1" y="944462"/>
            <a:ext cx="10658475" cy="1008361"/>
          </a:xfrm>
        </p:spPr>
        <p:txBody>
          <a:bodyPr/>
          <a:lstStyle/>
          <a:p>
            <a:r>
              <a:rPr lang="fi-FI" dirty="0"/>
              <a:t>Ajankohtainen katsaus oikeuskäytäntöön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266B71-BEB5-416A-BE47-0AB5F429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564904"/>
            <a:ext cx="10658475" cy="3528616"/>
          </a:xfrm>
        </p:spPr>
        <p:txBody>
          <a:bodyPr/>
          <a:lstStyle/>
          <a:p>
            <a:r>
              <a:rPr lang="fi-FI" sz="2400" dirty="0"/>
              <a:t>Hankinnan kohteen kuvaaminen ja laajuuden ilmoittaminen</a:t>
            </a:r>
          </a:p>
          <a:p>
            <a:pPr lvl="1"/>
            <a:r>
              <a:rPr lang="fi-FI" sz="2200" dirty="0"/>
              <a:t>EU-hankinnat: </a:t>
            </a:r>
            <a:r>
              <a:rPr lang="fi-FI" sz="2200" b="1" dirty="0"/>
              <a:t>KHO:n päätös 4893/2018</a:t>
            </a:r>
            <a:r>
              <a:rPr lang="fi-FI" sz="2200" dirty="0"/>
              <a:t>, MAO:333/20, MAO:385/19, MAO:198/19</a:t>
            </a:r>
          </a:p>
          <a:p>
            <a:pPr lvl="1"/>
            <a:r>
              <a:rPr lang="fi-FI" sz="2200" dirty="0"/>
              <a:t>Kansallinen hankinta:	MAO:254/19 </a:t>
            </a:r>
          </a:p>
          <a:p>
            <a:r>
              <a:rPr lang="fi-FI" sz="2400" dirty="0"/>
              <a:t>Osatarjousten antaminen ja epäselvä tarjouspyyntö</a:t>
            </a:r>
            <a:endParaRPr lang="fi-FI" sz="2400" b="1" dirty="0"/>
          </a:p>
          <a:p>
            <a:pPr lvl="1"/>
            <a:r>
              <a:rPr lang="fi-FI" sz="2000" dirty="0"/>
              <a:t>EU-hankinta: </a:t>
            </a:r>
            <a:r>
              <a:rPr lang="fi-FI" sz="2000" b="1" dirty="0"/>
              <a:t>MAO:844/17 </a:t>
            </a:r>
          </a:p>
          <a:p>
            <a:pPr lvl="1"/>
            <a:r>
              <a:rPr lang="fi-FI" sz="2000" dirty="0"/>
              <a:t>Kansallinen hankinta: MAO:206/18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5E8D83-1ACB-4BBD-B8E0-02EBFA70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3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B49DDB-C6FC-4D1B-A822-DDE32829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4" y="379943"/>
            <a:ext cx="10658475" cy="648073"/>
          </a:xfrm>
        </p:spPr>
        <p:txBody>
          <a:bodyPr/>
          <a:lstStyle/>
          <a:p>
            <a:r>
              <a:rPr lang="fi-FI" dirty="0"/>
              <a:t>KHO:n pää­tös 4893/​2018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C0D102-EEF8-4D8A-A355-249DF0D66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74" y="1124744"/>
            <a:ext cx="10658475" cy="4968552"/>
          </a:xfrm>
        </p:spPr>
        <p:txBody>
          <a:bodyPr/>
          <a:lstStyle/>
          <a:p>
            <a:r>
              <a:rPr lang="fi-FI" dirty="0"/>
              <a:t>Tarjouspyynnön epäselvyys ja hankinnan kohteen määrittely</a:t>
            </a:r>
          </a:p>
          <a:p>
            <a:r>
              <a:rPr lang="fi-FI" dirty="0"/>
              <a:t>EU-hankinta, avoin menettely, </a:t>
            </a:r>
            <a:r>
              <a:rPr lang="fi-FI" b="1" dirty="0"/>
              <a:t>tekstiilienvuokraus- ja pesulapalveluhankinta</a:t>
            </a:r>
            <a:r>
              <a:rPr lang="fi-FI" dirty="0"/>
              <a:t> ajalle 1.1.2018-31.12.2020</a:t>
            </a:r>
          </a:p>
          <a:p>
            <a:r>
              <a:rPr lang="fi-FI" dirty="0"/>
              <a:t>Arvo 6 075 000 €</a:t>
            </a:r>
          </a:p>
          <a:p>
            <a:r>
              <a:rPr lang="fi-FI" dirty="0"/>
              <a:t>67 §, 3 §, 93 §</a:t>
            </a:r>
          </a:p>
          <a:p>
            <a:r>
              <a:rPr lang="fi-FI" dirty="0"/>
              <a:t>Tarjouspyyntö ja tarjouspyynnön liite</a:t>
            </a:r>
          </a:p>
          <a:p>
            <a:r>
              <a:rPr lang="fi-FI" dirty="0"/>
              <a:t>MAO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Kumosi hankintapäätöksen</a:t>
            </a:r>
          </a:p>
          <a:p>
            <a:pPr lvl="1"/>
            <a:r>
              <a:rPr lang="fi-FI" sz="2000" b="1" dirty="0"/>
              <a:t>Kokonaisuutena</a:t>
            </a:r>
            <a:r>
              <a:rPr lang="fi-FI" sz="2000" dirty="0"/>
              <a:t> </a:t>
            </a:r>
            <a:r>
              <a:rPr lang="fi-FI" sz="2000" b="1" dirty="0"/>
              <a:t>tarkasteltuna</a:t>
            </a:r>
            <a:r>
              <a:rPr lang="fi-FI" sz="2000" dirty="0"/>
              <a:t> 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Hankinnan laajuudesta selostettua </a:t>
            </a:r>
            <a:r>
              <a:rPr lang="fi-FI" sz="2000" dirty="0">
                <a:sym typeface="Wingdings" panose="05000000000000000000" pitchFamily="2" charset="2"/>
              </a:rPr>
              <a:t>ei niin selvä, että tarjoajat olisivat voineet tietää, kuinka suuri määrä kutakin tarjousten hintavertailussa huomioitua tekstiiliä sisältynyt hankinnan kohteeseen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Tekstiilien </a:t>
            </a:r>
            <a:r>
              <a:rPr lang="fi-FI" sz="2000" b="1" dirty="0">
                <a:sym typeface="Wingdings" panose="05000000000000000000" pitchFamily="2" charset="2"/>
              </a:rPr>
              <a:t>yksikköhintojen väliset erot </a:t>
            </a:r>
            <a:r>
              <a:rPr lang="fi-FI" sz="2000" dirty="0">
                <a:sym typeface="Wingdings" panose="05000000000000000000" pitchFamily="2" charset="2"/>
              </a:rPr>
              <a:t>tarjouksissa </a:t>
            </a:r>
          </a:p>
          <a:p>
            <a:pPr lvl="1"/>
            <a:r>
              <a:rPr lang="fi-FI" sz="2000" b="1" dirty="0"/>
              <a:t>Ei kohtuutonta </a:t>
            </a:r>
            <a:r>
              <a:rPr lang="fi-FI" sz="2000" dirty="0"/>
              <a:t>ilmoittaa siten, kuten tarjouspyynnössä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F5CD06-2D34-49D8-BCFA-11569160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733AF"/>
                </a:solidFill>
                <a:effectLst/>
                <a:uLnTx/>
                <a:uFillTx/>
                <a:latin typeface="Trio Grotesk" panose="020B0505040000000004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733AF"/>
              </a:solidFill>
              <a:effectLst/>
              <a:uLnTx/>
              <a:uFillTx/>
              <a:latin typeface="Trio Grotesk" panose="020B05050400000000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59B8FF16-255A-4F3E-BD64-C86317E0031F}" vid="{70549E16-A0E3-4B3B-87EB-E07E2DC5330D}"/>
    </a:ext>
  </a:extLst>
</a:theme>
</file>

<file path=ppt/theme/theme2.xml><?xml version="1.0" encoding="utf-8"?>
<a:theme xmlns:a="http://schemas.openxmlformats.org/drawingml/2006/main" name="1_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viot.potx" id="{ABE1195D-B6A8-4ABA-B296-6F60613BF1AA}" vid="{A2F12EEC-55BB-4A96-977F-BA41EEB901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F13F67-7DEC-45C0-BA11-14703AC65B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11ED0-9FFF-4904-8A7B-7C4F3CFC9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705607-AA2C-4F6B-BB8F-50CFD69F15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Laajakuva</PresentationFormat>
  <Paragraphs>106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Trio Grotesk</vt:lpstr>
      <vt:lpstr>Trio Grotesk Medium</vt:lpstr>
      <vt:lpstr>Work Sans SemiBold</vt:lpstr>
      <vt:lpstr>JHNY</vt:lpstr>
      <vt:lpstr>1_JHNY</vt:lpstr>
      <vt:lpstr>Tarjouksen tarjouspyynnönmukaisuus</vt:lpstr>
      <vt:lpstr>Puheenvuoron sisältö</vt:lpstr>
      <vt:lpstr>Tarjouspyyntövaiheen virheet</vt:lpstr>
      <vt:lpstr>Miksi merkityksellinen asia?</vt:lpstr>
      <vt:lpstr>Hankintalainsäädännön lähtökohtia tarjouspyynnön laatimiseen</vt:lpstr>
      <vt:lpstr>Hankinnan kohteen kuvaus (71 §) </vt:lpstr>
      <vt:lpstr>Sopimuksen osiin jakaminen (75 §)</vt:lpstr>
      <vt:lpstr>Ajankohtainen katsaus oikeuskäytäntöön </vt:lpstr>
      <vt:lpstr>KHO:n pää­tös 4893/​2018</vt:lpstr>
      <vt:lpstr>KHO:n pää­tös 4893/​2018</vt:lpstr>
      <vt:lpstr>MAO:844/17</vt:lpstr>
      <vt:lpstr>MAO:844/17</vt:lpstr>
      <vt:lpstr>Yhteenveto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Tarjouksen tarjouspyynnönmukaisuus</dc:title>
  <dc:creator>Torkkel Stiina</dc:creator>
  <cp:lastModifiedBy>Torkkel Stiina</cp:lastModifiedBy>
  <cp:revision>1</cp:revision>
  <dcterms:created xsi:type="dcterms:W3CDTF">2020-10-08T13:52:55Z</dcterms:created>
  <dcterms:modified xsi:type="dcterms:W3CDTF">2020-10-08T15:28:28Z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