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341" r:id="rId6"/>
    <p:sldId id="331" r:id="rId7"/>
    <p:sldId id="299" r:id="rId8"/>
    <p:sldId id="339" r:id="rId9"/>
    <p:sldId id="332" r:id="rId10"/>
    <p:sldId id="335" r:id="rId11"/>
    <p:sldId id="316" r:id="rId12"/>
    <p:sldId id="327" r:id="rId13"/>
    <p:sldId id="330" r:id="rId14"/>
    <p:sldId id="323" r:id="rId15"/>
    <p:sldId id="322" r:id="rId16"/>
    <p:sldId id="334" r:id="rId17"/>
    <p:sldId id="326" r:id="rId18"/>
    <p:sldId id="338" r:id="rId19"/>
    <p:sldId id="285" r:id="rId20"/>
    <p:sldId id="342" r:id="rId21"/>
    <p:sldId id="315"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081702D3-1468-48A9-B813-E88550CE87E7}">
          <p14:sldIdLst>
            <p14:sldId id="256"/>
            <p14:sldId id="341"/>
            <p14:sldId id="331"/>
            <p14:sldId id="299"/>
            <p14:sldId id="339"/>
            <p14:sldId id="332"/>
            <p14:sldId id="335"/>
            <p14:sldId id="316"/>
            <p14:sldId id="327"/>
            <p14:sldId id="330"/>
            <p14:sldId id="323"/>
            <p14:sldId id="322"/>
            <p14:sldId id="334"/>
            <p14:sldId id="326"/>
            <p14:sldId id="338"/>
            <p14:sldId id="285"/>
            <p14:sldId id="342"/>
            <p14:sldId id="31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gasniemi Virpi" initials="KV" lastIdx="8" clrIdx="0">
    <p:extLst>
      <p:ext uri="{19B8F6BF-5375-455C-9EA6-DF929625EA0E}">
        <p15:presenceInfo xmlns:p15="http://schemas.microsoft.com/office/powerpoint/2012/main" userId="Kangasniemi Virp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4" autoAdjust="0"/>
    <p:restoredTop sz="94743" autoAdjust="0"/>
  </p:normalViewPr>
  <p:slideViewPr>
    <p:cSldViewPr snapToGrid="0">
      <p:cViewPr varScale="1">
        <p:scale>
          <a:sx n="86" d="100"/>
          <a:sy n="86" d="100"/>
        </p:scale>
        <p:origin x="514"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9.10.2020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22.9.2020</a:t>
            </a:r>
            <a:endParaRPr lang="en-US" dirty="0"/>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Virpi Kangasniemi</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0463A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DD38F2">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7409"/>
            <a:ext cx="3987800" cy="6737351"/>
          </a:xfrm>
          <a:solidFill>
            <a:srgbClr val="49C2F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49BE2">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463A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DD38F2">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22.9.2020</a:t>
            </a: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Virpi Kangasniemi</a:t>
            </a:r>
            <a:endParaRPr lang="en-US" dirty="0"/>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49C2F0"/>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049BE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0463A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DD38F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C3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8DCB6D"/>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49C2F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53927"/>
            <a:ext cx="5155670" cy="6737350"/>
          </a:xfrm>
          <a:solidFill>
            <a:srgbClr val="049BE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463A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rgbClr val="DD38F2"/>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C3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8DCB6D"/>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kukka&#10;&#10;Kuvaus luotu automaattisesti">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rgbClr val="49C2F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049BE2">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22.9.2020</a:t>
            </a:r>
            <a:endParaRPr lang="en-US"/>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Virpi Kangasniemi</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723" r="12723"/>
          <a:stretch>
            <a:fillRect/>
          </a:stretch>
        </p:blipFill>
        <p:spPr/>
      </p:pic>
      <p:pic>
        <p:nvPicPr>
          <p:cNvPr id="10" name="Kuvan paikkamerkki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4107" r="14107"/>
          <a:stretch>
            <a:fillRect/>
          </a:stretch>
        </p:blipFill>
        <p:spPr/>
      </p:pic>
      <p:pic>
        <p:nvPicPr>
          <p:cNvPr id="6" name="Kuvan paikkamerkki 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7932" r="7932"/>
          <a:stretch>
            <a:fillRect/>
          </a:stretch>
        </p:blipFill>
        <p:spPr/>
      </p:pic>
      <p:sp>
        <p:nvSpPr>
          <p:cNvPr id="3" name="Otsikko 2"/>
          <p:cNvSpPr>
            <a:spLocks noGrp="1"/>
          </p:cNvSpPr>
          <p:nvPr>
            <p:ph type="ctrTitle"/>
          </p:nvPr>
        </p:nvSpPr>
        <p:spPr/>
        <p:txBody>
          <a:bodyPr>
            <a:normAutofit/>
          </a:bodyPr>
          <a:lstStyle/>
          <a:p>
            <a:r>
              <a:rPr lang="fi-FI" sz="3600" dirty="0"/>
              <a:t>Näin huomioimme soveltuvuusvaatimukset käytännössä </a:t>
            </a:r>
          </a:p>
        </p:txBody>
      </p:sp>
      <p:sp>
        <p:nvSpPr>
          <p:cNvPr id="8" name="Päivämäärän paikkamerkki 7"/>
          <p:cNvSpPr>
            <a:spLocks noGrp="1"/>
          </p:cNvSpPr>
          <p:nvPr>
            <p:ph type="dt" sz="half" idx="2"/>
          </p:nvPr>
        </p:nvSpPr>
        <p:spPr/>
        <p:txBody>
          <a:bodyPr/>
          <a:lstStyle/>
          <a:p>
            <a:r>
              <a:rPr lang="fi-FI"/>
              <a:t>22.9.2020</a:t>
            </a:r>
            <a:endParaRPr lang="en-US" dirty="0"/>
          </a:p>
        </p:txBody>
      </p:sp>
      <p:sp>
        <p:nvSpPr>
          <p:cNvPr id="9" name="Alatunnisteen paikkamerkki 8"/>
          <p:cNvSpPr>
            <a:spLocks noGrp="1"/>
          </p:cNvSpPr>
          <p:nvPr>
            <p:ph type="ftr" sz="quarter" idx="3"/>
          </p:nvPr>
        </p:nvSpPr>
        <p:spPr/>
        <p:txBody>
          <a:bodyPr/>
          <a:lstStyle/>
          <a:p>
            <a:r>
              <a:rPr lang="en-US"/>
              <a:t>Virpi Kangasniemi</a:t>
            </a:r>
            <a:endParaRPr lang="en-US" dirty="0"/>
          </a:p>
        </p:txBody>
      </p:sp>
    </p:spTree>
    <p:extLst>
      <p:ext uri="{BB962C8B-B14F-4D97-AF65-F5344CB8AC3E}">
        <p14:creationId xmlns:p14="http://schemas.microsoft.com/office/powerpoint/2010/main" val="18464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Väyläviraston ”vakava virhe” -ohjeistus </a:t>
            </a:r>
          </a:p>
        </p:txBody>
      </p:sp>
      <p:sp>
        <p:nvSpPr>
          <p:cNvPr id="3" name="Tekstin paikkamerkki 2"/>
          <p:cNvSpPr>
            <a:spLocks noGrp="1"/>
          </p:cNvSpPr>
          <p:nvPr>
            <p:ph type="body" sz="quarter" idx="13"/>
          </p:nvPr>
        </p:nvSpPr>
        <p:spPr/>
        <p:txBody>
          <a:bodyPr>
            <a:normAutofit lnSpcReduction="10000"/>
          </a:bodyPr>
          <a:lstStyle/>
          <a:p>
            <a:r>
              <a:rPr lang="fi-FI" dirty="0"/>
              <a:t>Ohjeessa on; </a:t>
            </a:r>
          </a:p>
          <a:p>
            <a:pPr lvl="1"/>
            <a:r>
              <a:rPr lang="fi-FI" dirty="0"/>
              <a:t>kuvattu poissulkemisperusteiden lainsäädännöllinen tausta, </a:t>
            </a:r>
          </a:p>
          <a:p>
            <a:pPr lvl="1"/>
            <a:r>
              <a:rPr lang="fi-FI" dirty="0"/>
              <a:t>yksilöity tunnusmerkistöjen täyttymistä kummankin poissulkemisperusteen osalta, </a:t>
            </a:r>
          </a:p>
          <a:p>
            <a:pPr lvl="1"/>
            <a:r>
              <a:rPr lang="fi-FI" dirty="0"/>
              <a:t>ohjeistettu tapausten käsittelyprosessi Väylävirastossa sekä</a:t>
            </a:r>
          </a:p>
          <a:p>
            <a:pPr lvl="1"/>
            <a:r>
              <a:rPr lang="fi-FI" dirty="0"/>
              <a:t>avattu harkintaa ohjaavat periaatteet ja muut tekijät. </a:t>
            </a:r>
          </a:p>
          <a:p>
            <a:r>
              <a:rPr lang="fi-FI" dirty="0"/>
              <a:t>Lähtökohta on, että aina, jos syntyy epäilys poissulkuperusteen mukaisesta tilanteesta, asian selvitys tulee käynnistää ottamalla yhteys linjaesimieheen ja lakimieheen. </a:t>
            </a:r>
          </a:p>
          <a:p>
            <a:pPr lvl="1"/>
            <a:r>
              <a:rPr lang="fi-FI" dirty="0"/>
              <a:t>Käsittelyyn osallistuvien henkilöiden piiri ja käsittelyn laajuus joudutaan miettimään aina tapauskohtaisesti. </a:t>
            </a:r>
          </a:p>
          <a:p>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10</a:t>
            </a:fld>
            <a:endParaRPr lang="en-US"/>
          </a:p>
        </p:txBody>
      </p:sp>
    </p:spTree>
    <p:extLst>
      <p:ext uri="{BB962C8B-B14F-4D97-AF65-F5344CB8AC3E}">
        <p14:creationId xmlns:p14="http://schemas.microsoft.com/office/powerpoint/2010/main" val="17614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Poissulkeminen - sopimussuorituksen merkittävä puute</a:t>
            </a:r>
          </a:p>
        </p:txBody>
      </p:sp>
      <p:sp>
        <p:nvSpPr>
          <p:cNvPr id="3" name="Tekstin paikkamerkki 2"/>
          <p:cNvSpPr>
            <a:spLocks noGrp="1"/>
          </p:cNvSpPr>
          <p:nvPr>
            <p:ph type="body" sz="quarter" idx="13"/>
          </p:nvPr>
        </p:nvSpPr>
        <p:spPr/>
        <p:txBody>
          <a:bodyPr>
            <a:normAutofit lnSpcReduction="10000"/>
          </a:bodyPr>
          <a:lstStyle/>
          <a:p>
            <a:r>
              <a:rPr lang="fi-FI" dirty="0"/>
              <a:t>Asia vaatii aina tapauskohtaista harkintaa, lähtökohtaisesti virheen on oltava vakava, mutta toisaalta toistuva vähäinenkin virhe voi johtaa toimittajan luotettavuuden kyseenalaistumiseen. </a:t>
            </a:r>
          </a:p>
          <a:p>
            <a:r>
              <a:rPr lang="fi-FI" dirty="0"/>
              <a:t>Tarjoajan poissulkeminen on mahdollista ainoastaan, jos hankintayksikkö pystyy näyttämään virheet tai puutteet toteen. </a:t>
            </a:r>
          </a:p>
          <a:p>
            <a:pPr lvl="1"/>
            <a:r>
              <a:rPr lang="fi-FI" dirty="0"/>
              <a:t>Käytännössä perusteeseen vetoaminen edellyttää vähintään, että aiemmassa sopimuksessa on toimittajalle esitetty yksilöity sopimusrikkomusta koskeva reklamaatio, josta toimittajalle on aiheutunut vähintään sopimussakkoja. </a:t>
            </a:r>
          </a:p>
          <a:p>
            <a:r>
              <a:rPr lang="fi-FI" b="1" dirty="0"/>
              <a:t>Riittävän yksityiskohtainen dokumentointi ja reklamointi sopimusaikana on avainasemassa.  </a:t>
            </a:r>
          </a:p>
          <a:p>
            <a:pPr marL="0" indent="0">
              <a:buNone/>
            </a:pPr>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11</a:t>
            </a:fld>
            <a:endParaRPr lang="en-US"/>
          </a:p>
        </p:txBody>
      </p:sp>
    </p:spTree>
    <p:extLst>
      <p:ext uri="{BB962C8B-B14F-4D97-AF65-F5344CB8AC3E}">
        <p14:creationId xmlns:p14="http://schemas.microsoft.com/office/powerpoint/2010/main" val="244340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Puhdistautuminen</a:t>
            </a:r>
          </a:p>
        </p:txBody>
      </p:sp>
      <p:sp>
        <p:nvSpPr>
          <p:cNvPr id="3" name="Tekstin paikkamerkki 2"/>
          <p:cNvSpPr>
            <a:spLocks noGrp="1"/>
          </p:cNvSpPr>
          <p:nvPr>
            <p:ph type="body" sz="quarter" idx="13"/>
          </p:nvPr>
        </p:nvSpPr>
        <p:spPr/>
        <p:txBody>
          <a:bodyPr>
            <a:normAutofit/>
          </a:bodyPr>
          <a:lstStyle/>
          <a:p>
            <a:r>
              <a:rPr lang="fi-FI" dirty="0"/>
              <a:t>Tarjoajan oma toiminta voi vaikuttaa merkittävästikin siihen, minkälaisia seuraamuksia tarjoajalle tulee.</a:t>
            </a:r>
          </a:p>
          <a:p>
            <a:r>
              <a:rPr lang="fi-FI" dirty="0"/>
              <a:t>Tarjoajalla on aina mahdollisuus esittää näyttöä puhdistautumisestaan. </a:t>
            </a:r>
          </a:p>
          <a:p>
            <a:r>
              <a:rPr lang="fi-FI" dirty="0"/>
              <a:t>Osa tarjoajista edesauttaa asian selvittämistä ja antaa kaikki pyydetyt tiedot sekä ryhtyy itse kaikkiin mahdollisiin toimenpiteisiin, jottei vastaavaa pääsisi enää uudelleen tapahtumaan. </a:t>
            </a:r>
          </a:p>
          <a:p>
            <a:pPr lvl="1"/>
            <a:r>
              <a:rPr lang="fi-FI" dirty="0"/>
              <a:t>Tarjoaja saattaa siirtää vastuuhenkilöitä muihin tehtäviin, uudistaa prosessejaan tai järjestää sisäisiä ja ulkoisia auditointeja.</a:t>
            </a:r>
          </a:p>
          <a:p>
            <a:r>
              <a:rPr lang="fi-FI" dirty="0"/>
              <a:t>Osa tarjoajista taas kiistää kaiken, ei osallistu asian selvittämiseen, eikä myönnä omassa toiminnassaan olleen mitään moitittavaa. </a:t>
            </a:r>
          </a:p>
        </p:txBody>
      </p:sp>
      <p:sp>
        <p:nvSpPr>
          <p:cNvPr id="4" name="Dian numeron paikkamerkki 3"/>
          <p:cNvSpPr>
            <a:spLocks noGrp="1"/>
          </p:cNvSpPr>
          <p:nvPr>
            <p:ph type="sldNum" sz="quarter" idx="4"/>
          </p:nvPr>
        </p:nvSpPr>
        <p:spPr/>
        <p:txBody>
          <a:bodyPr/>
          <a:lstStyle/>
          <a:p>
            <a:fld id="{6BD4A0EF-951A-4343-A672-F31B58E6828E}" type="slidenum">
              <a:rPr lang="en-US" smtClean="0"/>
              <a:t>12</a:t>
            </a:fld>
            <a:endParaRPr lang="en-US"/>
          </a:p>
        </p:txBody>
      </p:sp>
    </p:spTree>
    <p:extLst>
      <p:ext uri="{BB962C8B-B14F-4D97-AF65-F5344CB8AC3E}">
        <p14:creationId xmlns:p14="http://schemas.microsoft.com/office/powerpoint/2010/main" val="252278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Päätökset poissulusta ja karenssi</a:t>
            </a:r>
          </a:p>
        </p:txBody>
      </p:sp>
      <p:sp>
        <p:nvSpPr>
          <p:cNvPr id="3" name="Tekstin paikkamerkki 2"/>
          <p:cNvSpPr>
            <a:spLocks noGrp="1"/>
          </p:cNvSpPr>
          <p:nvPr>
            <p:ph type="body" sz="quarter" idx="13"/>
          </p:nvPr>
        </p:nvSpPr>
        <p:spPr/>
        <p:txBody>
          <a:bodyPr>
            <a:normAutofit fontScale="85000" lnSpcReduction="10000"/>
          </a:bodyPr>
          <a:lstStyle/>
          <a:p>
            <a:r>
              <a:rPr lang="fi-FI" dirty="0"/>
              <a:t>Päätös tarjoajan poissulkemisesta tarjouskilpailusta vakavan virheen tai sopimussuorituksen merkittävän puutteen vuoksi saatetaan katsoa riittäväksi seuraamukseksi. </a:t>
            </a:r>
          </a:p>
          <a:p>
            <a:r>
              <a:rPr lang="fi-FI" dirty="0"/>
              <a:t>Joissain tilanteissa hankintakohtaisen poissulkemisen lisäksi katsotaan pidempikestoisempi yrityskarenssi oikeaksi ratkaisuksi. </a:t>
            </a:r>
          </a:p>
          <a:p>
            <a:pPr lvl="1"/>
            <a:r>
              <a:rPr lang="fi-FI" dirty="0"/>
              <a:t>Karenssi tarkoittaa sitä, että tuona aikana tarjoajaa ei hyväksytä Väyläviraston hankinnoissa tarjoajaksi. </a:t>
            </a:r>
          </a:p>
          <a:p>
            <a:pPr lvl="1"/>
            <a:r>
              <a:rPr lang="fi-FI" dirty="0"/>
              <a:t>Jokainen tilanne arvioidaan aina tapauskohtaisesti ja harkintaan vaikuttaa kyseisen tilanteen tunnusmerkistön lisäksi </a:t>
            </a:r>
            <a:r>
              <a:rPr lang="fi-FI"/>
              <a:t>markkina ja </a:t>
            </a:r>
            <a:r>
              <a:rPr lang="fi-FI" dirty="0"/>
              <a:t>siellä oleva kilpailutilanne. </a:t>
            </a:r>
          </a:p>
          <a:p>
            <a:pPr lvl="1"/>
            <a:r>
              <a:rPr lang="fi-FI" dirty="0"/>
              <a:t>Karenssin pituus määritellään aina tapauskohtaisesti, tavallisesti se on 1-3 vuotta. </a:t>
            </a:r>
          </a:p>
          <a:p>
            <a:pPr lvl="1"/>
            <a:r>
              <a:rPr lang="fi-FI" dirty="0"/>
              <a:t>Karenssiin voidaan asettaa myös lievennyksiä, kuten urakoitsijalle mahdollisuus osallistua tutkimustoimintaa koskeviin hankintoihin. </a:t>
            </a:r>
          </a:p>
          <a:p>
            <a:pPr lvl="1"/>
            <a:r>
              <a:rPr lang="fi-FI" dirty="0"/>
              <a:t>Valituskelpoinen poissulkupäätös karenssitilanteessa tehdään, jos tarjoaja jättää tarjouksen karenssin aikana.  </a:t>
            </a:r>
          </a:p>
        </p:txBody>
      </p:sp>
      <p:sp>
        <p:nvSpPr>
          <p:cNvPr id="4" name="Dian numeron paikkamerkki 3"/>
          <p:cNvSpPr>
            <a:spLocks noGrp="1"/>
          </p:cNvSpPr>
          <p:nvPr>
            <p:ph type="sldNum" sz="quarter" idx="4"/>
          </p:nvPr>
        </p:nvSpPr>
        <p:spPr/>
        <p:txBody>
          <a:bodyPr/>
          <a:lstStyle/>
          <a:p>
            <a:fld id="{6BD4A0EF-951A-4343-A672-F31B58E6828E}" type="slidenum">
              <a:rPr lang="en-US" smtClean="0"/>
              <a:t>13</a:t>
            </a:fld>
            <a:endParaRPr lang="en-US"/>
          </a:p>
        </p:txBody>
      </p:sp>
    </p:spTree>
    <p:extLst>
      <p:ext uri="{BB962C8B-B14F-4D97-AF65-F5344CB8AC3E}">
        <p14:creationId xmlns:p14="http://schemas.microsoft.com/office/powerpoint/2010/main" val="21742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Karenssiasian käytännöt</a:t>
            </a:r>
          </a:p>
        </p:txBody>
      </p:sp>
      <p:sp>
        <p:nvSpPr>
          <p:cNvPr id="3" name="Tekstin paikkamerkki 2"/>
          <p:cNvSpPr>
            <a:spLocks noGrp="1"/>
          </p:cNvSpPr>
          <p:nvPr>
            <p:ph type="body" sz="quarter" idx="13"/>
          </p:nvPr>
        </p:nvSpPr>
        <p:spPr/>
        <p:txBody>
          <a:bodyPr>
            <a:normAutofit/>
          </a:bodyPr>
          <a:lstStyle/>
          <a:p>
            <a:r>
              <a:rPr lang="fi-FI" dirty="0"/>
              <a:t>Koska karenssi on tarjoajayrityksen näkökulmasta erittäin negatiivinen seuraamus, on karenssiasian käsitteleminen nostettu Väylävirastossa johtajatasolle.</a:t>
            </a:r>
          </a:p>
          <a:p>
            <a:r>
              <a:rPr lang="fi-FI" dirty="0"/>
              <a:t>Väyläviraston hankintoja koskevassa sähköisessä ohjeistuksessa on ajantasainen tieto siitä, onko Väylävirastolla voimassa olevia, Väyläviraston itsensä asettamia yrityskarensseja vai ei.</a:t>
            </a:r>
          </a:p>
          <a:p>
            <a:pPr lvl="1"/>
            <a:r>
              <a:rPr lang="fi-FI" dirty="0"/>
              <a:t> Jos Väylän toimialalla on voimassa oleva yrityskarenssi, sivulla esitetään yrityskarenssin kohteena olevan yrityksen nimi ja asiaa hoitavan lakimiehen yhteystiedot lisätietojen saamista varten. </a:t>
            </a:r>
          </a:p>
          <a:p>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14</a:t>
            </a:fld>
            <a:endParaRPr lang="en-US"/>
          </a:p>
        </p:txBody>
      </p:sp>
    </p:spTree>
    <p:extLst>
      <p:ext uri="{BB962C8B-B14F-4D97-AF65-F5344CB8AC3E}">
        <p14:creationId xmlns:p14="http://schemas.microsoft.com/office/powerpoint/2010/main" val="24596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3221" b="13221"/>
          <a:stretch>
            <a:fillRect/>
          </a:stretch>
        </p:blipFill>
        <p:spPr/>
      </p:pic>
      <p:sp>
        <p:nvSpPr>
          <p:cNvPr id="3" name="Otsikko 2"/>
          <p:cNvSpPr>
            <a:spLocks noGrp="1"/>
          </p:cNvSpPr>
          <p:nvPr>
            <p:ph type="title"/>
          </p:nvPr>
        </p:nvSpPr>
        <p:spPr/>
        <p:txBody>
          <a:bodyPr/>
          <a:lstStyle/>
          <a:p>
            <a:r>
              <a:rPr lang="fi-FI" dirty="0"/>
              <a:t>Yhteistyö markkinoiden kanssa </a:t>
            </a:r>
          </a:p>
        </p:txBody>
      </p:sp>
      <p:sp>
        <p:nvSpPr>
          <p:cNvPr id="4" name="Dian numeron paikkamerkki 3"/>
          <p:cNvSpPr>
            <a:spLocks noGrp="1"/>
          </p:cNvSpPr>
          <p:nvPr>
            <p:ph type="sldNum" sz="quarter" idx="4"/>
          </p:nvPr>
        </p:nvSpPr>
        <p:spPr/>
        <p:txBody>
          <a:bodyPr/>
          <a:lstStyle/>
          <a:p>
            <a:fld id="{6BD4A0EF-951A-4343-A672-F31B58E6828E}" type="slidenum">
              <a:rPr lang="en-US" smtClean="0"/>
              <a:t>15</a:t>
            </a:fld>
            <a:endParaRPr lang="en-US"/>
          </a:p>
        </p:txBody>
      </p:sp>
    </p:spTree>
    <p:extLst>
      <p:ext uri="{BB962C8B-B14F-4D97-AF65-F5344CB8AC3E}">
        <p14:creationId xmlns:p14="http://schemas.microsoft.com/office/powerpoint/2010/main" val="77181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Yhteistyö toimittajamarkkinoiden kanssa </a:t>
            </a:r>
          </a:p>
        </p:txBody>
      </p:sp>
      <p:sp>
        <p:nvSpPr>
          <p:cNvPr id="3" name="Tekstin paikkamerkki 2"/>
          <p:cNvSpPr>
            <a:spLocks noGrp="1"/>
          </p:cNvSpPr>
          <p:nvPr>
            <p:ph type="body" sz="quarter" idx="13"/>
          </p:nvPr>
        </p:nvSpPr>
        <p:spPr/>
        <p:txBody>
          <a:bodyPr>
            <a:normAutofit fontScale="85000" lnSpcReduction="20000"/>
          </a:bodyPr>
          <a:lstStyle/>
          <a:p>
            <a:r>
              <a:rPr lang="fi-FI" dirty="0"/>
              <a:t>Hankintayksikön on tärkeä seurata ja analysoida hankintojen toteutumista, mutta myös kuunnella miten toimittajamarkkinoilla reagoidaan hankintayksikön kilpailutusaineistoihin. </a:t>
            </a:r>
          </a:p>
          <a:p>
            <a:r>
              <a:rPr lang="fi-FI" dirty="0"/>
              <a:t>Markkinavuoropuhelu on tähän erittäin hyvä keino. Väylävirasto on parhaillaan tekemässä merkittävää uudistusta markkinavuoropuhelua koskevaan ohjeistukseen. Tällä pyritään lisäämään markkinavuoropuhelun käyttöä, sekä helpottamaan erilaisten markkinavuoropuhelujen toteuttamista.   </a:t>
            </a:r>
          </a:p>
          <a:p>
            <a:r>
              <a:rPr lang="fi-FI" dirty="0"/>
              <a:t>Aika-ajoin Väylävirastolle esitetään kritiikkiä tarjouskilpailuissa asetetuista soveltuvuusvaatimuksista. Pätevyys- ja referenssivaatimuksia pidetään joissain tilanteissa liian tiukkoina. </a:t>
            </a:r>
          </a:p>
          <a:p>
            <a:r>
              <a:rPr lang="fi-FI" dirty="0"/>
              <a:t>Syksyn aikana on valmistunut Väyläviraston investointihankkeita koskeva esiselvitys ”Tarjoajille asetettavat soveltuvuusvaatimukset ja laadun vertailuperusteet Väyläviraston ja ELY-keskusten tie-ja ratahankkeissa”, </a:t>
            </a:r>
          </a:p>
          <a:p>
            <a:pPr lvl="1"/>
            <a:r>
              <a:rPr lang="fi-FI" dirty="0"/>
              <a:t>Esiselvitys sisältää nykytilakartoituksen sekä analyysin käytetyistä laatuarviointikriteereistä ja soveltuvuusvaatimuksista.</a:t>
            </a:r>
          </a:p>
          <a:p>
            <a:pPr lvl="1"/>
            <a:r>
              <a:rPr lang="fi-FI" dirty="0"/>
              <a:t>Esiselvityksen perusteella tullaan päättämään jatkotoimenpiteistä. </a:t>
            </a:r>
          </a:p>
          <a:p>
            <a:pPr lvl="1"/>
            <a:endParaRPr lang="fi-FI" dirty="0"/>
          </a:p>
          <a:p>
            <a:pPr lvl="1"/>
            <a:endParaRPr lang="fi-FI" dirty="0"/>
          </a:p>
          <a:p>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16</a:t>
            </a:fld>
            <a:endParaRPr lang="en-US"/>
          </a:p>
        </p:txBody>
      </p:sp>
    </p:spTree>
    <p:extLst>
      <p:ext uri="{BB962C8B-B14F-4D97-AF65-F5344CB8AC3E}">
        <p14:creationId xmlns:p14="http://schemas.microsoft.com/office/powerpoint/2010/main" val="205852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Yhteistyö toimittajamarkkinoiden kanssa</a:t>
            </a:r>
          </a:p>
        </p:txBody>
      </p:sp>
      <p:sp>
        <p:nvSpPr>
          <p:cNvPr id="3" name="Tekstin paikkamerkki 2"/>
          <p:cNvSpPr>
            <a:spLocks noGrp="1"/>
          </p:cNvSpPr>
          <p:nvPr>
            <p:ph type="body" sz="quarter" idx="13"/>
          </p:nvPr>
        </p:nvSpPr>
        <p:spPr/>
        <p:txBody>
          <a:bodyPr>
            <a:normAutofit lnSpcReduction="10000"/>
          </a:bodyPr>
          <a:lstStyle/>
          <a:p>
            <a:r>
              <a:rPr lang="fi-FI" dirty="0"/>
              <a:t>Väyläviraston tavoitteena on saada aikaan kilpailua ja houkutella alalle uusia toimijoita. Aina ei ole helppoa viestiä alalle pyrkiville yrityksille, esimerkiksi minkälaisia soveltuvuusvaatimuksia hankintayksikkö kilpailutuksissa asettaa. </a:t>
            </a:r>
          </a:p>
          <a:p>
            <a:pPr lvl="1"/>
            <a:r>
              <a:rPr lang="fi-FI" dirty="0"/>
              <a:t>Väylävirasto on laatinut kirjeen joka sisältää erilaisissa väylänpidon hankinnoissa asetettavat RALA- pätevyysvaatimukset ja vaatimukset yritystasoisesta laadunhallinnasta. Kirje julkaistaan väyläviraston nettisivuilla ja toimitetaan aina muutostilanteessa myös kaikille infra-alan etujärjestöille. </a:t>
            </a:r>
          </a:p>
          <a:p>
            <a:pPr lvl="1"/>
            <a:r>
              <a:rPr lang="fi-FI" dirty="0"/>
              <a:t>Toimenpiteenä kilpailun edistämiselle kirjeessä kerrotaan myös, minkälaisissa hankinnoissa Väylävirasto voi asettaa kevennettyjä soveltuvuusvaatimuksia. </a:t>
            </a:r>
          </a:p>
        </p:txBody>
      </p:sp>
      <p:sp>
        <p:nvSpPr>
          <p:cNvPr id="4" name="Dian numeron paikkamerkki 3"/>
          <p:cNvSpPr>
            <a:spLocks noGrp="1"/>
          </p:cNvSpPr>
          <p:nvPr>
            <p:ph type="sldNum" sz="quarter" idx="4"/>
          </p:nvPr>
        </p:nvSpPr>
        <p:spPr/>
        <p:txBody>
          <a:bodyPr/>
          <a:lstStyle/>
          <a:p>
            <a:fld id="{6BD4A0EF-951A-4343-A672-F31B58E6828E}" type="slidenum">
              <a:rPr lang="en-US" smtClean="0"/>
              <a:t>17</a:t>
            </a:fld>
            <a:endParaRPr lang="en-US"/>
          </a:p>
        </p:txBody>
      </p:sp>
    </p:spTree>
    <p:extLst>
      <p:ext uri="{BB962C8B-B14F-4D97-AF65-F5344CB8AC3E}">
        <p14:creationId xmlns:p14="http://schemas.microsoft.com/office/powerpoint/2010/main" val="378510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52" b="8652"/>
          <a:stretch>
            <a:fillRect/>
          </a:stretch>
        </p:blipFill>
        <p:spPr/>
      </p:pic>
      <p:sp>
        <p:nvSpPr>
          <p:cNvPr id="3" name="Otsikko 2"/>
          <p:cNvSpPr>
            <a:spLocks noGrp="1"/>
          </p:cNvSpPr>
          <p:nvPr>
            <p:ph type="title"/>
          </p:nvPr>
        </p:nvSpPr>
        <p:spPr/>
        <p:txBody>
          <a:bodyPr/>
          <a:lstStyle/>
          <a:p>
            <a:r>
              <a:rPr lang="fi-FI" dirty="0"/>
              <a:t>Kiitos</a:t>
            </a:r>
          </a:p>
        </p:txBody>
      </p:sp>
      <p:sp>
        <p:nvSpPr>
          <p:cNvPr id="4" name="Dian numeron paikkamerkki 3"/>
          <p:cNvSpPr>
            <a:spLocks noGrp="1"/>
          </p:cNvSpPr>
          <p:nvPr>
            <p:ph type="sldNum" sz="quarter" idx="4"/>
          </p:nvPr>
        </p:nvSpPr>
        <p:spPr/>
        <p:txBody>
          <a:bodyPr/>
          <a:lstStyle/>
          <a:p>
            <a:fld id="{6BD4A0EF-951A-4343-A672-F31B58E6828E}" type="slidenum">
              <a:rPr lang="en-US" smtClean="0"/>
              <a:t>18</a:t>
            </a:fld>
            <a:endParaRPr lang="en-US"/>
          </a:p>
        </p:txBody>
      </p:sp>
      <p:sp>
        <p:nvSpPr>
          <p:cNvPr id="5" name="Tekstin paikkamerkki 4"/>
          <p:cNvSpPr>
            <a:spLocks noGrp="1"/>
          </p:cNvSpPr>
          <p:nvPr>
            <p:ph type="body" sz="quarter" idx="15"/>
          </p:nvPr>
        </p:nvSpPr>
        <p:spPr/>
        <p:txBody>
          <a:bodyPr/>
          <a:lstStyle/>
          <a:p>
            <a:pPr marL="0" indent="0">
              <a:buNone/>
            </a:pPr>
            <a:r>
              <a:rPr lang="fi-FI" sz="2000" dirty="0"/>
              <a:t>Virpi Kangasniemi</a:t>
            </a:r>
          </a:p>
          <a:p>
            <a:pPr marL="0" indent="0">
              <a:buNone/>
            </a:pPr>
            <a:r>
              <a:rPr lang="fi-FI" sz="2000" dirty="0"/>
              <a:t>040-1801980</a:t>
            </a:r>
          </a:p>
          <a:p>
            <a:pPr marL="0" indent="0">
              <a:buNone/>
            </a:pPr>
            <a:r>
              <a:rPr lang="fi-FI" sz="2000" dirty="0"/>
              <a:t>virpi.kangasniemi@vayla.fi</a:t>
            </a:r>
          </a:p>
          <a:p>
            <a:pPr marL="0" indent="0">
              <a:buNone/>
            </a:pPr>
            <a:endParaRPr lang="fi-FI" dirty="0"/>
          </a:p>
        </p:txBody>
      </p:sp>
    </p:spTree>
    <p:extLst>
      <p:ext uri="{BB962C8B-B14F-4D97-AF65-F5344CB8AC3E}">
        <p14:creationId xmlns:p14="http://schemas.microsoft.com/office/powerpoint/2010/main" val="424169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646" b="7646"/>
          <a:stretch>
            <a:fillRect/>
          </a:stretch>
        </p:blipFill>
        <p:spPr/>
      </p:pic>
      <p:sp>
        <p:nvSpPr>
          <p:cNvPr id="3" name="Otsikko 2"/>
          <p:cNvSpPr>
            <a:spLocks noGrp="1"/>
          </p:cNvSpPr>
          <p:nvPr>
            <p:ph type="title"/>
          </p:nvPr>
        </p:nvSpPr>
        <p:spPr/>
        <p:txBody>
          <a:bodyPr/>
          <a:lstStyle/>
          <a:p>
            <a:r>
              <a:rPr lang="fi-FI" dirty="0"/>
              <a:t>Esityksen sisältö</a:t>
            </a:r>
          </a:p>
        </p:txBody>
      </p:sp>
      <p:sp>
        <p:nvSpPr>
          <p:cNvPr id="4" name="Tekstin paikkamerkki 3"/>
          <p:cNvSpPr>
            <a:spLocks noGrp="1"/>
          </p:cNvSpPr>
          <p:nvPr>
            <p:ph type="body" sz="quarter" idx="15"/>
          </p:nvPr>
        </p:nvSpPr>
        <p:spPr/>
        <p:txBody>
          <a:bodyPr/>
          <a:lstStyle/>
          <a:p>
            <a:r>
              <a:rPr lang="fi-FI" sz="2000" dirty="0"/>
              <a:t>Tarjoajan poissulkeminen vakavan virheen tai sopimussuorituksen merkittävän puutteen vuoksi</a:t>
            </a:r>
          </a:p>
          <a:p>
            <a:pPr>
              <a:buFont typeface="Arial" panose="020B0604020202020204" pitchFamily="34" charset="0"/>
              <a:buChar char="•"/>
            </a:pPr>
            <a:r>
              <a:rPr lang="fi-FI" sz="2000" dirty="0"/>
              <a:t>Yhteistyö markkinoiden kanssa </a:t>
            </a:r>
          </a:p>
          <a:p>
            <a:endParaRPr lang="fi-FI" dirty="0"/>
          </a:p>
          <a:p>
            <a:endParaRPr lang="fi-FI" dirty="0"/>
          </a:p>
        </p:txBody>
      </p:sp>
      <p:sp>
        <p:nvSpPr>
          <p:cNvPr id="5" name="Dian numeron paikkamerkki 4"/>
          <p:cNvSpPr>
            <a:spLocks noGrp="1"/>
          </p:cNvSpPr>
          <p:nvPr>
            <p:ph type="sldNum" sz="quarter" idx="4"/>
          </p:nvPr>
        </p:nvSpPr>
        <p:spPr/>
        <p:txBody>
          <a:bodyPr/>
          <a:lstStyle/>
          <a:p>
            <a:fld id="{6BD4A0EF-951A-4343-A672-F31B58E6828E}" type="slidenum">
              <a:rPr lang="en-US" smtClean="0"/>
              <a:t>2</a:t>
            </a:fld>
            <a:endParaRPr lang="en-US"/>
          </a:p>
        </p:txBody>
      </p:sp>
    </p:spTree>
    <p:extLst>
      <p:ext uri="{BB962C8B-B14F-4D97-AF65-F5344CB8AC3E}">
        <p14:creationId xmlns:p14="http://schemas.microsoft.com/office/powerpoint/2010/main" val="231747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52" b="8652"/>
          <a:stretch>
            <a:fillRect/>
          </a:stretch>
        </p:blipFill>
        <p:spPr/>
      </p:pic>
      <p:sp>
        <p:nvSpPr>
          <p:cNvPr id="3" name="Otsikko 2"/>
          <p:cNvSpPr>
            <a:spLocks noGrp="1"/>
          </p:cNvSpPr>
          <p:nvPr>
            <p:ph type="title"/>
          </p:nvPr>
        </p:nvSpPr>
        <p:spPr/>
        <p:txBody>
          <a:bodyPr/>
          <a:lstStyle/>
          <a:p>
            <a:r>
              <a:rPr lang="fi-FI" dirty="0"/>
              <a:t>Tarjoajan poissulkeminen vakavan virheen tai sopimussuorituksen merkittävän puutteen vuoksi</a:t>
            </a:r>
            <a:br>
              <a:rPr lang="fi-FI" dirty="0"/>
            </a:br>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3</a:t>
            </a:fld>
            <a:endParaRPr lang="en-US"/>
          </a:p>
        </p:txBody>
      </p:sp>
    </p:spTree>
    <p:extLst>
      <p:ext uri="{BB962C8B-B14F-4D97-AF65-F5344CB8AC3E}">
        <p14:creationId xmlns:p14="http://schemas.microsoft.com/office/powerpoint/2010/main" val="232179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Mistä on kysymys? </a:t>
            </a:r>
          </a:p>
        </p:txBody>
      </p:sp>
      <p:sp>
        <p:nvSpPr>
          <p:cNvPr id="3" name="Tekstin paikkamerkki 2"/>
          <p:cNvSpPr>
            <a:spLocks noGrp="1"/>
          </p:cNvSpPr>
          <p:nvPr>
            <p:ph type="body" sz="quarter" idx="13"/>
          </p:nvPr>
        </p:nvSpPr>
        <p:spPr/>
        <p:txBody>
          <a:bodyPr>
            <a:normAutofit/>
          </a:bodyPr>
          <a:lstStyle/>
          <a:p>
            <a:r>
              <a:rPr lang="fi-FI" dirty="0"/>
              <a:t>Kysymys on tilanteista, joissa julkisella hankintayksiköllä on mahdollisuus olla ryhtymättä sopimussuhteeseen sellaisen toimijan kanssa, jota huolellisesti toimiva ja asiantunteva yksityinenkään toimija ei ottaisi sopijapuolekseen. </a:t>
            </a:r>
          </a:p>
          <a:p>
            <a:r>
              <a:rPr lang="fi-FI" dirty="0"/>
              <a:t>Tarjoaja on toiminut tavalla, joka on asiaa objektiivisesti tarkastellen omiaan aiheuttamaan luottamuksen menettämisen tarjoajan toimintaan.</a:t>
            </a:r>
          </a:p>
          <a:p>
            <a:r>
              <a:rPr lang="fi-FI" dirty="0"/>
              <a:t>Mahdollisuutta poissulkemiseen ei mainita Väyläviraston tarjouspyyntöaineistossa, vaan oikeutta poissulkemiseen sovelletaan suoraan lain nojalla.</a:t>
            </a:r>
          </a:p>
          <a:p>
            <a:pPr lvl="1"/>
            <a:r>
              <a:rPr lang="fi-FI" dirty="0"/>
              <a:t>Kyseessä hankintalain 81 §:n 1 mom. kohdat 3. ja 9.</a:t>
            </a:r>
          </a:p>
          <a:p>
            <a:pPr lvl="1"/>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301590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Lainsäädäntö</a:t>
            </a:r>
          </a:p>
        </p:txBody>
      </p:sp>
      <p:sp>
        <p:nvSpPr>
          <p:cNvPr id="3" name="Tekstin paikkamerkki 2"/>
          <p:cNvSpPr>
            <a:spLocks noGrp="1"/>
          </p:cNvSpPr>
          <p:nvPr>
            <p:ph type="body" sz="quarter" idx="13"/>
          </p:nvPr>
        </p:nvSpPr>
        <p:spPr/>
        <p:txBody>
          <a:bodyPr/>
          <a:lstStyle/>
          <a:p>
            <a:r>
              <a:rPr lang="fi-FI" dirty="0"/>
              <a:t>Hankintalain 81 §:</a:t>
            </a:r>
          </a:p>
          <a:p>
            <a:pPr lvl="1"/>
            <a:r>
              <a:rPr lang="fi-FI" dirty="0"/>
              <a:t>Hankintayksikkö voi päätöksellään sulkea tarjouskilpailun ulkopuolelle ehdokkaan tai tarjoajan,</a:t>
            </a:r>
          </a:p>
          <a:p>
            <a:pPr lvl="2"/>
            <a:r>
              <a:rPr lang="fi-FI" sz="2200" dirty="0"/>
              <a:t>joka on ammattitoiminnassaan syyllistynyt vakavaan virheeseen, jonka hankintayksikkö voi näyttää toteen (ns. ”vakava virhe ammattitoiminnassa”-peruste).</a:t>
            </a:r>
          </a:p>
          <a:p>
            <a:pPr lvl="2"/>
            <a:r>
              <a:rPr lang="fi-FI" sz="2200" dirty="0"/>
              <a:t>jonka aikaisemmissa hankintasopimuksissa on ollut merkittäviä tai toistuvia puutteita jonkin keskeisen vaatimuksen toteuttamisessa; lisäedellytyksenä on, että puutteet ovat johtaneet kyseisen aiemman sopimuksen ennenaikaiseen irtisanomiseen, purkamiseen, vahingonkorvauksiin tai muihin vastaaviin sanktioihin (ns. ”sopimussuorituksen merkittävä puute” –peruste).</a:t>
            </a:r>
          </a:p>
          <a:p>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5</a:t>
            </a:fld>
            <a:endParaRPr lang="en-US"/>
          </a:p>
        </p:txBody>
      </p:sp>
    </p:spTree>
    <p:extLst>
      <p:ext uri="{BB962C8B-B14F-4D97-AF65-F5344CB8AC3E}">
        <p14:creationId xmlns:p14="http://schemas.microsoft.com/office/powerpoint/2010/main" val="184874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Poissulkutilanteita</a:t>
            </a:r>
          </a:p>
        </p:txBody>
      </p:sp>
      <p:sp>
        <p:nvSpPr>
          <p:cNvPr id="3" name="Tekstin paikkamerkki 2"/>
          <p:cNvSpPr>
            <a:spLocks noGrp="1"/>
          </p:cNvSpPr>
          <p:nvPr>
            <p:ph type="body" sz="quarter" idx="13"/>
          </p:nvPr>
        </p:nvSpPr>
        <p:spPr/>
        <p:txBody>
          <a:bodyPr>
            <a:normAutofit/>
          </a:bodyPr>
          <a:lstStyle/>
          <a:p>
            <a:r>
              <a:rPr lang="fi-FI" dirty="0"/>
              <a:t>Väylävirastolla ja ELY-keskuksen L-vastuualueella sekä niiden edeltäjävirastoilla on vuosien saatossa ollut monia tilanteita, joissa ollaan jouduttu harkitsemaan onko tarjoaja syyllistynyt vakavaan virheeseen ammattitoiminnassa tai sopimussuorituksen merkittävään puutteeseen ja voidaanko tarjoaja sen perusteella sulkea pois tarjouskilpailusta.</a:t>
            </a:r>
          </a:p>
          <a:p>
            <a:r>
              <a:rPr lang="fi-FI" dirty="0"/>
              <a:t>Poissulkutilanteet voidaan jakaa kahteen osaan, tarjouskilpailun aikana ilmeneviin tilanteisiin ja toisaalta aikaisemmassa hankintasopimuksessa ilmenneisiin mutta käsillä olevassa tarjouskilpailussa huomioitaviin tilanteisiin. </a:t>
            </a:r>
          </a:p>
          <a:p>
            <a:r>
              <a:rPr lang="fi-FI" dirty="0"/>
              <a:t>Tarjouskilpailun aikana ilmi tulleista tilanteista tyyppiesimerkkinä voidaan mainita toisen tarjoajan tarjouksen plagiointi. </a:t>
            </a:r>
          </a:p>
          <a:p>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6</a:t>
            </a:fld>
            <a:endParaRPr lang="en-US"/>
          </a:p>
        </p:txBody>
      </p:sp>
    </p:spTree>
    <p:extLst>
      <p:ext uri="{BB962C8B-B14F-4D97-AF65-F5344CB8AC3E}">
        <p14:creationId xmlns:p14="http://schemas.microsoft.com/office/powerpoint/2010/main" val="52491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Poissulkutilanteita</a:t>
            </a:r>
          </a:p>
        </p:txBody>
      </p:sp>
      <p:sp>
        <p:nvSpPr>
          <p:cNvPr id="3" name="Tekstin paikkamerkki 2"/>
          <p:cNvSpPr>
            <a:spLocks noGrp="1"/>
          </p:cNvSpPr>
          <p:nvPr>
            <p:ph type="body" sz="quarter" idx="13"/>
          </p:nvPr>
        </p:nvSpPr>
        <p:spPr/>
        <p:txBody>
          <a:bodyPr>
            <a:normAutofit fontScale="92500" lnSpcReduction="10000"/>
          </a:bodyPr>
          <a:lstStyle/>
          <a:p>
            <a:pPr marL="0" indent="0">
              <a:buNone/>
            </a:pPr>
            <a:r>
              <a:rPr lang="fi-FI" dirty="0"/>
              <a:t>Aikaisemmassa hankintasopimuksessa ilmenneitä tilanteita, joiden johdosta tarjoaja on poissuljettu tarjouskilpailussa ovat mm seuraavat:   </a:t>
            </a:r>
          </a:p>
          <a:p>
            <a:r>
              <a:rPr lang="fi-FI" dirty="0"/>
              <a:t>Tienhoitourakan laskuväärennös, jossa urakoitsija manipuloi aliurakoitsijan laskua ja yritti laskuttaa tilaajalta enemmän.</a:t>
            </a:r>
          </a:p>
          <a:p>
            <a:r>
              <a:rPr lang="fi-FI" dirty="0"/>
              <a:t>Tievalaistusurakassa urakoitsija väärensi seurantaraportteja ja ilmoitti tehdyksi tekemättömiä töitä ja yritti laskuttaa niitä.</a:t>
            </a:r>
          </a:p>
          <a:p>
            <a:r>
              <a:rPr lang="fi-FI" dirty="0"/>
              <a:t>Ilmakuvauksia koskevassa sopimuksessa kävi ilmi, että toimittaja oli manipuloinut vanhaa kuvamateriaalia täyttämään kuvaamatta jättämänsä kohteet. </a:t>
            </a:r>
          </a:p>
          <a:p>
            <a:r>
              <a:rPr lang="fi-FI" dirty="0"/>
              <a:t>Joukkoliikennepalvelussa toimittaja yritti laskuttaa ajamattomista vuoroista. </a:t>
            </a:r>
          </a:p>
          <a:p>
            <a:r>
              <a:rPr lang="fi-FI" dirty="0"/>
              <a:t>Väylänhoitourakassa urakoitsijan todettiin laiminlyöneen sopimuksen mukaisten viittojen uusimisvelvollisuus ja laskuttaneen peruskorjatut viitat uusina viittoina. </a:t>
            </a:r>
          </a:p>
          <a:p>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7</a:t>
            </a:fld>
            <a:endParaRPr lang="en-US"/>
          </a:p>
        </p:txBody>
      </p:sp>
    </p:spTree>
    <p:extLst>
      <p:ext uri="{BB962C8B-B14F-4D97-AF65-F5344CB8AC3E}">
        <p14:creationId xmlns:p14="http://schemas.microsoft.com/office/powerpoint/2010/main" val="404582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Plagiointi </a:t>
            </a:r>
          </a:p>
        </p:txBody>
      </p:sp>
      <p:sp>
        <p:nvSpPr>
          <p:cNvPr id="3" name="Tekstin paikkamerkki 2"/>
          <p:cNvSpPr>
            <a:spLocks noGrp="1"/>
          </p:cNvSpPr>
          <p:nvPr>
            <p:ph type="body" sz="quarter" idx="13"/>
          </p:nvPr>
        </p:nvSpPr>
        <p:spPr/>
        <p:txBody>
          <a:bodyPr>
            <a:normAutofit fontScale="85000" lnSpcReduction="20000"/>
          </a:bodyPr>
          <a:lstStyle/>
          <a:p>
            <a:pPr marL="0" indent="0">
              <a:buNone/>
            </a:pPr>
            <a:r>
              <a:rPr lang="fi-FI" dirty="0"/>
              <a:t>Toisen tarjoajan tarjouksen plagiointi tarkoittaa sitä, että tarjoaja on kopioinut toisen tarjoajan aiemmassa tarjouskilpailussa antaman tarjouksen joltain osin. </a:t>
            </a:r>
          </a:p>
          <a:p>
            <a:r>
              <a:rPr lang="fi-FI" dirty="0"/>
              <a:t>Useimmiten on käynyt niin, että hankinnan projektipäällikölle tai hankintapalvelukonsultille syntyy tarjouksia vertailtaessa mielikuva, että on lukenut saman asiakirjan joskus aikaisemminkin. </a:t>
            </a:r>
          </a:p>
          <a:p>
            <a:r>
              <a:rPr lang="fi-FI" dirty="0"/>
              <a:t>Kun asiaa on ryhdytty selvittämään, on löydetty aikaisemmasta tarjouskilpailusta toisen tarjoajan vastaava asiakirja, josta plagiointi on tehty, yleensä kirjoitusvirheitä myöden. </a:t>
            </a:r>
          </a:p>
          <a:p>
            <a:r>
              <a:rPr lang="fi-FI" dirty="0"/>
              <a:t>Tyypillisesti plagioinnin kohteena on toiminta- ja laatusuunnitelma tai projektisuunnitelma, jotka ovat useimmiten olennainen osa tarjousten laatuvertailua. </a:t>
            </a:r>
          </a:p>
          <a:p>
            <a:r>
              <a:rPr lang="fi-FI" dirty="0"/>
              <a:t>Plagiointiin syyllistynyt tarjoaja hylätään joka kerta.  </a:t>
            </a:r>
          </a:p>
          <a:p>
            <a:r>
              <a:rPr lang="fi-FI" dirty="0"/>
              <a:t>Plagiointitilanteessa ei pääsääntöisesti aseteta karenssia.  </a:t>
            </a:r>
          </a:p>
          <a:p>
            <a:r>
              <a:rPr lang="fi-FI" dirty="0"/>
              <a:t>Markkinaoikeus on käsitellyt useaan otteeseen Väyläviraston plagiointitapauksi ja aina meillä on ollut oikeus hylätä plagiointiin syyllistynyt tarjoaja. </a:t>
            </a:r>
          </a:p>
          <a:p>
            <a:endParaRPr lang="fi-FI" dirty="0"/>
          </a:p>
          <a:p>
            <a:pPr lvl="2"/>
            <a:endParaRPr lang="fi-FI" dirty="0"/>
          </a:p>
        </p:txBody>
      </p:sp>
      <p:sp>
        <p:nvSpPr>
          <p:cNvPr id="4" name="Dian numeron paikkamerkki 3"/>
          <p:cNvSpPr>
            <a:spLocks noGrp="1"/>
          </p:cNvSpPr>
          <p:nvPr>
            <p:ph type="sldNum" sz="quarter" idx="4"/>
          </p:nvPr>
        </p:nvSpPr>
        <p:spPr/>
        <p:txBody>
          <a:bodyPr/>
          <a:lstStyle/>
          <a:p>
            <a:fld id="{6BD4A0EF-951A-4343-A672-F31B58E6828E}" type="slidenum">
              <a:rPr lang="en-US" smtClean="0"/>
              <a:t>8</a:t>
            </a:fld>
            <a:endParaRPr lang="en-US"/>
          </a:p>
        </p:txBody>
      </p:sp>
    </p:spTree>
    <p:extLst>
      <p:ext uri="{BB962C8B-B14F-4D97-AF65-F5344CB8AC3E}">
        <p14:creationId xmlns:p14="http://schemas.microsoft.com/office/powerpoint/2010/main" val="150626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Väyläviraston ”vakava virhe” -ohjeistus </a:t>
            </a:r>
          </a:p>
        </p:txBody>
      </p:sp>
      <p:sp>
        <p:nvSpPr>
          <p:cNvPr id="3" name="Tekstin paikkamerkki 2"/>
          <p:cNvSpPr>
            <a:spLocks noGrp="1"/>
          </p:cNvSpPr>
          <p:nvPr>
            <p:ph type="body" sz="quarter" idx="13"/>
          </p:nvPr>
        </p:nvSpPr>
        <p:spPr/>
        <p:txBody>
          <a:bodyPr>
            <a:normAutofit/>
          </a:bodyPr>
          <a:lstStyle/>
          <a:p>
            <a:r>
              <a:rPr lang="fi-FI" dirty="0"/>
              <a:t>Väyläviraston kaikki ohjeistus koskee Väylävirastoa ja ELY-keskusten L-vastuualueita.</a:t>
            </a:r>
          </a:p>
          <a:p>
            <a:pPr lvl="1"/>
            <a:r>
              <a:rPr lang="fi-FI" dirty="0"/>
              <a:t>Hankintojen volyymi on noin 1.6 miljardia euroa, hankintoja tehdään satojen asiantuntijoiden voimin. Koko ajan on käynnissä tuhansia isoja ja pieniä hankintoja. </a:t>
            </a:r>
          </a:p>
          <a:p>
            <a:r>
              <a:rPr lang="fi-FI" dirty="0"/>
              <a:t>On tärkeää, että jokainen hankintoja tekevä osaa tunnistaa tämän kaltaiset väärinkäyttötilanteet, tietää miten tilanteessa on toimittava, ja ymmärtää mitä poissulkemisperusteiden soveltaminen käytännössä vaatii.</a:t>
            </a:r>
          </a:p>
          <a:p>
            <a:pPr marL="0" indent="0">
              <a:buNone/>
            </a:pPr>
            <a:r>
              <a:rPr lang="fi-FI" dirty="0"/>
              <a:t> </a:t>
            </a:r>
            <a:r>
              <a:rPr lang="fi-FI" dirty="0">
                <a:sym typeface="Wingdings" panose="05000000000000000000" pitchFamily="2" charset="2"/>
              </a:rPr>
              <a:t> </a:t>
            </a:r>
            <a:r>
              <a:rPr lang="fi-FI" dirty="0"/>
              <a:t>Syksyllä 2019 julkaistiin ohje ”Toimijan poissulkeminen vakavan virheen tai sopimussuorituksen merkittävän puutteen takia”</a:t>
            </a:r>
          </a:p>
        </p:txBody>
      </p:sp>
      <p:sp>
        <p:nvSpPr>
          <p:cNvPr id="4" name="Dian numeron paikkamerkki 3"/>
          <p:cNvSpPr>
            <a:spLocks noGrp="1"/>
          </p:cNvSpPr>
          <p:nvPr>
            <p:ph type="sldNum" sz="quarter" idx="4"/>
          </p:nvPr>
        </p:nvSpPr>
        <p:spPr/>
        <p:txBody>
          <a:bodyPr/>
          <a:lstStyle/>
          <a:p>
            <a:fld id="{6BD4A0EF-951A-4343-A672-F31B58E6828E}" type="slidenum">
              <a:rPr lang="en-US" smtClean="0"/>
              <a:t>9</a:t>
            </a:fld>
            <a:endParaRPr lang="en-US"/>
          </a:p>
        </p:txBody>
      </p:sp>
    </p:spTree>
    <p:extLst>
      <p:ext uri="{BB962C8B-B14F-4D97-AF65-F5344CB8AC3E}">
        <p14:creationId xmlns:p14="http://schemas.microsoft.com/office/powerpoint/2010/main" val="2328475029"/>
      </p:ext>
    </p:extLst>
  </p:cSld>
  <p:clrMapOvr>
    <a:masterClrMapping/>
  </p:clrMapOvr>
</p:sld>
</file>

<file path=ppt/theme/theme1.xml><?xml version="1.0" encoding="utf-8"?>
<a:theme xmlns:a="http://schemas.openxmlformats.org/drawingml/2006/main" name="vayla">
  <a:themeElements>
    <a:clrScheme name="VÄYLÄ">
      <a:dk1>
        <a:srgbClr val="000000"/>
      </a:dk1>
      <a:lt1>
        <a:srgbClr val="FFFFFF"/>
      </a:lt1>
      <a:dk2>
        <a:srgbClr val="000000"/>
      </a:dk2>
      <a:lt2>
        <a:srgbClr val="FDFCFF"/>
      </a:lt2>
      <a:accent1>
        <a:srgbClr val="49C2F0"/>
      </a:accent1>
      <a:accent2>
        <a:srgbClr val="00B0CC"/>
      </a:accent2>
      <a:accent3>
        <a:srgbClr val="009BFF"/>
      </a:accent3>
      <a:accent4>
        <a:srgbClr val="0065AF"/>
      </a:accent4>
      <a:accent5>
        <a:srgbClr val="DD38F2"/>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EFAD5915-0DFD-4ED5-BBB0-B918CCC24AB9}" vid="{4045A3D2-AEC4-4D85-873D-6BC4E151EE0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59E544DE68342857B9B51D31FCC3A" ma:contentTypeVersion="13" ma:contentTypeDescription="Create a new document." ma:contentTypeScope="" ma:versionID="3677d772ed1405339f284b1008be8895">
  <xsd:schema xmlns:xsd="http://www.w3.org/2001/XMLSchema" xmlns:xs="http://www.w3.org/2001/XMLSchema" xmlns:p="http://schemas.microsoft.com/office/2006/metadata/properties" xmlns:ns3="1c0f0072-d18a-44d8-a82e-bbc82c2547cd" xmlns:ns4="7a8e579f-ee7a-4bd5-a230-3840a9cc9844" targetNamespace="http://schemas.microsoft.com/office/2006/metadata/properties" ma:root="true" ma:fieldsID="be8add17bb6329fd4a860e45496db9f9" ns3:_="" ns4:_="">
    <xsd:import namespace="1c0f0072-d18a-44d8-a82e-bbc82c2547cd"/>
    <xsd:import namespace="7a8e579f-ee7a-4bd5-a230-3840a9cc98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f0072-d18a-44d8-a82e-bbc82c254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8e579f-ee7a-4bd5-a230-3840a9cc984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899C8-3C36-4F9C-AF14-9F3EA2BD5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f0072-d18a-44d8-a82e-bbc82c2547cd"/>
    <ds:schemaRef ds:uri="7a8e579f-ee7a-4bd5-a230-3840a9cc98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157271-1723-4D4B-8583-54127CDEA8D3}">
  <ds:schemaRefs>
    <ds:schemaRef ds:uri="http://schemas.microsoft.com/sharepoint/v3/contenttype/forms"/>
  </ds:schemaRefs>
</ds:datastoreItem>
</file>

<file path=customXml/itemProps3.xml><?xml version="1.0" encoding="utf-8"?>
<ds:datastoreItem xmlns:ds="http://schemas.openxmlformats.org/officeDocument/2006/customXml" ds:itemID="{B95C6916-74C7-494B-A3F6-CE1C10EA3117}">
  <ds:schemaRef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a8e579f-ee7a-4bd5-a230-3840a9cc9844"/>
    <ds:schemaRef ds:uri="1c0f0072-d18a-44d8-a82e-bbc82c2547cd"/>
    <ds:schemaRef ds:uri="http://purl.org/dc/terms/"/>
  </ds:schemaRefs>
</ds:datastoreItem>
</file>

<file path=docProps/app.xml><?xml version="1.0" encoding="utf-8"?>
<Properties xmlns="http://schemas.openxmlformats.org/officeDocument/2006/extended-properties" xmlns:vt="http://schemas.openxmlformats.org/officeDocument/2006/docPropsVTypes">
  <Template>vayla_ilmeella_fi</Template>
  <TotalTime>10179</TotalTime>
  <Words>1150</Words>
  <Application>Microsoft Office PowerPoint</Application>
  <PresentationFormat>Laajakuva</PresentationFormat>
  <Paragraphs>106</Paragraphs>
  <Slides>18</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18</vt:i4>
      </vt:variant>
    </vt:vector>
  </HeadingPairs>
  <TitlesOfParts>
    <vt:vector size="25" baseType="lpstr">
      <vt:lpstr>Arial</vt:lpstr>
      <vt:lpstr>Calibri</vt:lpstr>
      <vt:lpstr>Exo 2</vt:lpstr>
      <vt:lpstr>Felbridge Pro</vt:lpstr>
      <vt:lpstr>Segoe UI</vt:lpstr>
      <vt:lpstr>Tahoma</vt:lpstr>
      <vt:lpstr>vayla</vt:lpstr>
      <vt:lpstr>Näin huomioimme soveltuvuusvaatimukset käytännössä </vt:lpstr>
      <vt:lpstr>Esityksen sisältö</vt:lpstr>
      <vt:lpstr>Tarjoajan poissulkeminen vakavan virheen tai sopimussuorituksen merkittävän puutteen vuoksi </vt:lpstr>
      <vt:lpstr>Mistä on kysymys? </vt:lpstr>
      <vt:lpstr>Lainsäädäntö</vt:lpstr>
      <vt:lpstr>Poissulkutilanteita</vt:lpstr>
      <vt:lpstr>Poissulkutilanteita</vt:lpstr>
      <vt:lpstr>Plagiointi </vt:lpstr>
      <vt:lpstr>Väyläviraston ”vakava virhe” -ohjeistus </vt:lpstr>
      <vt:lpstr>Väyläviraston ”vakava virhe” -ohjeistus </vt:lpstr>
      <vt:lpstr>Poissulkeminen - sopimussuorituksen merkittävä puute</vt:lpstr>
      <vt:lpstr>Puhdistautuminen</vt:lpstr>
      <vt:lpstr>Päätökset poissulusta ja karenssi</vt:lpstr>
      <vt:lpstr>Karenssiasian käytännöt</vt:lpstr>
      <vt:lpstr>Yhteistyö markkinoiden kanssa </vt:lpstr>
      <vt:lpstr>Yhteistyö toimittajamarkkinoiden kanssa </vt:lpstr>
      <vt:lpstr>Yhteistyö toimittajamarkkinoiden kanssa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Soveltuvuusvaatimukset - keino</dc:title>
  <dc:creator>Virpi Kangasniemi</dc:creator>
  <cp:keywords>Esitys</cp:keywords>
  <cp:lastModifiedBy>Torkkel Stiina</cp:lastModifiedBy>
  <cp:revision>94</cp:revision>
  <dcterms:created xsi:type="dcterms:W3CDTF">2020-09-22T11:11:17Z</dcterms:created>
  <dcterms:modified xsi:type="dcterms:W3CDTF">2020-10-09T08:25:59Z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473.85.02.224</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
  </property>
  <property fmtid="{D5CDD505-2E9C-101B-9397-08002B2CF9AE}" pid="22" name="dvNumbering">
    <vt:lpwstr>0</vt:lpwstr>
  </property>
  <property fmtid="{D5CDD505-2E9C-101B-9397-08002B2CF9AE}" pid="23" name="dvDUname">
    <vt:lpwstr>Virpi Kangasniemi</vt:lpwstr>
  </property>
  <property fmtid="{D5CDD505-2E9C-101B-9397-08002B2CF9AE}" pid="24" name="dvDUFname">
    <vt:lpwstr>Virpi</vt:lpwstr>
  </property>
  <property fmtid="{D5CDD505-2E9C-101B-9397-08002B2CF9AE}" pid="25" name="dvDULname">
    <vt:lpwstr>Kangasniemi</vt:lpwstr>
  </property>
  <property fmtid="{D5CDD505-2E9C-101B-9397-08002B2CF9AE}" pid="26" name="dvDUBusinessarea">
    <vt:lpwstr/>
  </property>
  <property fmtid="{D5CDD505-2E9C-101B-9397-08002B2CF9AE}" pid="27" name="dvDUdepartment">
    <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tyyppi">
    <vt:lpwstr>Esitys</vt:lpwstr>
  </property>
  <property fmtid="{D5CDD505-2E9C-101B-9397-08002B2CF9AE}" pid="34" name="dconfidentiality">
    <vt:lpwstr/>
  </property>
  <property fmtid="{D5CDD505-2E9C-101B-9397-08002B2CF9AE}" pid="35" name="ddecree">
    <vt:lpwstr/>
  </property>
  <property fmtid="{D5CDD505-2E9C-101B-9397-08002B2CF9AE}" pid="36" name="dlevelofprotection">
    <vt:lpwstr/>
  </property>
  <property fmtid="{D5CDD505-2E9C-101B-9397-08002B2CF9AE}" pid="37" name="dsecrecy">
    <vt:lpwstr/>
  </property>
  <property fmtid="{D5CDD505-2E9C-101B-9397-08002B2CF9AE}" pid="38" name="title">
    <vt:lpwstr>Soveltuvuusvaatimukset - keino</vt:lpwstr>
  </property>
  <property fmtid="{D5CDD505-2E9C-101B-9397-08002B2CF9AE}" pid="39" name="author">
    <vt:lpwstr>Virpi Kangasniemi</vt:lpwstr>
  </property>
  <property fmtid="{D5CDD505-2E9C-101B-9397-08002B2CF9AE}" pid="40" name="paivays">
    <vt:filetime>2020-09-21T21:00:00Z</vt:filetime>
  </property>
  <property fmtid="{D5CDD505-2E9C-101B-9397-08002B2CF9AE}" pid="41" name="ContentTypeId">
    <vt:lpwstr>0x01010057E59E544DE68342857B9B51D31FCC3A</vt:lpwstr>
  </property>
</Properties>
</file>