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42" r:id="rId5"/>
    <p:sldId id="504" r:id="rId6"/>
    <p:sldId id="500" r:id="rId7"/>
    <p:sldId id="501" r:id="rId8"/>
    <p:sldId id="346" r:id="rId9"/>
    <p:sldId id="349" r:id="rId10"/>
    <p:sldId id="355" r:id="rId11"/>
    <p:sldId id="347" r:id="rId12"/>
    <p:sldId id="348" r:id="rId13"/>
    <p:sldId id="502" r:id="rId14"/>
    <p:sldId id="503" r:id="rId15"/>
    <p:sldId id="513" r:id="rId16"/>
    <p:sldId id="34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7ED97-A72C-404A-93A2-5250976D4DBD}" v="1" dt="2020-10-08T15:28:52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kel Stiina" userId="b23674a6-3ed2-4cb0-a4c9-461022ec9265" providerId="ADAL" clId="{DCF7ED97-A72C-404A-93A2-5250976D4DBD}"/>
    <pc:docChg chg="addSld modSld">
      <pc:chgData name="Torkkel Stiina" userId="b23674a6-3ed2-4cb0-a4c9-461022ec9265" providerId="ADAL" clId="{DCF7ED97-A72C-404A-93A2-5250976D4DBD}" dt="2020-10-08T15:28:52.366" v="0"/>
      <pc:docMkLst>
        <pc:docMk/>
      </pc:docMkLst>
      <pc:sldChg chg="add">
        <pc:chgData name="Torkkel Stiina" userId="b23674a6-3ed2-4cb0-a4c9-461022ec9265" providerId="ADAL" clId="{DCF7ED97-A72C-404A-93A2-5250976D4DBD}" dt="2020-10-08T15:28:52.366" v="0"/>
        <pc:sldMkLst>
          <pc:docMk/>
          <pc:sldMk cId="464910745" sldId="3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76601776757312E-2"/>
          <c:y val="7.0041602091454158E-2"/>
          <c:w val="0.89205139338259465"/>
          <c:h val="0.72777071690226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Kansallinen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Tarjousten 
täsmentäminen</c:v>
                </c:pt>
                <c:pt idx="1">
                  <c:v>Tarjouksen sulkeminen tarjouskilpailusta</c:v>
                </c:pt>
                <c:pt idx="2">
                  <c:v>Vertailun 
toteuttaminen</c:v>
                </c:pt>
                <c:pt idx="3">
                  <c:v>Muut 
menettelyvirheet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B-4271-961A-3D1C5D0A888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Tarjousten 
täsmentäminen</c:v>
                </c:pt>
                <c:pt idx="1">
                  <c:v>Tarjouksen sulkeminen tarjouskilpailusta</c:v>
                </c:pt>
                <c:pt idx="2">
                  <c:v>Vertailun 
toteuttaminen</c:v>
                </c:pt>
                <c:pt idx="3">
                  <c:v>Muut 
menettelyvirheet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B-4271-961A-3D1C5D0A888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Tarjousten 
täsmentäminen</c:v>
                </c:pt>
                <c:pt idx="1">
                  <c:v>Tarjouksen sulkeminen tarjouskilpailusta</c:v>
                </c:pt>
                <c:pt idx="2">
                  <c:v>Vertailun 
toteuttaminen</c:v>
                </c:pt>
                <c:pt idx="3">
                  <c:v>Muut 
menettelyvirheet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7</c:v>
                </c:pt>
                <c:pt idx="1">
                  <c:v>16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B-4271-961A-3D1C5D0A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16164767"/>
        <c:axId val="1835427007"/>
      </c:barChart>
      <c:catAx>
        <c:axId val="19161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35427007"/>
        <c:crosses val="autoZero"/>
        <c:auto val="1"/>
        <c:lblAlgn val="ctr"/>
        <c:lblOffset val="100"/>
        <c:noMultiLvlLbl val="0"/>
      </c:catAx>
      <c:valAx>
        <c:axId val="183542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1.1603242914529965E-2"/>
              <c:y val="1.212742059205678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161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6B85-F792-4DDA-ACDB-74B496A3551B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E4E7A-7487-4716-A324-21B8795507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E36A8-0A76-4C63-8941-B39E4C045E4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9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1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9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98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9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6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5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0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16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6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0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1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6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33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1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6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94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449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9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8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9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5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80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9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50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5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9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7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4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77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3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0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0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91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1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2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567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7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6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96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6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8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6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6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0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06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kkinaoikeus.fi/fi/index/paatokset/hankintaasiat/hankintaasiat/1566369513395.html" TargetMode="Externa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kinaoikeus.fi/fi/index/paatokset/hankintaasiat/hankintaasiat/1559308297710.html" TargetMode="External"/><Relationship Id="rId7" Type="http://schemas.openxmlformats.org/officeDocument/2006/relationships/hyperlink" Target="https://www.markkinaoikeus.fi/fi/index/paatokset/hankintaasiat/hankintaasiat/1548077944988.html" TargetMode="External"/><Relationship Id="rId2" Type="http://schemas.openxmlformats.org/officeDocument/2006/relationships/hyperlink" Target="https://www.markkinaoikeus.fi/fi/index/paatokset/hankintaasiat/hankintaasiat/1547126400786.html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markkinaoikeus.fi/fi/index/paatokset/hankintaasiat/hankintaasiat/1530261548537.html" TargetMode="External"/><Relationship Id="rId5" Type="http://schemas.openxmlformats.org/officeDocument/2006/relationships/hyperlink" Target="https://www.markkinaoikeus.fi/fi/index/paatokset/hankintaasiat/hankintaasiat/1568272991331.html" TargetMode="External"/><Relationship Id="rId4" Type="http://schemas.openxmlformats.org/officeDocument/2006/relationships/hyperlink" Target="https://www.markkinaoikeus.fi/fi/index/paatokset/hankintaasiat/hankintaasiat/157303802429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E3832-3E84-8347-A470-3ACEF884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9289677" cy="1872230"/>
          </a:xfrm>
        </p:spPr>
        <p:txBody>
          <a:bodyPr/>
          <a:lstStyle/>
          <a:p>
            <a:pPr algn="l"/>
            <a:r>
              <a:rPr lang="fi-FI" dirty="0"/>
              <a:t>Tarjousten vertailuperusteet ja </a:t>
            </a:r>
            <a:br>
              <a:rPr lang="fi-FI" dirty="0"/>
            </a:br>
            <a:r>
              <a:rPr lang="fi-FI" dirty="0"/>
              <a:t>niissä esiintyvät haasteet </a:t>
            </a:r>
            <a:br>
              <a:rPr lang="fi-FI" dirty="0"/>
            </a:br>
            <a:endParaRPr lang="x-none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b="1" dirty="0">
              <a:latin typeface="Trio Grotesk" panose="020B0505040000000004" pitchFamily="34" charset="77"/>
            </a:endParaRPr>
          </a:p>
          <a:p>
            <a:pPr algn="l"/>
            <a:r>
              <a:rPr lang="fi-FI" dirty="0">
                <a:latin typeface="Trio Grotesk" panose="020B0505040000000004" pitchFamily="34" charset="77"/>
              </a:rPr>
              <a:t>Hankinta-asiantuntija Olli Jylhä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8CEEE2-39AE-47A5-87DF-4444B020E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48C04D-15C9-4957-B52F-1942BB8A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Hinnan osien laskeminen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4C9EE5-7DD1-4E9D-BAE1-6582568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40E7006B-2370-411F-85F5-117EFFBA91D9}"/>
              </a:ext>
            </a:extLst>
          </p:cNvPr>
          <p:cNvSpPr/>
          <p:nvPr/>
        </p:nvSpPr>
        <p:spPr>
          <a:xfrm>
            <a:off x="1199456" y="2492644"/>
            <a:ext cx="1629633" cy="14867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A 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40%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B68DB6F-F773-42B0-BC1B-72A7955676FC}"/>
              </a:ext>
            </a:extLst>
          </p:cNvPr>
          <p:cNvSpPr/>
          <p:nvPr/>
        </p:nvSpPr>
        <p:spPr>
          <a:xfrm>
            <a:off x="1199456" y="4036213"/>
            <a:ext cx="1629633" cy="10803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30%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E0CAADB-A985-4FA1-BDAF-0C44027260FF}"/>
              </a:ext>
            </a:extLst>
          </p:cNvPr>
          <p:cNvSpPr/>
          <p:nvPr/>
        </p:nvSpPr>
        <p:spPr>
          <a:xfrm>
            <a:off x="1199455" y="5214191"/>
            <a:ext cx="1629633" cy="1296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30%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ECBEFA4-5470-4D46-AFD0-6DC308819ADF}"/>
              </a:ext>
            </a:extLst>
          </p:cNvPr>
          <p:cNvSpPr/>
          <p:nvPr/>
        </p:nvSpPr>
        <p:spPr>
          <a:xfrm>
            <a:off x="4655840" y="2508624"/>
            <a:ext cx="1512167" cy="2336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A 80% hinnasta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4BAE767-70E5-4D8C-A479-6899169AED2B}"/>
              </a:ext>
            </a:extLst>
          </p:cNvPr>
          <p:cNvSpPr/>
          <p:nvPr/>
        </p:nvSpPr>
        <p:spPr>
          <a:xfrm>
            <a:off x="4709662" y="4951323"/>
            <a:ext cx="1431776" cy="868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B 15%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89CDB5F3-E219-44BE-9799-8C23924487DE}"/>
              </a:ext>
            </a:extLst>
          </p:cNvPr>
          <p:cNvSpPr/>
          <p:nvPr/>
        </p:nvSpPr>
        <p:spPr>
          <a:xfrm>
            <a:off x="4709662" y="5949281"/>
            <a:ext cx="1452284" cy="576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Tuote C 5% 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108E9CF0-E630-43DF-8ED9-2197DA2895E6}"/>
              </a:ext>
            </a:extLst>
          </p:cNvPr>
          <p:cNvSpPr/>
          <p:nvPr/>
        </p:nvSpPr>
        <p:spPr>
          <a:xfrm>
            <a:off x="7608168" y="2416357"/>
            <a:ext cx="2160240" cy="4151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A*100+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B*50+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C*20=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vertailu-hinta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43640D0-B7B0-474B-A41F-E3EF23912172}"/>
              </a:ext>
            </a:extLst>
          </p:cNvPr>
          <p:cNvSpPr/>
          <p:nvPr/>
        </p:nvSpPr>
        <p:spPr>
          <a:xfrm>
            <a:off x="783009" y="1482400"/>
            <a:ext cx="2505139" cy="827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Tarjouspyyntö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64060DD-EC7C-46FC-AB5E-F45038ACF7EC}"/>
              </a:ext>
            </a:extLst>
          </p:cNvPr>
          <p:cNvSpPr/>
          <p:nvPr/>
        </p:nvSpPr>
        <p:spPr>
          <a:xfrm>
            <a:off x="4079776" y="1482400"/>
            <a:ext cx="2664296" cy="827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Todelliset kustannukset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DA0E3D5F-C50F-47A6-94AF-C08ACCC76BF3}"/>
              </a:ext>
            </a:extLst>
          </p:cNvPr>
          <p:cNvSpPr/>
          <p:nvPr/>
        </p:nvSpPr>
        <p:spPr>
          <a:xfrm>
            <a:off x="7435718" y="1482400"/>
            <a:ext cx="2505139" cy="827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Malliesimerkki</a:t>
            </a:r>
          </a:p>
        </p:txBody>
      </p:sp>
    </p:spTree>
    <p:extLst>
      <p:ext uri="{BB962C8B-B14F-4D97-AF65-F5344CB8AC3E}">
        <p14:creationId xmlns:p14="http://schemas.microsoft.com/office/powerpoint/2010/main" val="8451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2565400"/>
            <a:ext cx="9001645" cy="3240088"/>
          </a:xfrm>
        </p:spPr>
        <p:txBody>
          <a:bodyPr>
            <a:normAutofit/>
          </a:bodyPr>
          <a:lstStyle/>
          <a:p>
            <a:r>
              <a:rPr lang="fi-FI" dirty="0"/>
              <a:t>Tarjouspyynnössä määritellään mitä vertaillaan ja miten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Vertailupisteiden tulee perustua tarjouspyynnössä ilmoitettuun</a:t>
            </a:r>
          </a:p>
          <a:p>
            <a:r>
              <a:rPr lang="fi-FI" dirty="0"/>
              <a:t>Kun mahdollista, vertailu kannattaa perustaa arvioon sopimuskauden toteumasta</a:t>
            </a:r>
          </a:p>
          <a:p>
            <a:r>
              <a:rPr lang="fi-FI" dirty="0"/>
              <a:t>Tarjoajia tulee kohdella yhdenvertaisesti myös vertailussa ja täsmennyksissä</a:t>
            </a:r>
          </a:p>
        </p:txBody>
      </p:sp>
    </p:spTree>
    <p:extLst>
      <p:ext uri="{BB962C8B-B14F-4D97-AF65-F5344CB8AC3E}">
        <p14:creationId xmlns:p14="http://schemas.microsoft.com/office/powerpoint/2010/main" val="35734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4F7709D-ABDA-45BE-92BC-E23A6ADF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57460-59DB-4035-A018-AF9AD290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Tarjousten käsittelyvaiheen virheet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4401E161-95F2-45DF-AC96-DD5613A0CD85}"/>
              </a:ext>
            </a:extLst>
          </p:cNvPr>
          <p:cNvGraphicFramePr/>
          <p:nvPr/>
        </p:nvGraphicFramePr>
        <p:xfrm>
          <a:off x="797787" y="1889880"/>
          <a:ext cx="6336704" cy="480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04661ACE-226A-47AC-B727-46A6921E584A}"/>
              </a:ext>
            </a:extLst>
          </p:cNvPr>
          <p:cNvSpPr/>
          <p:nvPr/>
        </p:nvSpPr>
        <p:spPr>
          <a:xfrm>
            <a:off x="7140154" y="2780928"/>
            <a:ext cx="4644478" cy="32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Tapaukset kpl-määrittäin,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n=65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HUOM. Samassa päätöksessä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on monesti todettu useita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virheitä, jotka sijoittuvat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hankintamenettelyn eri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vaiheisiin; siten kaaviossakin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sama päätös voi sisältyä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useampaan kuin yhteen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vaihepylvääseen</a:t>
            </a:r>
          </a:p>
        </p:txBody>
      </p:sp>
    </p:spTree>
    <p:extLst>
      <p:ext uri="{BB962C8B-B14F-4D97-AF65-F5344CB8AC3E}">
        <p14:creationId xmlns:p14="http://schemas.microsoft.com/office/powerpoint/2010/main" val="13972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Valintaperusteista hankintalaissa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93 § Kokonaistaloudellisesti edullisimman tarjouksen valinta</a:t>
            </a:r>
          </a:p>
          <a:p>
            <a:r>
              <a:rPr lang="fi-FI" dirty="0"/>
              <a:t>Kokonaisedullisuus voi olla: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Halvin hinta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Edullisimmat kustannukset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Paras hinta-laatusuhde</a:t>
            </a:r>
          </a:p>
          <a:p>
            <a:endParaRPr lang="fi-FI" dirty="0"/>
          </a:p>
          <a:p>
            <a:r>
              <a:rPr lang="fi-FI" dirty="0"/>
              <a:t>EU-kynnysarvon ylittävissä palveluhankinnoissa pitää perustella jos valinta tehdään pelkällä hinnalla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Tarjousvertailussa tarjouksia oli pisteytetty virheellisesti </a:t>
            </a:r>
          </a:p>
          <a:p>
            <a:pPr marL="285750" indent="-285750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Tarjousvertailu ei perustunut ilmoitettuihin seikkoihin </a:t>
            </a:r>
          </a:p>
          <a:p>
            <a:pPr marL="285750" indent="-285750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Hankintayksikkö ei ollut kohdellut tarjoajia pisteytyksessä tasapuolisesti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Yleisimmät virheet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Valintaperusteiden virheet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759825" y="2565400"/>
            <a:ext cx="3168823" cy="2447777"/>
          </a:xfrm>
        </p:spPr>
        <p:txBody>
          <a:bodyPr/>
          <a:lstStyle/>
          <a:p>
            <a:r>
              <a:rPr lang="fi-FI" sz="2000" dirty="0"/>
              <a:t>13% virheistä liittyi tarjousten vertailuun </a:t>
            </a:r>
          </a:p>
          <a:p>
            <a:endParaRPr lang="fi-FI" sz="1200" dirty="0"/>
          </a:p>
          <a:p>
            <a:r>
              <a:rPr lang="fi-FI" sz="1200" dirty="0"/>
              <a:t>(JHNY MAO selvitys 2019)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8966C-CB81-4E4F-8650-E651132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43007"/>
            <a:ext cx="10658475" cy="1584149"/>
          </a:xfrm>
        </p:spPr>
        <p:txBody>
          <a:bodyPr/>
          <a:lstStyle/>
          <a:p>
            <a:r>
              <a:rPr lang="fi-FI" dirty="0"/>
              <a:t>Vertailu ja vähimmäisvaatimukset ovat päällekkäiset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026334-247F-40F1-9BB0-5694A727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0D7D998-215D-4BA7-969F-046CACA16CAB}"/>
              </a:ext>
            </a:extLst>
          </p:cNvPr>
          <p:cNvSpPr/>
          <p:nvPr/>
        </p:nvSpPr>
        <p:spPr>
          <a:xfrm>
            <a:off x="1006479" y="4578225"/>
            <a:ext cx="10129436" cy="7920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Takuu vähintään kaksi vuotta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99845AE-3919-454A-B66F-B7C7D475A10E}"/>
              </a:ext>
            </a:extLst>
          </p:cNvPr>
          <p:cNvSpPr/>
          <p:nvPr/>
        </p:nvSpPr>
        <p:spPr>
          <a:xfrm>
            <a:off x="1220208" y="3247791"/>
            <a:ext cx="2376264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3 vuotta=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2 pistettä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B51240C-13D9-4720-ACD6-8186175A116C}"/>
              </a:ext>
            </a:extLst>
          </p:cNvPr>
          <p:cNvSpPr/>
          <p:nvPr/>
        </p:nvSpPr>
        <p:spPr>
          <a:xfrm>
            <a:off x="1220208" y="1845659"/>
            <a:ext cx="2376264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5 vuotta=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5 pistettä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D94F457-D555-409A-8362-7EE7A2A98265}"/>
              </a:ext>
            </a:extLst>
          </p:cNvPr>
          <p:cNvSpPr/>
          <p:nvPr/>
        </p:nvSpPr>
        <p:spPr>
          <a:xfrm>
            <a:off x="8616164" y="1769546"/>
            <a:ext cx="2376264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5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vuotta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5 pistettä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3C8A893-24AF-4433-AEE3-1E438764F1A6}"/>
              </a:ext>
            </a:extLst>
          </p:cNvPr>
          <p:cNvSpPr/>
          <p:nvPr/>
        </p:nvSpPr>
        <p:spPr>
          <a:xfrm>
            <a:off x="8595529" y="3150421"/>
            <a:ext cx="2376264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3 vuotta=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4 pistettä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0ACD07FD-DD36-4CE5-8AB0-0C99F478A4DF}"/>
              </a:ext>
            </a:extLst>
          </p:cNvPr>
          <p:cNvSpPr/>
          <p:nvPr/>
        </p:nvSpPr>
        <p:spPr>
          <a:xfrm>
            <a:off x="8595529" y="4568196"/>
            <a:ext cx="2376264" cy="766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2 vuotta=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2 pistettä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03E3D74-F0C9-4D84-BA9D-874730F4F21D}"/>
              </a:ext>
            </a:extLst>
          </p:cNvPr>
          <p:cNvSpPr/>
          <p:nvPr/>
        </p:nvSpPr>
        <p:spPr>
          <a:xfrm>
            <a:off x="1006479" y="5530135"/>
            <a:ext cx="2929281" cy="9232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MAO:322/19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MAO:434/18  MAO:435/18 </a:t>
            </a:r>
          </a:p>
        </p:txBody>
      </p:sp>
    </p:spTree>
    <p:extLst>
      <p:ext uri="{BB962C8B-B14F-4D97-AF65-F5344CB8AC3E}">
        <p14:creationId xmlns:p14="http://schemas.microsoft.com/office/powerpoint/2010/main" val="33634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8A5EA-CFF1-46DE-AE17-5BA7A190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Tarjousvertailu ei perustu ilmoitettuihin seikkoihin 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B892E2-751E-436B-B59E-EADEB014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B327567-D080-4084-909B-B766B52C586B}"/>
              </a:ext>
            </a:extLst>
          </p:cNvPr>
          <p:cNvSpPr/>
          <p:nvPr/>
        </p:nvSpPr>
        <p:spPr>
          <a:xfrm>
            <a:off x="479376" y="1954607"/>
            <a:ext cx="3529038" cy="33672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Tarjouspyynnössä: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Vertailussa arvostamme hampurilaispihvin paksuutta ja mehevyyttä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E750304-28B4-4BFD-A2CC-8F94DD17F7D4}"/>
              </a:ext>
            </a:extLst>
          </p:cNvPr>
          <p:cNvSpPr/>
          <p:nvPr/>
        </p:nvSpPr>
        <p:spPr>
          <a:xfrm>
            <a:off x="5519613" y="2009314"/>
            <a:ext cx="3529038" cy="33125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Vertailun perustelut: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Tarjoja A saa täydet pisteet, koska aterian lisukkeet olivat parhaat tarjonneiden joukossa</a:t>
            </a: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99334D3D-7542-4CBF-9695-D83254D4E48D}"/>
              </a:ext>
            </a:extLst>
          </p:cNvPr>
          <p:cNvSpPr/>
          <p:nvPr/>
        </p:nvSpPr>
        <p:spPr>
          <a:xfrm>
            <a:off x="4151784" y="3007287"/>
            <a:ext cx="1296144" cy="86409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6F93AE1-531E-40B2-A4D7-212E6F68C2C6}"/>
              </a:ext>
            </a:extLst>
          </p:cNvPr>
          <p:cNvSpPr/>
          <p:nvPr/>
        </p:nvSpPr>
        <p:spPr>
          <a:xfrm>
            <a:off x="9192344" y="4077072"/>
            <a:ext cx="2736304" cy="18002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MAO:676/18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MAO:238/19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MAO:475/19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MAO:395/19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MAO:344/18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MAO:17/19 </a:t>
            </a:r>
            <a:endParaRPr kumimoji="0" lang="fi-FI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A5BB0-DDC7-461C-B13F-B871AC74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Sitten vielä muutama muu yleinen virhe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6604F9-1FF2-4074-932A-53B5A637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37AC231-E0BF-4195-BF02-3514720DF002}"/>
              </a:ext>
            </a:extLst>
          </p:cNvPr>
          <p:cNvSpPr/>
          <p:nvPr/>
        </p:nvSpPr>
        <p:spPr>
          <a:xfrm>
            <a:off x="9336360" y="3239768"/>
            <a:ext cx="2592288" cy="27191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MAO:853/17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MAO:62/18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MAO:386/18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MAO:387/18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MAO:608/18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MAO:174/18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MAO:175/18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MAO:56/19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6215E4A-F16D-47BF-8652-20F5F8C9B5F6}"/>
              </a:ext>
            </a:extLst>
          </p:cNvPr>
          <p:cNvSpPr/>
          <p:nvPr/>
        </p:nvSpPr>
        <p:spPr>
          <a:xfrm>
            <a:off x="839416" y="2038837"/>
            <a:ext cx="2663650" cy="234293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 Otetaan huomioon muitakin tietoja kun tarjouksessa ilmoitetut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F965BCA0-2780-4F1C-A2CA-9BFF155344EF}"/>
              </a:ext>
            </a:extLst>
          </p:cNvPr>
          <p:cNvSpPr/>
          <p:nvPr/>
        </p:nvSpPr>
        <p:spPr>
          <a:xfrm>
            <a:off x="4151784" y="1916832"/>
            <a:ext cx="3096344" cy="18833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Täsmennystä kysytään (samasta puutteesta) vain osalta tarjoajista 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1A1ADA6-2B10-44CD-8C73-9198C465C0C6}"/>
              </a:ext>
            </a:extLst>
          </p:cNvPr>
          <p:cNvSpPr/>
          <p:nvPr/>
        </p:nvSpPr>
        <p:spPr>
          <a:xfrm>
            <a:off x="515703" y="4636699"/>
            <a:ext cx="3636081" cy="16726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Tarjousten sisältö vastaa toisiaan mutta annetut pisteet eivät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B98A8E13-BC4E-4F3A-A05F-4F1234B00FF3}"/>
              </a:ext>
            </a:extLst>
          </p:cNvPr>
          <p:cNvSpPr/>
          <p:nvPr/>
        </p:nvSpPr>
        <p:spPr>
          <a:xfrm>
            <a:off x="4657111" y="4221088"/>
            <a:ext cx="3636080" cy="20161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Sanallinen kuvaus vertailun perusteista eri tarjoajille sama, mutta eri pisteet</a:t>
            </a:r>
          </a:p>
        </p:txBody>
      </p:sp>
    </p:spTree>
    <p:extLst>
      <p:ext uri="{BB962C8B-B14F-4D97-AF65-F5344CB8AC3E}">
        <p14:creationId xmlns:p14="http://schemas.microsoft.com/office/powerpoint/2010/main" val="19986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D4D9A-A44E-409F-B0F2-ADEAE458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Vertailutekijöiden painoarvot 1/2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9AC6A4-53F5-4A2D-887B-D59A60BF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93CFF01C-FC88-43E3-A863-4F3BFD511E82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1988840"/>
          <a:ext cx="8568952" cy="46805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3535376774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728683696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08845768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34181203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Tarjoaja 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Tarjoaja B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Tarjoaja C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72502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Hinta (alv 0%)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100 000 €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150 000 €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200 000 €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50059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Hintapisteet (50%)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33,3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25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59065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Laatu (50%)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20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40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50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141177"/>
                  </a:ext>
                </a:extLst>
              </a:tr>
              <a:tr h="93610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Kokonais-pisteet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70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73,3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721014"/>
                  </a:ext>
                </a:extLst>
              </a:tr>
            </a:tbl>
          </a:graphicData>
        </a:graphic>
      </p:graphicFrame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97899C9F-C120-42EC-A6B2-E3A90770517D}"/>
              </a:ext>
            </a:extLst>
          </p:cNvPr>
          <p:cNvGraphicFramePr>
            <a:graphicFrameLocks noGrp="1"/>
          </p:cNvGraphicFramePr>
          <p:nvPr/>
        </p:nvGraphicFramePr>
        <p:xfrm>
          <a:off x="8832304" y="2137191"/>
          <a:ext cx="3168352" cy="30603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450549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28350750"/>
                    </a:ext>
                  </a:extLst>
                </a:gridCol>
              </a:tblGrid>
              <a:tr h="76509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Takuun pituus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Pisteet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59852"/>
                  </a:ext>
                </a:extLst>
              </a:tr>
              <a:tr h="76509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10 vuotta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91529"/>
                  </a:ext>
                </a:extLst>
              </a:tr>
              <a:tr h="76509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8 vuotta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40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002500"/>
                  </a:ext>
                </a:extLst>
              </a:tr>
              <a:tr h="76509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5 vuotta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7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955FC8-CF58-4799-8D99-1B988CAE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Vertailutekijöiden painoarvot 2/2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10A168-BF1F-4D19-87D5-0E5B0BA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BD2FB22F-9ACC-45A0-B917-F9E67489A47B}"/>
              </a:ext>
            </a:extLst>
          </p:cNvPr>
          <p:cNvGraphicFramePr>
            <a:graphicFrameLocks noGrp="1"/>
          </p:cNvGraphicFramePr>
          <p:nvPr/>
        </p:nvGraphicFramePr>
        <p:xfrm>
          <a:off x="119337" y="1927144"/>
          <a:ext cx="8424935" cy="43821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8170">
                  <a:extLst>
                    <a:ext uri="{9D8B030D-6E8A-4147-A177-3AD203B41FA5}">
                      <a16:colId xmlns:a16="http://schemas.microsoft.com/office/drawing/2014/main" val="2695624008"/>
                    </a:ext>
                  </a:extLst>
                </a:gridCol>
                <a:gridCol w="2348065">
                  <a:extLst>
                    <a:ext uri="{9D8B030D-6E8A-4147-A177-3AD203B41FA5}">
                      <a16:colId xmlns:a16="http://schemas.microsoft.com/office/drawing/2014/main" val="4194044312"/>
                    </a:ext>
                  </a:extLst>
                </a:gridCol>
                <a:gridCol w="1844350">
                  <a:extLst>
                    <a:ext uri="{9D8B030D-6E8A-4147-A177-3AD203B41FA5}">
                      <a16:colId xmlns:a16="http://schemas.microsoft.com/office/drawing/2014/main" val="4262560134"/>
                    </a:ext>
                  </a:extLst>
                </a:gridCol>
                <a:gridCol w="1844350">
                  <a:extLst>
                    <a:ext uri="{9D8B030D-6E8A-4147-A177-3AD203B41FA5}">
                      <a16:colId xmlns:a16="http://schemas.microsoft.com/office/drawing/2014/main" val="2637090357"/>
                    </a:ext>
                  </a:extLst>
                </a:gridCol>
              </a:tblGrid>
              <a:tr h="8764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Tarjoaja 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Tarjoaja B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Tarjoaja C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919615"/>
                  </a:ext>
                </a:extLst>
              </a:tr>
              <a:tr h="8764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Hinta (alv 0%)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100 000€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150 000€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5 milj. €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31547"/>
                  </a:ext>
                </a:extLst>
              </a:tr>
              <a:tr h="8764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Hintapisteet (20%)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20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13,3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0,4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33973"/>
                  </a:ext>
                </a:extLst>
              </a:tr>
              <a:tr h="8764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Laatu (75%)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32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65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80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41011"/>
                  </a:ext>
                </a:extLst>
              </a:tr>
              <a:tr h="8764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Kokonais-pisteet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52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78,3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80,4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50150"/>
                  </a:ext>
                </a:extLst>
              </a:tr>
            </a:tbl>
          </a:graphicData>
        </a:graphic>
      </p:graphicFrame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C4F11CCF-8D1C-42ED-8A17-8101D0C82BF1}"/>
              </a:ext>
            </a:extLst>
          </p:cNvPr>
          <p:cNvGraphicFramePr>
            <a:graphicFrameLocks noGrp="1"/>
          </p:cNvGraphicFramePr>
          <p:nvPr/>
        </p:nvGraphicFramePr>
        <p:xfrm>
          <a:off x="8640959" y="1927144"/>
          <a:ext cx="3431704" cy="30963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447">
                  <a:extLst>
                    <a:ext uri="{9D8B030D-6E8A-4147-A177-3AD203B41FA5}">
                      <a16:colId xmlns:a16="http://schemas.microsoft.com/office/drawing/2014/main" val="1846224292"/>
                    </a:ext>
                  </a:extLst>
                </a:gridCol>
                <a:gridCol w="1110257">
                  <a:extLst>
                    <a:ext uri="{9D8B030D-6E8A-4147-A177-3AD203B41FA5}">
                      <a16:colId xmlns:a16="http://schemas.microsoft.com/office/drawing/2014/main" val="4183043528"/>
                    </a:ext>
                  </a:extLst>
                </a:gridCol>
              </a:tblGrid>
              <a:tr h="7740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</a:rPr>
                        <a:t>Takuun pituus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</a:rPr>
                        <a:t>Pisteet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63329"/>
                  </a:ext>
                </a:extLst>
              </a:tr>
              <a:tr h="77409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10 vuotta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80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378415"/>
                  </a:ext>
                </a:extLst>
              </a:tr>
              <a:tr h="77409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8 vuotta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65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91510"/>
                  </a:ext>
                </a:extLst>
              </a:tr>
              <a:tr h="77409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5 vuotta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32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37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2C5D8-981C-4F08-85C3-65CACF4A9E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F261F0-C79D-4220-8053-BFA85C531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B8D31-F2D2-4A01-81C7-E0425AE2D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465</Words>
  <Application>Microsoft Office PowerPoint</Application>
  <PresentationFormat>Laajakuva</PresentationFormat>
  <Paragraphs>163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Trio Grotesk</vt:lpstr>
      <vt:lpstr>Trio Grotesk Medium</vt:lpstr>
      <vt:lpstr>Wingdings</vt:lpstr>
      <vt:lpstr>Work Sans</vt:lpstr>
      <vt:lpstr>Work Sans SemiBold</vt:lpstr>
      <vt:lpstr>JHNY</vt:lpstr>
      <vt:lpstr>Tarjousten vertailuperusteet ja  niissä esiintyvät haasteet  </vt:lpstr>
      <vt:lpstr>Tarjousten käsittelyvaiheen virheet </vt:lpstr>
      <vt:lpstr>Valintaperusteista hankintalaissa</vt:lpstr>
      <vt:lpstr>Valintaperusteiden virheet</vt:lpstr>
      <vt:lpstr>Vertailu ja vähimmäisvaatimukset ovat päällekkäiset</vt:lpstr>
      <vt:lpstr>Tarjousvertailu ei perustu ilmoitettuihin seikkoihin  </vt:lpstr>
      <vt:lpstr>Sitten vielä muutama muu yleinen virhe</vt:lpstr>
      <vt:lpstr>Vertailutekijöiden painoarvot 1/2</vt:lpstr>
      <vt:lpstr>Vertailutekijöiden painoarvot 2/2</vt:lpstr>
      <vt:lpstr>Hinnan osien laskeminen</vt:lpstr>
      <vt:lpstr>Yhteenveto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Tarjousten vertailuperusteet ja  niissä esiintyvät haasteet  </dc:title>
  <dc:creator>Torkkel Stiina</dc:creator>
  <cp:lastModifiedBy>Torkkel Stiina</cp:lastModifiedBy>
  <cp:revision>1</cp:revision>
  <dcterms:created xsi:type="dcterms:W3CDTF">2020-10-08T13:55:15Z</dcterms:created>
  <dcterms:modified xsi:type="dcterms:W3CDTF">2020-10-08T15:28:58Z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