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717" r:id="rId5"/>
    <p:sldMasterId id="2147483721" r:id="rId6"/>
    <p:sldMasterId id="2147483782" r:id="rId7"/>
  </p:sldMasterIdLst>
  <p:notesMasterIdLst>
    <p:notesMasterId r:id="rId74"/>
  </p:notesMasterIdLst>
  <p:handoutMasterIdLst>
    <p:handoutMasterId r:id="rId75"/>
  </p:handoutMasterIdLst>
  <p:sldIdLst>
    <p:sldId id="257" r:id="rId8"/>
    <p:sldId id="381" r:id="rId9"/>
    <p:sldId id="314" r:id="rId10"/>
    <p:sldId id="512" r:id="rId11"/>
    <p:sldId id="513" r:id="rId12"/>
    <p:sldId id="533" r:id="rId13"/>
    <p:sldId id="534" r:id="rId14"/>
    <p:sldId id="524" r:id="rId15"/>
    <p:sldId id="525" r:id="rId16"/>
    <p:sldId id="535" r:id="rId17"/>
    <p:sldId id="516" r:id="rId18"/>
    <p:sldId id="527" r:id="rId19"/>
    <p:sldId id="528" r:id="rId20"/>
    <p:sldId id="529" r:id="rId21"/>
    <p:sldId id="530" r:id="rId22"/>
    <p:sldId id="531" r:id="rId23"/>
    <p:sldId id="532" r:id="rId24"/>
    <p:sldId id="517" r:id="rId25"/>
    <p:sldId id="538" r:id="rId26"/>
    <p:sldId id="539" r:id="rId27"/>
    <p:sldId id="540" r:id="rId28"/>
    <p:sldId id="541" r:id="rId29"/>
    <p:sldId id="542" r:id="rId30"/>
    <p:sldId id="543" r:id="rId31"/>
    <p:sldId id="544" r:id="rId32"/>
    <p:sldId id="545" r:id="rId33"/>
    <p:sldId id="546" r:id="rId34"/>
    <p:sldId id="547" r:id="rId35"/>
    <p:sldId id="548" r:id="rId36"/>
    <p:sldId id="549" r:id="rId37"/>
    <p:sldId id="550" r:id="rId38"/>
    <p:sldId id="551" r:id="rId39"/>
    <p:sldId id="552" r:id="rId40"/>
    <p:sldId id="553" r:id="rId41"/>
    <p:sldId id="518" r:id="rId42"/>
    <p:sldId id="366" r:id="rId43"/>
    <p:sldId id="537" r:id="rId44"/>
    <p:sldId id="311" r:id="rId45"/>
    <p:sldId id="358" r:id="rId46"/>
    <p:sldId id="365" r:id="rId47"/>
    <p:sldId id="362" r:id="rId48"/>
    <p:sldId id="355" r:id="rId49"/>
    <p:sldId id="363" r:id="rId50"/>
    <p:sldId id="344" r:id="rId51"/>
    <p:sldId id="345" r:id="rId52"/>
    <p:sldId id="387" r:id="rId53"/>
    <p:sldId id="360" r:id="rId54"/>
    <p:sldId id="361" r:id="rId55"/>
    <p:sldId id="384" r:id="rId56"/>
    <p:sldId id="372" r:id="rId57"/>
    <p:sldId id="373" r:id="rId58"/>
    <p:sldId id="389" r:id="rId59"/>
    <p:sldId id="376" r:id="rId60"/>
    <p:sldId id="377" r:id="rId61"/>
    <p:sldId id="378" r:id="rId62"/>
    <p:sldId id="385" r:id="rId63"/>
    <p:sldId id="383" r:id="rId64"/>
    <p:sldId id="382" r:id="rId65"/>
    <p:sldId id="379" r:id="rId66"/>
    <p:sldId id="386" r:id="rId67"/>
    <p:sldId id="380" r:id="rId68"/>
    <p:sldId id="390" r:id="rId69"/>
    <p:sldId id="391" r:id="rId70"/>
    <p:sldId id="393" r:id="rId71"/>
    <p:sldId id="519" r:id="rId72"/>
    <p:sldId id="520" r:id="rId73"/>
  </p:sldIdLst>
  <p:sldSz cx="12192000" cy="6858000"/>
  <p:notesSz cx="6669088" cy="9926638"/>
  <p:embeddedFontLst>
    <p:embeddedFont>
      <p:font typeface="Trio Grotesk" panose="00000500000000000000" pitchFamily="50" charset="0"/>
      <p:regular r:id="rId76"/>
      <p:bold r:id="rId77"/>
      <p:italic r:id="rId78"/>
    </p:embeddedFont>
    <p:embeddedFont>
      <p:font typeface="Trio Grotesk Medium" panose="00000600000000000000" pitchFamily="50" charset="0"/>
      <p:regular r:id="rId79"/>
      <p:italic r:id="rId80"/>
    </p:embeddedFont>
    <p:embeddedFont>
      <p:font typeface="Work Sans SemiBold" panose="00000700000000000000" pitchFamily="2" charset="0"/>
      <p:bold r:id="rId81"/>
      <p:boldItalic r:id="rId82"/>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4" orient="horz" pos="2160"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081"/>
    <a:srgbClr val="FF6D2C"/>
    <a:srgbClr val="FEE3AC"/>
    <a:srgbClr val="442950"/>
    <a:srgbClr val="C4A5A5"/>
    <a:srgbClr val="923468"/>
    <a:srgbClr val="FF3E60"/>
    <a:srgbClr val="DFD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3B16C-8003-4396-A9BE-26A8748ACC65}" v="6" dt="2021-12-13T11:56:19.375"/>
    <p1510:client id="{EFCE196C-0B49-4F55-86A9-624C5A70CD98}" v="1" dt="2021-12-13T11:18:09.134"/>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81" autoAdjust="0"/>
    <p:restoredTop sz="86449" autoAdjust="0"/>
  </p:normalViewPr>
  <p:slideViewPr>
    <p:cSldViewPr showGuides="1">
      <p:cViewPr varScale="1">
        <p:scale>
          <a:sx n="67" d="100"/>
          <a:sy n="67" d="100"/>
        </p:scale>
        <p:origin x="77" y="384"/>
      </p:cViewPr>
      <p:guideLst>
        <p:guide orient="horz" pos="1253"/>
        <p:guide orient="horz" pos="2160"/>
        <p:guide orient="horz" pos="527"/>
        <p:guide orient="horz" pos="3657"/>
        <p:guide pos="483"/>
        <p:guide pos="7197"/>
        <p:guide pos="3840"/>
      </p:guideLst>
    </p:cSldViewPr>
  </p:slideViewPr>
  <p:outlineViewPr>
    <p:cViewPr>
      <p:scale>
        <a:sx n="33" d="100"/>
        <a:sy n="33" d="100"/>
      </p:scale>
      <p:origin x="0" y="-83986"/>
    </p:cViewPr>
  </p:outlineViewPr>
  <p:notesTextViewPr>
    <p:cViewPr>
      <p:scale>
        <a:sx n="1" d="1"/>
        <a:sy n="1" d="1"/>
      </p:scale>
      <p:origin x="0" y="0"/>
    </p:cViewPr>
  </p:notesTextViewPr>
  <p:sorterViewPr>
    <p:cViewPr>
      <p:scale>
        <a:sx n="1" d="1"/>
        <a:sy n="1" d="1"/>
      </p:scale>
      <p:origin x="0" y="0"/>
    </p:cViewPr>
  </p:sorterViewPr>
  <p:notesViewPr>
    <p:cSldViewPr showGuides="1">
      <p:cViewPr varScale="1">
        <p:scale>
          <a:sx n="90" d="100"/>
          <a:sy n="90" d="100"/>
        </p:scale>
        <p:origin x="-3744"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font" Target="fonts/font2.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font" Target="fonts/font5.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handoutMaster" Target="handoutMasters/handoutMaster1.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font" Target="fonts/font1.fntdata"/><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microsoft.com/office/2016/11/relationships/changesInfo" Target="changesInfos/changesInfo1.xml"/><Relationship Id="rId61" Type="http://schemas.openxmlformats.org/officeDocument/2006/relationships/slide" Target="slides/slide54.xml"/><Relationship Id="rId82"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uskanen Niina" userId="1bff1086-7484-42c6-b24e-25c640db2ed0" providerId="ADAL" clId="{2253B16C-8003-4396-A9BE-26A8748ACC65}"/>
    <pc:docChg chg="modSld">
      <pc:chgData name="Ruuskanen Niina" userId="1bff1086-7484-42c6-b24e-25c640db2ed0" providerId="ADAL" clId="{2253B16C-8003-4396-A9BE-26A8748ACC65}" dt="2021-12-13T11:57:03.829" v="54" actId="113"/>
      <pc:docMkLst>
        <pc:docMk/>
      </pc:docMkLst>
      <pc:sldChg chg="modSp mod">
        <pc:chgData name="Ruuskanen Niina" userId="1bff1086-7484-42c6-b24e-25c640db2ed0" providerId="ADAL" clId="{2253B16C-8003-4396-A9BE-26A8748ACC65}" dt="2021-12-13T11:56:10.364" v="49" actId="113"/>
        <pc:sldMkLst>
          <pc:docMk/>
          <pc:sldMk cId="3165191478" sldId="539"/>
        </pc:sldMkLst>
        <pc:spChg chg="mod">
          <ac:chgData name="Ruuskanen Niina" userId="1bff1086-7484-42c6-b24e-25c640db2ed0" providerId="ADAL" clId="{2253B16C-8003-4396-A9BE-26A8748ACC65}" dt="2021-12-13T09:09:12.538" v="42" actId="20577"/>
          <ac:spMkLst>
            <pc:docMk/>
            <pc:sldMk cId="3165191478" sldId="539"/>
            <ac:spMk id="2" creationId="{EB03F1C7-793D-4A24-9631-C4D95D4E1049}"/>
          </ac:spMkLst>
        </pc:spChg>
        <pc:spChg chg="mod">
          <ac:chgData name="Ruuskanen Niina" userId="1bff1086-7484-42c6-b24e-25c640db2ed0" providerId="ADAL" clId="{2253B16C-8003-4396-A9BE-26A8748ACC65}" dt="2021-12-13T11:56:10.364" v="49" actId="113"/>
          <ac:spMkLst>
            <pc:docMk/>
            <pc:sldMk cId="3165191478" sldId="539"/>
            <ac:spMk id="3" creationId="{C9C6167C-9AFF-4F0D-9C00-808E81512598}"/>
          </ac:spMkLst>
        </pc:spChg>
      </pc:sldChg>
      <pc:sldChg chg="modSp mod">
        <pc:chgData name="Ruuskanen Niina" userId="1bff1086-7484-42c6-b24e-25c640db2ed0" providerId="ADAL" clId="{2253B16C-8003-4396-A9BE-26A8748ACC65}" dt="2021-12-13T09:09:17.089" v="43" actId="20577"/>
        <pc:sldMkLst>
          <pc:docMk/>
          <pc:sldMk cId="4175793589" sldId="541"/>
        </pc:sldMkLst>
        <pc:spChg chg="mod">
          <ac:chgData name="Ruuskanen Niina" userId="1bff1086-7484-42c6-b24e-25c640db2ed0" providerId="ADAL" clId="{2253B16C-8003-4396-A9BE-26A8748ACC65}" dt="2021-12-13T09:09:17.089" v="43" actId="20577"/>
          <ac:spMkLst>
            <pc:docMk/>
            <pc:sldMk cId="4175793589" sldId="541"/>
            <ac:spMk id="2" creationId="{943CA198-9735-4E64-8035-68F47394D998}"/>
          </ac:spMkLst>
        </pc:spChg>
        <pc:spChg chg="mod">
          <ac:chgData name="Ruuskanen Niina" userId="1bff1086-7484-42c6-b24e-25c640db2ed0" providerId="ADAL" clId="{2253B16C-8003-4396-A9BE-26A8748ACC65}" dt="2021-12-13T09:07:29.233" v="39" actId="20577"/>
          <ac:spMkLst>
            <pc:docMk/>
            <pc:sldMk cId="4175793589" sldId="541"/>
            <ac:spMk id="3" creationId="{315973C0-59D5-49CE-9CDD-F1384D7B078D}"/>
          </ac:spMkLst>
        </pc:spChg>
      </pc:sldChg>
      <pc:sldChg chg="modSp mod">
        <pc:chgData name="Ruuskanen Niina" userId="1bff1086-7484-42c6-b24e-25c640db2ed0" providerId="ADAL" clId="{2253B16C-8003-4396-A9BE-26A8748ACC65}" dt="2021-12-13T11:56:24.127" v="50" actId="113"/>
        <pc:sldMkLst>
          <pc:docMk/>
          <pc:sldMk cId="245326631" sldId="543"/>
        </pc:sldMkLst>
        <pc:spChg chg="mod">
          <ac:chgData name="Ruuskanen Niina" userId="1bff1086-7484-42c6-b24e-25c640db2ed0" providerId="ADAL" clId="{2253B16C-8003-4396-A9BE-26A8748ACC65}" dt="2021-12-13T09:09:36.857" v="44" actId="20577"/>
          <ac:spMkLst>
            <pc:docMk/>
            <pc:sldMk cId="245326631" sldId="543"/>
            <ac:spMk id="2" creationId="{0B45F41B-EF06-4AEA-B199-4462E8D709EA}"/>
          </ac:spMkLst>
        </pc:spChg>
        <pc:spChg chg="mod">
          <ac:chgData name="Ruuskanen Niina" userId="1bff1086-7484-42c6-b24e-25c640db2ed0" providerId="ADAL" clId="{2253B16C-8003-4396-A9BE-26A8748ACC65}" dt="2021-12-13T11:56:24.127" v="50" actId="113"/>
          <ac:spMkLst>
            <pc:docMk/>
            <pc:sldMk cId="245326631" sldId="543"/>
            <ac:spMk id="3" creationId="{85817E84-F97B-4737-8030-24E0C1E2D228}"/>
          </ac:spMkLst>
        </pc:spChg>
      </pc:sldChg>
      <pc:sldChg chg="modSp mod">
        <pc:chgData name="Ruuskanen Niina" userId="1bff1086-7484-42c6-b24e-25c640db2ed0" providerId="ADAL" clId="{2253B16C-8003-4396-A9BE-26A8748ACC65}" dt="2021-12-13T11:56:35.817" v="51" actId="113"/>
        <pc:sldMkLst>
          <pc:docMk/>
          <pc:sldMk cId="1481321314" sldId="545"/>
        </pc:sldMkLst>
        <pc:spChg chg="mod">
          <ac:chgData name="Ruuskanen Niina" userId="1bff1086-7484-42c6-b24e-25c640db2ed0" providerId="ADAL" clId="{2253B16C-8003-4396-A9BE-26A8748ACC65}" dt="2021-12-13T09:08:59.489" v="41" actId="20577"/>
          <ac:spMkLst>
            <pc:docMk/>
            <pc:sldMk cId="1481321314" sldId="545"/>
            <ac:spMk id="2" creationId="{F6987A8F-4FA8-4AC1-A3DD-67296D09432D}"/>
          </ac:spMkLst>
        </pc:spChg>
        <pc:spChg chg="mod">
          <ac:chgData name="Ruuskanen Niina" userId="1bff1086-7484-42c6-b24e-25c640db2ed0" providerId="ADAL" clId="{2253B16C-8003-4396-A9BE-26A8748ACC65}" dt="2021-12-13T11:56:35.817" v="51" actId="113"/>
          <ac:spMkLst>
            <pc:docMk/>
            <pc:sldMk cId="1481321314" sldId="545"/>
            <ac:spMk id="3" creationId="{A2733FB4-0218-407E-B9B8-67571977A832}"/>
          </ac:spMkLst>
        </pc:spChg>
      </pc:sldChg>
      <pc:sldChg chg="modSp mod">
        <pc:chgData name="Ruuskanen Niina" userId="1bff1086-7484-42c6-b24e-25c640db2ed0" providerId="ADAL" clId="{2253B16C-8003-4396-A9BE-26A8748ACC65}" dt="2021-12-13T09:08:56.986" v="40" actId="20577"/>
        <pc:sldMkLst>
          <pc:docMk/>
          <pc:sldMk cId="3538511070" sldId="546"/>
        </pc:sldMkLst>
        <pc:spChg chg="mod">
          <ac:chgData name="Ruuskanen Niina" userId="1bff1086-7484-42c6-b24e-25c640db2ed0" providerId="ADAL" clId="{2253B16C-8003-4396-A9BE-26A8748ACC65}" dt="2021-12-13T09:08:56.986" v="40" actId="20577"/>
          <ac:spMkLst>
            <pc:docMk/>
            <pc:sldMk cId="3538511070" sldId="546"/>
            <ac:spMk id="2" creationId="{93D4F3BE-5E27-48EA-806F-9DDB531602BD}"/>
          </ac:spMkLst>
        </pc:spChg>
      </pc:sldChg>
      <pc:sldChg chg="modSp mod">
        <pc:chgData name="Ruuskanen Niina" userId="1bff1086-7484-42c6-b24e-25c640db2ed0" providerId="ADAL" clId="{2253B16C-8003-4396-A9BE-26A8748ACC65}" dt="2021-12-13T11:56:45.916" v="52" actId="113"/>
        <pc:sldMkLst>
          <pc:docMk/>
          <pc:sldMk cId="2749859347" sldId="549"/>
        </pc:sldMkLst>
        <pc:spChg chg="mod">
          <ac:chgData name="Ruuskanen Niina" userId="1bff1086-7484-42c6-b24e-25c640db2ed0" providerId="ADAL" clId="{2253B16C-8003-4396-A9BE-26A8748ACC65}" dt="2021-12-13T11:56:45.916" v="52" actId="113"/>
          <ac:spMkLst>
            <pc:docMk/>
            <pc:sldMk cId="2749859347" sldId="549"/>
            <ac:spMk id="3" creationId="{46C536F0-8FF7-40E4-B9E0-DE64FFE7366C}"/>
          </ac:spMkLst>
        </pc:spChg>
      </pc:sldChg>
      <pc:sldChg chg="modSp mod">
        <pc:chgData name="Ruuskanen Niina" userId="1bff1086-7484-42c6-b24e-25c640db2ed0" providerId="ADAL" clId="{2253B16C-8003-4396-A9BE-26A8748ACC65}" dt="2021-12-13T11:57:03.829" v="54" actId="113"/>
        <pc:sldMkLst>
          <pc:docMk/>
          <pc:sldMk cId="2168761355" sldId="550"/>
        </pc:sldMkLst>
        <pc:spChg chg="mod">
          <ac:chgData name="Ruuskanen Niina" userId="1bff1086-7484-42c6-b24e-25c640db2ed0" providerId="ADAL" clId="{2253B16C-8003-4396-A9BE-26A8748ACC65}" dt="2021-12-13T11:57:03.829" v="54" actId="113"/>
          <ac:spMkLst>
            <pc:docMk/>
            <pc:sldMk cId="2168761355" sldId="550"/>
            <ac:spMk id="3" creationId="{1A5D01B3-623C-4A8E-9AC6-402D343D6D14}"/>
          </ac:spMkLst>
        </pc:spChg>
      </pc:sldChg>
      <pc:sldChg chg="modSp mod">
        <pc:chgData name="Ruuskanen Niina" userId="1bff1086-7484-42c6-b24e-25c640db2ed0" providerId="ADAL" clId="{2253B16C-8003-4396-A9BE-26A8748ACC65}" dt="2021-12-13T09:10:09.490" v="48" actId="20577"/>
        <pc:sldMkLst>
          <pc:docMk/>
          <pc:sldMk cId="953065691" sldId="553"/>
        </pc:sldMkLst>
        <pc:spChg chg="mod">
          <ac:chgData name="Ruuskanen Niina" userId="1bff1086-7484-42c6-b24e-25c640db2ed0" providerId="ADAL" clId="{2253B16C-8003-4396-A9BE-26A8748ACC65}" dt="2021-12-13T09:10:09.490" v="48" actId="20577"/>
          <ac:spMkLst>
            <pc:docMk/>
            <pc:sldMk cId="953065691" sldId="553"/>
            <ac:spMk id="3" creationId="{FE9A311C-F68A-4F99-B9E7-5C00C5633733}"/>
          </ac:spMkLst>
        </pc:spChg>
      </pc:sldChg>
    </pc:docChg>
  </pc:docChgLst>
  <pc:docChgLst>
    <pc:chgData name="Huikko Katariina" userId="48ba4454-a611-45f1-bc0d-7e4cbfb3646d" providerId="ADAL" clId="{EFCE196C-0B49-4F55-86A9-624C5A70CD98}"/>
    <pc:docChg chg="modSld">
      <pc:chgData name="Huikko Katariina" userId="48ba4454-a611-45f1-bc0d-7e4cbfb3646d" providerId="ADAL" clId="{EFCE196C-0B49-4F55-86A9-624C5A70CD98}" dt="2021-12-13T11:23:42.678" v="96" actId="113"/>
      <pc:docMkLst>
        <pc:docMk/>
      </pc:docMkLst>
      <pc:sldChg chg="modSp mod">
        <pc:chgData name="Huikko Katariina" userId="48ba4454-a611-45f1-bc0d-7e4cbfb3646d" providerId="ADAL" clId="{EFCE196C-0B49-4F55-86A9-624C5A70CD98}" dt="2021-12-13T11:22:31.580" v="74" actId="113"/>
        <pc:sldMkLst>
          <pc:docMk/>
          <pc:sldMk cId="2882383396" sldId="516"/>
        </pc:sldMkLst>
        <pc:spChg chg="mod">
          <ac:chgData name="Huikko Katariina" userId="48ba4454-a611-45f1-bc0d-7e4cbfb3646d" providerId="ADAL" clId="{EFCE196C-0B49-4F55-86A9-624C5A70CD98}" dt="2021-12-13T11:22:31.580" v="74" actId="113"/>
          <ac:spMkLst>
            <pc:docMk/>
            <pc:sldMk cId="2882383396" sldId="516"/>
            <ac:spMk id="3" creationId="{DA54BDFB-D137-4585-A3C8-BE1408BC5645}"/>
          </ac:spMkLst>
        </pc:spChg>
      </pc:sldChg>
      <pc:sldChg chg="modSp mod">
        <pc:chgData name="Huikko Katariina" userId="48ba4454-a611-45f1-bc0d-7e4cbfb3646d" providerId="ADAL" clId="{EFCE196C-0B49-4F55-86A9-624C5A70CD98}" dt="2021-12-13T11:22:11.659" v="70" actId="113"/>
        <pc:sldMkLst>
          <pc:docMk/>
          <pc:sldMk cId="3358947998" sldId="524"/>
        </pc:sldMkLst>
        <pc:spChg chg="mod">
          <ac:chgData name="Huikko Katariina" userId="48ba4454-a611-45f1-bc0d-7e4cbfb3646d" providerId="ADAL" clId="{EFCE196C-0B49-4F55-86A9-624C5A70CD98}" dt="2021-12-13T11:22:11.659" v="70" actId="113"/>
          <ac:spMkLst>
            <pc:docMk/>
            <pc:sldMk cId="3358947998" sldId="524"/>
            <ac:spMk id="3" creationId="{D73979C3-C656-4322-892D-6A1F01ECAF21}"/>
          </ac:spMkLst>
        </pc:spChg>
      </pc:sldChg>
      <pc:sldChg chg="modSp mod">
        <pc:chgData name="Huikko Katariina" userId="48ba4454-a611-45f1-bc0d-7e4cbfb3646d" providerId="ADAL" clId="{EFCE196C-0B49-4F55-86A9-624C5A70CD98}" dt="2021-12-13T11:22:17.958" v="71" actId="113"/>
        <pc:sldMkLst>
          <pc:docMk/>
          <pc:sldMk cId="2804486589" sldId="525"/>
        </pc:sldMkLst>
        <pc:spChg chg="mod">
          <ac:chgData name="Huikko Katariina" userId="48ba4454-a611-45f1-bc0d-7e4cbfb3646d" providerId="ADAL" clId="{EFCE196C-0B49-4F55-86A9-624C5A70CD98}" dt="2021-12-13T11:22:17.958" v="71" actId="113"/>
          <ac:spMkLst>
            <pc:docMk/>
            <pc:sldMk cId="2804486589" sldId="525"/>
            <ac:spMk id="3" creationId="{5A520912-C669-4AED-A5AC-B4ED62D3F76D}"/>
          </ac:spMkLst>
        </pc:spChg>
      </pc:sldChg>
      <pc:sldChg chg="modNotesTx">
        <pc:chgData name="Huikko Katariina" userId="48ba4454-a611-45f1-bc0d-7e4cbfb3646d" providerId="ADAL" clId="{EFCE196C-0B49-4F55-86A9-624C5A70CD98}" dt="2021-12-13T11:18:57.287" v="36" actId="6549"/>
        <pc:sldMkLst>
          <pc:docMk/>
          <pc:sldMk cId="3560160330" sldId="527"/>
        </pc:sldMkLst>
      </pc:sldChg>
      <pc:sldChg chg="modSp mod modNotesTx">
        <pc:chgData name="Huikko Katariina" userId="48ba4454-a611-45f1-bc0d-7e4cbfb3646d" providerId="ADAL" clId="{EFCE196C-0B49-4F55-86A9-624C5A70CD98}" dt="2021-12-13T11:22:46.259" v="84" actId="113"/>
        <pc:sldMkLst>
          <pc:docMk/>
          <pc:sldMk cId="3989738449" sldId="529"/>
        </pc:sldMkLst>
        <pc:spChg chg="mod">
          <ac:chgData name="Huikko Katariina" userId="48ba4454-a611-45f1-bc0d-7e4cbfb3646d" providerId="ADAL" clId="{EFCE196C-0B49-4F55-86A9-624C5A70CD98}" dt="2021-12-13T11:22:46.259" v="84" actId="113"/>
          <ac:spMkLst>
            <pc:docMk/>
            <pc:sldMk cId="3989738449" sldId="529"/>
            <ac:spMk id="3" creationId="{453C491C-E80F-44A0-BDFD-190AC7D171B7}"/>
          </ac:spMkLst>
        </pc:spChg>
      </pc:sldChg>
      <pc:sldChg chg="modSp mod modNotesTx">
        <pc:chgData name="Huikko Katariina" userId="48ba4454-a611-45f1-bc0d-7e4cbfb3646d" providerId="ADAL" clId="{EFCE196C-0B49-4F55-86A9-624C5A70CD98}" dt="2021-12-13T11:22:52.013" v="85" actId="113"/>
        <pc:sldMkLst>
          <pc:docMk/>
          <pc:sldMk cId="1840098757" sldId="530"/>
        </pc:sldMkLst>
        <pc:spChg chg="mod">
          <ac:chgData name="Huikko Katariina" userId="48ba4454-a611-45f1-bc0d-7e4cbfb3646d" providerId="ADAL" clId="{EFCE196C-0B49-4F55-86A9-624C5A70CD98}" dt="2021-12-13T11:22:52.013" v="85" actId="113"/>
          <ac:spMkLst>
            <pc:docMk/>
            <pc:sldMk cId="1840098757" sldId="530"/>
            <ac:spMk id="3" creationId="{453C491C-E80F-44A0-BDFD-190AC7D171B7}"/>
          </ac:spMkLst>
        </pc:spChg>
      </pc:sldChg>
      <pc:sldChg chg="modSp mod">
        <pc:chgData name="Huikko Katariina" userId="48ba4454-a611-45f1-bc0d-7e4cbfb3646d" providerId="ADAL" clId="{EFCE196C-0B49-4F55-86A9-624C5A70CD98}" dt="2021-12-13T11:23:36.064" v="95" actId="20577"/>
        <pc:sldMkLst>
          <pc:docMk/>
          <pc:sldMk cId="1289085526" sldId="531"/>
        </pc:sldMkLst>
        <pc:spChg chg="mod">
          <ac:chgData name="Huikko Katariina" userId="48ba4454-a611-45f1-bc0d-7e4cbfb3646d" providerId="ADAL" clId="{EFCE196C-0B49-4F55-86A9-624C5A70CD98}" dt="2021-12-13T11:23:36.064" v="95" actId="20577"/>
          <ac:spMkLst>
            <pc:docMk/>
            <pc:sldMk cId="1289085526" sldId="531"/>
            <ac:spMk id="3" creationId="{5A4FFBB0-46A3-4332-8051-E958C89E4A17}"/>
          </ac:spMkLst>
        </pc:spChg>
      </pc:sldChg>
      <pc:sldChg chg="modSp mod">
        <pc:chgData name="Huikko Katariina" userId="48ba4454-a611-45f1-bc0d-7e4cbfb3646d" providerId="ADAL" clId="{EFCE196C-0B49-4F55-86A9-624C5A70CD98}" dt="2021-12-13T11:23:42.678" v="96" actId="113"/>
        <pc:sldMkLst>
          <pc:docMk/>
          <pc:sldMk cId="200936837" sldId="532"/>
        </pc:sldMkLst>
        <pc:spChg chg="mod">
          <ac:chgData name="Huikko Katariina" userId="48ba4454-a611-45f1-bc0d-7e4cbfb3646d" providerId="ADAL" clId="{EFCE196C-0B49-4F55-86A9-624C5A70CD98}" dt="2021-12-13T11:23:42.678" v="96" actId="113"/>
          <ac:spMkLst>
            <pc:docMk/>
            <pc:sldMk cId="200936837" sldId="532"/>
            <ac:spMk id="3" creationId="{EF9FCF12-B0FF-4679-8319-FE7CB6BD7760}"/>
          </ac:spMkLst>
        </pc:spChg>
      </pc:sldChg>
      <pc:sldChg chg="modSp mod modNotesTx">
        <pc:chgData name="Huikko Katariina" userId="48ba4454-a611-45f1-bc0d-7e4cbfb3646d" providerId="ADAL" clId="{EFCE196C-0B49-4F55-86A9-624C5A70CD98}" dt="2021-12-13T11:21:56.284" v="67" actId="113"/>
        <pc:sldMkLst>
          <pc:docMk/>
          <pc:sldMk cId="2856110315" sldId="533"/>
        </pc:sldMkLst>
        <pc:spChg chg="mod">
          <ac:chgData name="Huikko Katariina" userId="48ba4454-a611-45f1-bc0d-7e4cbfb3646d" providerId="ADAL" clId="{EFCE196C-0B49-4F55-86A9-624C5A70CD98}" dt="2021-12-13T11:18:09.618" v="4" actId="6549"/>
          <ac:spMkLst>
            <pc:docMk/>
            <pc:sldMk cId="2856110315" sldId="533"/>
            <ac:spMk id="2" creationId="{6125FDFA-71DE-4D0B-811F-B49CE8389B73}"/>
          </ac:spMkLst>
        </pc:spChg>
        <pc:spChg chg="mod">
          <ac:chgData name="Huikko Katariina" userId="48ba4454-a611-45f1-bc0d-7e4cbfb3646d" providerId="ADAL" clId="{EFCE196C-0B49-4F55-86A9-624C5A70CD98}" dt="2021-12-13T11:21:56.284" v="67" actId="113"/>
          <ac:spMkLst>
            <pc:docMk/>
            <pc:sldMk cId="2856110315" sldId="533"/>
            <ac:spMk id="3" creationId="{A99499C1-5A0C-4101-B944-3D5E3D189056}"/>
          </ac:spMkLst>
        </pc:spChg>
      </pc:sldChg>
      <pc:sldChg chg="modSp mod modNotesTx">
        <pc:chgData name="Huikko Katariina" userId="48ba4454-a611-45f1-bc0d-7e4cbfb3646d" providerId="ADAL" clId="{EFCE196C-0B49-4F55-86A9-624C5A70CD98}" dt="2021-12-13T11:22:06.182" v="69" actId="113"/>
        <pc:sldMkLst>
          <pc:docMk/>
          <pc:sldMk cId="3293471510" sldId="534"/>
        </pc:sldMkLst>
        <pc:spChg chg="mod">
          <ac:chgData name="Huikko Katariina" userId="48ba4454-a611-45f1-bc0d-7e4cbfb3646d" providerId="ADAL" clId="{EFCE196C-0B49-4F55-86A9-624C5A70CD98}" dt="2021-12-13T11:22:06.182" v="69" actId="113"/>
          <ac:spMkLst>
            <pc:docMk/>
            <pc:sldMk cId="3293471510" sldId="534"/>
            <ac:spMk id="3" creationId="{2A983C3C-6471-409C-94BB-B1F553181ACA}"/>
          </ac:spMkLst>
        </pc:spChg>
      </pc:sldChg>
      <pc:sldChg chg="modSp mod modNotesTx">
        <pc:chgData name="Huikko Katariina" userId="48ba4454-a611-45f1-bc0d-7e4cbfb3646d" providerId="ADAL" clId="{EFCE196C-0B49-4F55-86A9-624C5A70CD98}" dt="2021-12-13T11:22:25.927" v="73" actId="113"/>
        <pc:sldMkLst>
          <pc:docMk/>
          <pc:sldMk cId="2803715481" sldId="535"/>
        </pc:sldMkLst>
        <pc:spChg chg="mod">
          <ac:chgData name="Huikko Katariina" userId="48ba4454-a611-45f1-bc0d-7e4cbfb3646d" providerId="ADAL" clId="{EFCE196C-0B49-4F55-86A9-624C5A70CD98}" dt="2021-12-13T11:22:25.927" v="73" actId="113"/>
          <ac:spMkLst>
            <pc:docMk/>
            <pc:sldMk cId="2803715481" sldId="535"/>
            <ac:spMk id="3" creationId="{5A520912-C669-4AED-A5AC-B4ED62D3F76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505A3-112A-42C1-8F7D-557D042CDB5F}" type="doc">
      <dgm:prSet loTypeId="urn:microsoft.com/office/officeart/2005/8/layout/hProcess9" loCatId="process" qsTypeId="urn:microsoft.com/office/officeart/2005/8/quickstyle/simple1" qsCatId="simple" csTypeId="urn:microsoft.com/office/officeart/2005/8/colors/accent1_2" csCatId="accent1" phldr="1"/>
      <dgm:spPr/>
    </dgm:pt>
    <dgm:pt modelId="{F23AED84-22A8-45FD-9153-64B77CE5E680}">
      <dgm:prSet phldrT="[Teksti]"/>
      <dgm:spPr/>
      <dgm:t>
        <a:bodyPr/>
        <a:lstStyle/>
        <a:p>
          <a:r>
            <a:rPr lang="fi-FI" dirty="0"/>
            <a:t>14.12.2020 suorahankintapäätös §120 pilotointiprojektin toinen vaihe, </a:t>
          </a:r>
          <a:r>
            <a:rPr lang="fi-FI" dirty="0" err="1"/>
            <a:t>Infrakit</a:t>
          </a:r>
          <a:r>
            <a:rPr lang="fi-FI" dirty="0"/>
            <a:t>-sovellus käyttöön 1v. ajaksi</a:t>
          </a:r>
        </a:p>
      </dgm:t>
    </dgm:pt>
    <dgm:pt modelId="{3C368E81-5353-4A11-A216-2938A28B03CE}" type="parTrans" cxnId="{377C98E5-159B-465D-A129-B097332677D5}">
      <dgm:prSet/>
      <dgm:spPr/>
      <dgm:t>
        <a:bodyPr/>
        <a:lstStyle/>
        <a:p>
          <a:endParaRPr lang="fi-FI"/>
        </a:p>
      </dgm:t>
    </dgm:pt>
    <dgm:pt modelId="{8976199D-8FD5-4C35-9DB2-50C3FC558C16}" type="sibTrans" cxnId="{377C98E5-159B-465D-A129-B097332677D5}">
      <dgm:prSet/>
      <dgm:spPr/>
      <dgm:t>
        <a:bodyPr/>
        <a:lstStyle/>
        <a:p>
          <a:endParaRPr lang="fi-FI"/>
        </a:p>
      </dgm:t>
    </dgm:pt>
    <dgm:pt modelId="{8A9A3D93-05F6-461E-B90B-16536F20152E}">
      <dgm:prSet phldrT="[Teksti]"/>
      <dgm:spPr/>
      <dgm:t>
        <a:bodyPr/>
        <a:lstStyle/>
        <a:p>
          <a:r>
            <a:rPr lang="fi-FI" dirty="0"/>
            <a:t>Infrakitin lisenssien laajennus eri yksiköissä toistaiseksi voimassa olevaksi</a:t>
          </a:r>
        </a:p>
      </dgm:t>
    </dgm:pt>
    <dgm:pt modelId="{51B0EE7C-6BB4-43D4-B520-FCFFE47693D1}" type="parTrans" cxnId="{E48A9651-0784-48A0-8A8F-926534824D34}">
      <dgm:prSet/>
      <dgm:spPr/>
      <dgm:t>
        <a:bodyPr/>
        <a:lstStyle/>
        <a:p>
          <a:endParaRPr lang="fi-FI"/>
        </a:p>
      </dgm:t>
    </dgm:pt>
    <dgm:pt modelId="{4F104F4D-C09F-401E-8CDB-14D9CB57523B}" type="sibTrans" cxnId="{E48A9651-0784-48A0-8A8F-926534824D34}">
      <dgm:prSet/>
      <dgm:spPr/>
      <dgm:t>
        <a:bodyPr/>
        <a:lstStyle/>
        <a:p>
          <a:endParaRPr lang="fi-FI"/>
        </a:p>
      </dgm:t>
    </dgm:pt>
    <dgm:pt modelId="{6F730AC9-C5BC-4AA1-B675-90416A51F766}">
      <dgm:prSet phldrT="[Teksti]"/>
      <dgm:spPr/>
      <dgm:t>
        <a:bodyPr/>
        <a:lstStyle/>
        <a:p>
          <a:r>
            <a:rPr lang="fi-FI" dirty="0"/>
            <a:t>26.1.2021 suorahankintapäätös §11 lisenssit rajoittamattomalla lukumäärällä toistaiseksi voimassa olevaksi</a:t>
          </a:r>
        </a:p>
      </dgm:t>
    </dgm:pt>
    <dgm:pt modelId="{A6859888-89C5-4F4D-9850-FCABB7005C6B}" type="parTrans" cxnId="{1157F1E9-3F6C-4BCB-8E7F-448A96F6B1A8}">
      <dgm:prSet/>
      <dgm:spPr/>
      <dgm:t>
        <a:bodyPr/>
        <a:lstStyle/>
        <a:p>
          <a:endParaRPr lang="fi-FI"/>
        </a:p>
      </dgm:t>
    </dgm:pt>
    <dgm:pt modelId="{961BB136-93DA-40A4-B356-7860DB37958E}" type="sibTrans" cxnId="{1157F1E9-3F6C-4BCB-8E7F-448A96F6B1A8}">
      <dgm:prSet/>
      <dgm:spPr/>
      <dgm:t>
        <a:bodyPr/>
        <a:lstStyle/>
        <a:p>
          <a:endParaRPr lang="fi-FI"/>
        </a:p>
      </dgm:t>
    </dgm:pt>
    <dgm:pt modelId="{6F2A9549-B789-4226-BD21-2F9CF91C0522}">
      <dgm:prSet phldrT="[Teksti]"/>
      <dgm:spPr/>
      <dgm:t>
        <a:bodyPr/>
        <a:lstStyle/>
        <a:p>
          <a:r>
            <a:rPr lang="fi-FI" dirty="0"/>
            <a:t>15.2.2021 suorahankintapäätös §13, päätös on korvannut 26.1.2021 päätöksen</a:t>
          </a:r>
        </a:p>
      </dgm:t>
    </dgm:pt>
    <dgm:pt modelId="{A9745C6E-0CB8-43E5-8CCA-2513C321212E}" type="parTrans" cxnId="{AF9243E9-D461-4CF9-8835-0C2FC63ED02A}">
      <dgm:prSet/>
      <dgm:spPr/>
      <dgm:t>
        <a:bodyPr/>
        <a:lstStyle/>
        <a:p>
          <a:endParaRPr lang="fi-FI"/>
        </a:p>
      </dgm:t>
    </dgm:pt>
    <dgm:pt modelId="{039AD7C5-CBA3-4277-AF18-82C5179B14C6}" type="sibTrans" cxnId="{AF9243E9-D461-4CF9-8835-0C2FC63ED02A}">
      <dgm:prSet/>
      <dgm:spPr/>
      <dgm:t>
        <a:bodyPr/>
        <a:lstStyle/>
        <a:p>
          <a:endParaRPr lang="fi-FI"/>
        </a:p>
      </dgm:t>
    </dgm:pt>
    <dgm:pt modelId="{80582732-6E55-4F61-9766-BCE121FB4472}">
      <dgm:prSet phldrT="[Teksti]"/>
      <dgm:spPr/>
      <dgm:t>
        <a:bodyPr/>
        <a:lstStyle/>
        <a:p>
          <a:r>
            <a:rPr lang="fi-FI" dirty="0"/>
            <a:t>1.4.2021 §31 keskeytetty infrahankkeiden digitaalisen pilvipalvelun lisenssien hankinta (15.2.2021 tehty päätös)</a:t>
          </a:r>
        </a:p>
      </dgm:t>
    </dgm:pt>
    <dgm:pt modelId="{2C435741-F12D-42C8-9CB9-BD8B8933D96B}" type="parTrans" cxnId="{0AD5848B-E2A7-4D32-B622-4C9A0C8A91F6}">
      <dgm:prSet/>
      <dgm:spPr/>
      <dgm:t>
        <a:bodyPr/>
        <a:lstStyle/>
        <a:p>
          <a:endParaRPr lang="fi-FI"/>
        </a:p>
      </dgm:t>
    </dgm:pt>
    <dgm:pt modelId="{42A40DE4-256C-4EAA-A27B-645A599E6903}" type="sibTrans" cxnId="{0AD5848B-E2A7-4D32-B622-4C9A0C8A91F6}">
      <dgm:prSet/>
      <dgm:spPr/>
      <dgm:t>
        <a:bodyPr/>
        <a:lstStyle/>
        <a:p>
          <a:endParaRPr lang="fi-FI"/>
        </a:p>
      </dgm:t>
    </dgm:pt>
    <dgm:pt modelId="{AF6EFF6E-C2AA-4A03-B0F8-53E0179EA075}">
      <dgm:prSet phldrT="[Teksti]"/>
      <dgm:spPr/>
      <dgm:t>
        <a:bodyPr/>
        <a:lstStyle/>
        <a:p>
          <a:r>
            <a:rPr lang="fi-FI" dirty="0"/>
            <a:t>Aikaisempia sopimuksia hankintayksikön ja toimittajan välillä (rajatut lisenssit, pilotointi, käyttöönotto)</a:t>
          </a:r>
        </a:p>
      </dgm:t>
    </dgm:pt>
    <dgm:pt modelId="{1F3EC43E-AA30-4B9E-8486-2EA3C738B0AD}" type="parTrans" cxnId="{3BC63711-B936-44C0-86F4-AC5EF33DCE44}">
      <dgm:prSet/>
      <dgm:spPr/>
      <dgm:t>
        <a:bodyPr/>
        <a:lstStyle/>
        <a:p>
          <a:endParaRPr lang="fi-FI"/>
        </a:p>
      </dgm:t>
    </dgm:pt>
    <dgm:pt modelId="{8B13AEC2-0B25-458F-ABDA-2AB6B779F3DF}" type="sibTrans" cxnId="{3BC63711-B936-44C0-86F4-AC5EF33DCE44}">
      <dgm:prSet/>
      <dgm:spPr/>
      <dgm:t>
        <a:bodyPr/>
        <a:lstStyle/>
        <a:p>
          <a:endParaRPr lang="fi-FI"/>
        </a:p>
      </dgm:t>
    </dgm:pt>
    <dgm:pt modelId="{BDA33BE5-57AC-4BB1-ABC9-5351C7099E45}" type="pres">
      <dgm:prSet presAssocID="{FF5505A3-112A-42C1-8F7D-557D042CDB5F}" presName="CompostProcess" presStyleCnt="0">
        <dgm:presLayoutVars>
          <dgm:dir/>
          <dgm:resizeHandles val="exact"/>
        </dgm:presLayoutVars>
      </dgm:prSet>
      <dgm:spPr/>
    </dgm:pt>
    <dgm:pt modelId="{D5EBBEF5-07AE-426B-8924-0B1ABA39754D}" type="pres">
      <dgm:prSet presAssocID="{FF5505A3-112A-42C1-8F7D-557D042CDB5F}" presName="arrow" presStyleLbl="bgShp" presStyleIdx="0" presStyleCnt="1"/>
      <dgm:spPr/>
    </dgm:pt>
    <dgm:pt modelId="{C018F86E-F923-4E73-8CA4-92A29BBE500C}" type="pres">
      <dgm:prSet presAssocID="{FF5505A3-112A-42C1-8F7D-557D042CDB5F}" presName="linearProcess" presStyleCnt="0"/>
      <dgm:spPr/>
    </dgm:pt>
    <dgm:pt modelId="{45063C87-6115-4959-A88F-797F497E62B9}" type="pres">
      <dgm:prSet presAssocID="{F23AED84-22A8-45FD-9153-64B77CE5E680}" presName="textNode" presStyleLbl="node1" presStyleIdx="0" presStyleCnt="6" custLinFactX="100000" custLinFactNeighborX="136509" custLinFactNeighborY="467">
        <dgm:presLayoutVars>
          <dgm:bulletEnabled val="1"/>
        </dgm:presLayoutVars>
      </dgm:prSet>
      <dgm:spPr/>
    </dgm:pt>
    <dgm:pt modelId="{0EB911E6-FE14-471B-A402-398D095B68A7}" type="pres">
      <dgm:prSet presAssocID="{8976199D-8FD5-4C35-9DB2-50C3FC558C16}" presName="sibTrans" presStyleCnt="0"/>
      <dgm:spPr/>
    </dgm:pt>
    <dgm:pt modelId="{FAE2E298-EED9-4171-B771-2A6640E2B8E9}" type="pres">
      <dgm:prSet presAssocID="{AF6EFF6E-C2AA-4A03-B0F8-53E0179EA075}" presName="textNode" presStyleLbl="node1" presStyleIdx="1" presStyleCnt="6" custLinFactX="-96021" custLinFactNeighborX="-100000" custLinFactNeighborY="467">
        <dgm:presLayoutVars>
          <dgm:bulletEnabled val="1"/>
        </dgm:presLayoutVars>
      </dgm:prSet>
      <dgm:spPr/>
    </dgm:pt>
    <dgm:pt modelId="{A2D806F0-1BCF-46F5-8897-1DBF5C0CD7F0}" type="pres">
      <dgm:prSet presAssocID="{8B13AEC2-0B25-458F-ABDA-2AB6B779F3DF}" presName="sibTrans" presStyleCnt="0"/>
      <dgm:spPr/>
    </dgm:pt>
    <dgm:pt modelId="{8A419DE2-073D-459B-BE93-031030EA68D9}" type="pres">
      <dgm:prSet presAssocID="{8A9A3D93-05F6-461E-B90B-16536F20152E}" presName="textNode" presStyleLbl="node1" presStyleIdx="2" presStyleCnt="6">
        <dgm:presLayoutVars>
          <dgm:bulletEnabled val="1"/>
        </dgm:presLayoutVars>
      </dgm:prSet>
      <dgm:spPr/>
    </dgm:pt>
    <dgm:pt modelId="{D3F139E4-CB96-4060-B2C1-84BD2E64E10E}" type="pres">
      <dgm:prSet presAssocID="{4F104F4D-C09F-401E-8CDB-14D9CB57523B}" presName="sibTrans" presStyleCnt="0"/>
      <dgm:spPr/>
    </dgm:pt>
    <dgm:pt modelId="{E563BA5F-6274-46C3-A622-D73E3F2901BC}" type="pres">
      <dgm:prSet presAssocID="{6F730AC9-C5BC-4AA1-B675-90416A51F766}" presName="textNode" presStyleLbl="node1" presStyleIdx="3" presStyleCnt="6">
        <dgm:presLayoutVars>
          <dgm:bulletEnabled val="1"/>
        </dgm:presLayoutVars>
      </dgm:prSet>
      <dgm:spPr/>
    </dgm:pt>
    <dgm:pt modelId="{58873ED1-B60B-4D5D-B99B-D658ADFFB727}" type="pres">
      <dgm:prSet presAssocID="{961BB136-93DA-40A4-B356-7860DB37958E}" presName="sibTrans" presStyleCnt="0"/>
      <dgm:spPr/>
    </dgm:pt>
    <dgm:pt modelId="{7FCE9C21-31B7-4DAC-9320-CA27E8651B05}" type="pres">
      <dgm:prSet presAssocID="{6F2A9549-B789-4226-BD21-2F9CF91C0522}" presName="textNode" presStyleLbl="node1" presStyleIdx="4" presStyleCnt="6">
        <dgm:presLayoutVars>
          <dgm:bulletEnabled val="1"/>
        </dgm:presLayoutVars>
      </dgm:prSet>
      <dgm:spPr/>
    </dgm:pt>
    <dgm:pt modelId="{00A93A6F-B650-4376-A8B0-590C467C023E}" type="pres">
      <dgm:prSet presAssocID="{039AD7C5-CBA3-4277-AF18-82C5179B14C6}" presName="sibTrans" presStyleCnt="0"/>
      <dgm:spPr/>
    </dgm:pt>
    <dgm:pt modelId="{94F94451-9C5E-46E7-A2BB-A47EAFE116CB}" type="pres">
      <dgm:prSet presAssocID="{80582732-6E55-4F61-9766-BCE121FB4472}" presName="textNode" presStyleLbl="node1" presStyleIdx="5" presStyleCnt="6">
        <dgm:presLayoutVars>
          <dgm:bulletEnabled val="1"/>
        </dgm:presLayoutVars>
      </dgm:prSet>
      <dgm:spPr/>
    </dgm:pt>
  </dgm:ptLst>
  <dgm:cxnLst>
    <dgm:cxn modelId="{3BC63711-B936-44C0-86F4-AC5EF33DCE44}" srcId="{FF5505A3-112A-42C1-8F7D-557D042CDB5F}" destId="{AF6EFF6E-C2AA-4A03-B0F8-53E0179EA075}" srcOrd="1" destOrd="0" parTransId="{1F3EC43E-AA30-4B9E-8486-2EA3C738B0AD}" sibTransId="{8B13AEC2-0B25-458F-ABDA-2AB6B779F3DF}"/>
    <dgm:cxn modelId="{B225081B-D9F3-4F02-97E4-C63F73304B53}" type="presOf" srcId="{6F730AC9-C5BC-4AA1-B675-90416A51F766}" destId="{E563BA5F-6274-46C3-A622-D73E3F2901BC}" srcOrd="0" destOrd="0" presId="urn:microsoft.com/office/officeart/2005/8/layout/hProcess9"/>
    <dgm:cxn modelId="{C050E663-815A-4044-9E96-13D87D8E659D}" type="presOf" srcId="{6F2A9549-B789-4226-BD21-2F9CF91C0522}" destId="{7FCE9C21-31B7-4DAC-9320-CA27E8651B05}" srcOrd="0" destOrd="0" presId="urn:microsoft.com/office/officeart/2005/8/layout/hProcess9"/>
    <dgm:cxn modelId="{03AE6666-B719-44F0-8C5A-DE6FA30E6C3D}" type="presOf" srcId="{FF5505A3-112A-42C1-8F7D-557D042CDB5F}" destId="{BDA33BE5-57AC-4BB1-ABC9-5351C7099E45}" srcOrd="0" destOrd="0" presId="urn:microsoft.com/office/officeart/2005/8/layout/hProcess9"/>
    <dgm:cxn modelId="{E48A9651-0784-48A0-8A8F-926534824D34}" srcId="{FF5505A3-112A-42C1-8F7D-557D042CDB5F}" destId="{8A9A3D93-05F6-461E-B90B-16536F20152E}" srcOrd="2" destOrd="0" parTransId="{51B0EE7C-6BB4-43D4-B520-FCFFE47693D1}" sibTransId="{4F104F4D-C09F-401E-8CDB-14D9CB57523B}"/>
    <dgm:cxn modelId="{0AD5848B-E2A7-4D32-B622-4C9A0C8A91F6}" srcId="{FF5505A3-112A-42C1-8F7D-557D042CDB5F}" destId="{80582732-6E55-4F61-9766-BCE121FB4472}" srcOrd="5" destOrd="0" parTransId="{2C435741-F12D-42C8-9CB9-BD8B8933D96B}" sibTransId="{42A40DE4-256C-4EAA-A27B-645A599E6903}"/>
    <dgm:cxn modelId="{D6FE4896-3BA2-4F08-BB11-9E86394376FF}" type="presOf" srcId="{AF6EFF6E-C2AA-4A03-B0F8-53E0179EA075}" destId="{FAE2E298-EED9-4171-B771-2A6640E2B8E9}" srcOrd="0" destOrd="0" presId="urn:microsoft.com/office/officeart/2005/8/layout/hProcess9"/>
    <dgm:cxn modelId="{2E988AE1-5D26-45CD-86F8-CC07876DC3F1}" type="presOf" srcId="{80582732-6E55-4F61-9766-BCE121FB4472}" destId="{94F94451-9C5E-46E7-A2BB-A47EAFE116CB}" srcOrd="0" destOrd="0" presId="urn:microsoft.com/office/officeart/2005/8/layout/hProcess9"/>
    <dgm:cxn modelId="{377C98E5-159B-465D-A129-B097332677D5}" srcId="{FF5505A3-112A-42C1-8F7D-557D042CDB5F}" destId="{F23AED84-22A8-45FD-9153-64B77CE5E680}" srcOrd="0" destOrd="0" parTransId="{3C368E81-5353-4A11-A216-2938A28B03CE}" sibTransId="{8976199D-8FD5-4C35-9DB2-50C3FC558C16}"/>
    <dgm:cxn modelId="{AF9243E9-D461-4CF9-8835-0C2FC63ED02A}" srcId="{FF5505A3-112A-42C1-8F7D-557D042CDB5F}" destId="{6F2A9549-B789-4226-BD21-2F9CF91C0522}" srcOrd="4" destOrd="0" parTransId="{A9745C6E-0CB8-43E5-8CCA-2513C321212E}" sibTransId="{039AD7C5-CBA3-4277-AF18-82C5179B14C6}"/>
    <dgm:cxn modelId="{1157F1E9-3F6C-4BCB-8E7F-448A96F6B1A8}" srcId="{FF5505A3-112A-42C1-8F7D-557D042CDB5F}" destId="{6F730AC9-C5BC-4AA1-B675-90416A51F766}" srcOrd="3" destOrd="0" parTransId="{A6859888-89C5-4F4D-9850-FCABB7005C6B}" sibTransId="{961BB136-93DA-40A4-B356-7860DB37958E}"/>
    <dgm:cxn modelId="{DD700AEE-6807-444D-8902-75DCE1BDEC11}" type="presOf" srcId="{F23AED84-22A8-45FD-9153-64B77CE5E680}" destId="{45063C87-6115-4959-A88F-797F497E62B9}" srcOrd="0" destOrd="0" presId="urn:microsoft.com/office/officeart/2005/8/layout/hProcess9"/>
    <dgm:cxn modelId="{74A404F9-BCB6-4E2E-8B9A-828CD2AFFB54}" type="presOf" srcId="{8A9A3D93-05F6-461E-B90B-16536F20152E}" destId="{8A419DE2-073D-459B-BE93-031030EA68D9}" srcOrd="0" destOrd="0" presId="urn:microsoft.com/office/officeart/2005/8/layout/hProcess9"/>
    <dgm:cxn modelId="{773B2C17-CE0D-4220-8E3B-2FE7CB71B74D}" type="presParOf" srcId="{BDA33BE5-57AC-4BB1-ABC9-5351C7099E45}" destId="{D5EBBEF5-07AE-426B-8924-0B1ABA39754D}" srcOrd="0" destOrd="0" presId="urn:microsoft.com/office/officeart/2005/8/layout/hProcess9"/>
    <dgm:cxn modelId="{F92DB07C-A04A-4CC3-AE73-9B7A078927BD}" type="presParOf" srcId="{BDA33BE5-57AC-4BB1-ABC9-5351C7099E45}" destId="{C018F86E-F923-4E73-8CA4-92A29BBE500C}" srcOrd="1" destOrd="0" presId="urn:microsoft.com/office/officeart/2005/8/layout/hProcess9"/>
    <dgm:cxn modelId="{098BA5DF-7AD6-421B-8A76-3C570221DEA1}" type="presParOf" srcId="{C018F86E-F923-4E73-8CA4-92A29BBE500C}" destId="{45063C87-6115-4959-A88F-797F497E62B9}" srcOrd="0" destOrd="0" presId="urn:microsoft.com/office/officeart/2005/8/layout/hProcess9"/>
    <dgm:cxn modelId="{3BA08362-B494-4CA5-8C87-4A049A75A5F1}" type="presParOf" srcId="{C018F86E-F923-4E73-8CA4-92A29BBE500C}" destId="{0EB911E6-FE14-471B-A402-398D095B68A7}" srcOrd="1" destOrd="0" presId="urn:microsoft.com/office/officeart/2005/8/layout/hProcess9"/>
    <dgm:cxn modelId="{15C4736F-3E77-47AE-8268-24C0396B281D}" type="presParOf" srcId="{C018F86E-F923-4E73-8CA4-92A29BBE500C}" destId="{FAE2E298-EED9-4171-B771-2A6640E2B8E9}" srcOrd="2" destOrd="0" presId="urn:microsoft.com/office/officeart/2005/8/layout/hProcess9"/>
    <dgm:cxn modelId="{835A9690-AC9D-4A31-9410-37F72C970378}" type="presParOf" srcId="{C018F86E-F923-4E73-8CA4-92A29BBE500C}" destId="{A2D806F0-1BCF-46F5-8897-1DBF5C0CD7F0}" srcOrd="3" destOrd="0" presId="urn:microsoft.com/office/officeart/2005/8/layout/hProcess9"/>
    <dgm:cxn modelId="{447DF0CA-6628-4D4F-B55A-ECC7153B2C59}" type="presParOf" srcId="{C018F86E-F923-4E73-8CA4-92A29BBE500C}" destId="{8A419DE2-073D-459B-BE93-031030EA68D9}" srcOrd="4" destOrd="0" presId="urn:microsoft.com/office/officeart/2005/8/layout/hProcess9"/>
    <dgm:cxn modelId="{313A3A52-5CD5-4C6C-8CE3-42985D780EBE}" type="presParOf" srcId="{C018F86E-F923-4E73-8CA4-92A29BBE500C}" destId="{D3F139E4-CB96-4060-B2C1-84BD2E64E10E}" srcOrd="5" destOrd="0" presId="urn:microsoft.com/office/officeart/2005/8/layout/hProcess9"/>
    <dgm:cxn modelId="{AB101CB5-7155-4E50-B9AE-BFAD8D61706A}" type="presParOf" srcId="{C018F86E-F923-4E73-8CA4-92A29BBE500C}" destId="{E563BA5F-6274-46C3-A622-D73E3F2901BC}" srcOrd="6" destOrd="0" presId="urn:microsoft.com/office/officeart/2005/8/layout/hProcess9"/>
    <dgm:cxn modelId="{06659D8F-8631-4047-A5A7-BD97006F277B}" type="presParOf" srcId="{C018F86E-F923-4E73-8CA4-92A29BBE500C}" destId="{58873ED1-B60B-4D5D-B99B-D658ADFFB727}" srcOrd="7" destOrd="0" presId="urn:microsoft.com/office/officeart/2005/8/layout/hProcess9"/>
    <dgm:cxn modelId="{0FB5EE80-935A-4FF8-A823-053B877B6F03}" type="presParOf" srcId="{C018F86E-F923-4E73-8CA4-92A29BBE500C}" destId="{7FCE9C21-31B7-4DAC-9320-CA27E8651B05}" srcOrd="8" destOrd="0" presId="urn:microsoft.com/office/officeart/2005/8/layout/hProcess9"/>
    <dgm:cxn modelId="{A68B1F9A-64BA-4FE2-94F7-E534EA0EB883}" type="presParOf" srcId="{C018F86E-F923-4E73-8CA4-92A29BBE500C}" destId="{00A93A6F-B650-4376-A8B0-590C467C023E}" srcOrd="9" destOrd="0" presId="urn:microsoft.com/office/officeart/2005/8/layout/hProcess9"/>
    <dgm:cxn modelId="{33912F52-BA1B-44CA-A5AA-FAB0DD6E3D78}" type="presParOf" srcId="{C018F86E-F923-4E73-8CA4-92A29BBE500C}" destId="{94F94451-9C5E-46E7-A2BB-A47EAFE116CB}"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664AF-B13B-42C3-80C0-39497C81352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i-FI"/>
        </a:p>
      </dgm:t>
    </dgm:pt>
    <dgm:pt modelId="{4F95EA37-901E-4B7A-82F1-709CC2733C7D}">
      <dgm:prSet phldrT="[Teksti]" custT="1"/>
      <dgm:spPr/>
      <dgm:t>
        <a:bodyPr/>
        <a:lstStyle/>
        <a:p>
          <a:r>
            <a:rPr lang="fi-FI" sz="2000" dirty="0"/>
            <a:t>5/2020</a:t>
          </a:r>
        </a:p>
        <a:p>
          <a:r>
            <a:rPr lang="fi-FI" sz="2000" dirty="0"/>
            <a:t>Periaate-päätös</a:t>
          </a:r>
        </a:p>
      </dgm:t>
    </dgm:pt>
    <dgm:pt modelId="{50C19E41-68E5-4198-9EBF-C8EC8F122F75}" type="parTrans" cxnId="{B7DD2361-5168-4258-8D24-58F824139D32}">
      <dgm:prSet/>
      <dgm:spPr/>
      <dgm:t>
        <a:bodyPr/>
        <a:lstStyle/>
        <a:p>
          <a:endParaRPr lang="fi-FI"/>
        </a:p>
      </dgm:t>
    </dgm:pt>
    <dgm:pt modelId="{A850AD5C-E7B4-435A-8809-0C067C57CBD0}" type="sibTrans" cxnId="{B7DD2361-5168-4258-8D24-58F824139D32}">
      <dgm:prSet/>
      <dgm:spPr/>
      <dgm:t>
        <a:bodyPr/>
        <a:lstStyle/>
        <a:p>
          <a:endParaRPr lang="fi-FI"/>
        </a:p>
      </dgm:t>
    </dgm:pt>
    <dgm:pt modelId="{DCC5FF4F-3D9B-44A4-85EC-625726BD8C5D}">
      <dgm:prSet phldrT="[Teksti]" custT="1"/>
      <dgm:spPr/>
      <dgm:t>
        <a:bodyPr/>
        <a:lstStyle/>
        <a:p>
          <a:r>
            <a:rPr lang="fi-FI" sz="2000" dirty="0"/>
            <a:t>8/2020</a:t>
          </a:r>
        </a:p>
        <a:p>
          <a:r>
            <a:rPr lang="fi-FI" sz="2000" dirty="0"/>
            <a:t>Indikatiivinen tarjous</a:t>
          </a:r>
        </a:p>
      </dgm:t>
    </dgm:pt>
    <dgm:pt modelId="{0FB8C0C6-F23B-4A2D-8DB0-9DEA5735A469}" type="parTrans" cxnId="{EA06364F-C46F-4AD3-B4DF-C921E849F6A1}">
      <dgm:prSet/>
      <dgm:spPr/>
      <dgm:t>
        <a:bodyPr/>
        <a:lstStyle/>
        <a:p>
          <a:endParaRPr lang="fi-FI"/>
        </a:p>
      </dgm:t>
    </dgm:pt>
    <dgm:pt modelId="{15252860-33B1-4865-8184-6D4B6C7CBFB9}" type="sibTrans" cxnId="{EA06364F-C46F-4AD3-B4DF-C921E849F6A1}">
      <dgm:prSet/>
      <dgm:spPr/>
      <dgm:t>
        <a:bodyPr/>
        <a:lstStyle/>
        <a:p>
          <a:endParaRPr lang="fi-FI"/>
        </a:p>
      </dgm:t>
    </dgm:pt>
    <dgm:pt modelId="{5C3AFFD1-3B09-488E-8462-21F9A4AFC491}">
      <dgm:prSet phldrT="[Teksti]" custT="1"/>
      <dgm:spPr/>
      <dgm:t>
        <a:bodyPr/>
        <a:lstStyle/>
        <a:p>
          <a:r>
            <a:rPr lang="fi-FI" sz="2000" dirty="0"/>
            <a:t>10/2020</a:t>
          </a:r>
        </a:p>
        <a:p>
          <a:r>
            <a:rPr lang="fi-FI" sz="2000" dirty="0" err="1"/>
            <a:t>Due</a:t>
          </a:r>
          <a:r>
            <a:rPr lang="fi-FI" sz="2000" dirty="0"/>
            <a:t> </a:t>
          </a:r>
          <a:r>
            <a:rPr lang="fi-FI" sz="2000" dirty="0" err="1"/>
            <a:t>diligence</a:t>
          </a:r>
          <a:r>
            <a:rPr lang="fi-FI" sz="2000" dirty="0"/>
            <a:t> valmis,  neuvottelut</a:t>
          </a:r>
        </a:p>
      </dgm:t>
    </dgm:pt>
    <dgm:pt modelId="{BB4ECD9C-C56C-4DA3-A360-C1DF47DF95B9}" type="parTrans" cxnId="{CDD128AE-7A42-49E1-86E0-4CD906345822}">
      <dgm:prSet/>
      <dgm:spPr/>
      <dgm:t>
        <a:bodyPr/>
        <a:lstStyle/>
        <a:p>
          <a:endParaRPr lang="fi-FI"/>
        </a:p>
      </dgm:t>
    </dgm:pt>
    <dgm:pt modelId="{54C60BAC-BD04-4174-A304-7FAB3EC83427}" type="sibTrans" cxnId="{CDD128AE-7A42-49E1-86E0-4CD906345822}">
      <dgm:prSet/>
      <dgm:spPr/>
      <dgm:t>
        <a:bodyPr/>
        <a:lstStyle/>
        <a:p>
          <a:endParaRPr lang="fi-FI"/>
        </a:p>
      </dgm:t>
    </dgm:pt>
    <dgm:pt modelId="{0EE039F2-E357-44F3-82C9-810DDE7C62F4}">
      <dgm:prSet custT="1"/>
      <dgm:spPr/>
      <dgm:t>
        <a:bodyPr/>
        <a:lstStyle/>
        <a:p>
          <a:r>
            <a:rPr lang="fi-FI" sz="2000" dirty="0"/>
            <a:t>11/2020</a:t>
          </a:r>
        </a:p>
        <a:p>
          <a:r>
            <a:rPr lang="fi-FI" sz="2000" dirty="0"/>
            <a:t>Ennakko-ilmoitus</a:t>
          </a:r>
        </a:p>
        <a:p>
          <a:r>
            <a:rPr lang="fi-FI" sz="2000" dirty="0" err="1"/>
            <a:t>Suorahankintapäätösja</a:t>
          </a:r>
          <a:r>
            <a:rPr lang="fi-FI" sz="2000" dirty="0"/>
            <a:t> -ilmoitus</a:t>
          </a:r>
        </a:p>
      </dgm:t>
    </dgm:pt>
    <dgm:pt modelId="{E7C4F0CD-6234-4216-8094-95C6E4AB3B9F}" type="parTrans" cxnId="{2E3335C0-CFF5-4E3D-AB1E-E39488F93A46}">
      <dgm:prSet/>
      <dgm:spPr/>
      <dgm:t>
        <a:bodyPr/>
        <a:lstStyle/>
        <a:p>
          <a:endParaRPr lang="fi-FI"/>
        </a:p>
      </dgm:t>
    </dgm:pt>
    <dgm:pt modelId="{4B9B4F66-3301-48D4-8899-539A93BFC239}" type="sibTrans" cxnId="{2E3335C0-CFF5-4E3D-AB1E-E39488F93A46}">
      <dgm:prSet/>
      <dgm:spPr/>
      <dgm:t>
        <a:bodyPr/>
        <a:lstStyle/>
        <a:p>
          <a:endParaRPr lang="fi-FI"/>
        </a:p>
      </dgm:t>
    </dgm:pt>
    <dgm:pt modelId="{B8044B2E-B0AD-429B-91B6-D50BE2CEB7C1}">
      <dgm:prSet custT="1"/>
      <dgm:spPr/>
      <dgm:t>
        <a:bodyPr/>
        <a:lstStyle/>
        <a:p>
          <a:r>
            <a:rPr lang="fi-FI" sz="2000" dirty="0"/>
            <a:t>01/2021</a:t>
          </a:r>
        </a:p>
        <a:p>
          <a:r>
            <a:rPr lang="fi-FI" sz="2000" dirty="0"/>
            <a:t>Kaupan </a:t>
          </a:r>
          <a:r>
            <a:rPr lang="fi-FI" sz="2000" dirty="0" err="1"/>
            <a:t>varmis-tuminen</a:t>
          </a:r>
          <a:endParaRPr lang="fi-FI" sz="2000" dirty="0"/>
        </a:p>
      </dgm:t>
    </dgm:pt>
    <dgm:pt modelId="{9C806583-F42A-486D-ACC6-89EBF8C048DB}" type="parTrans" cxnId="{075CE4F3-3587-425F-B02A-B81BA9BDCCD7}">
      <dgm:prSet/>
      <dgm:spPr/>
      <dgm:t>
        <a:bodyPr/>
        <a:lstStyle/>
        <a:p>
          <a:endParaRPr lang="fi-FI"/>
        </a:p>
      </dgm:t>
    </dgm:pt>
    <dgm:pt modelId="{AADC9981-0BA0-42C9-87B1-BD344D8D38EE}" type="sibTrans" cxnId="{075CE4F3-3587-425F-B02A-B81BA9BDCCD7}">
      <dgm:prSet/>
      <dgm:spPr/>
      <dgm:t>
        <a:bodyPr/>
        <a:lstStyle/>
        <a:p>
          <a:endParaRPr lang="fi-FI"/>
        </a:p>
      </dgm:t>
    </dgm:pt>
    <dgm:pt modelId="{19B05CA2-E2CF-473D-84B0-0EE8479A05C6}" type="pres">
      <dgm:prSet presAssocID="{78A664AF-B13B-42C3-80C0-39497C813523}" presName="Name0" presStyleCnt="0">
        <dgm:presLayoutVars>
          <dgm:dir/>
          <dgm:resizeHandles val="exact"/>
        </dgm:presLayoutVars>
      </dgm:prSet>
      <dgm:spPr/>
    </dgm:pt>
    <dgm:pt modelId="{EE42EB62-7C41-4A14-8324-25C1D1EC0CDC}" type="pres">
      <dgm:prSet presAssocID="{78A664AF-B13B-42C3-80C0-39497C813523}" presName="arrow" presStyleLbl="bgShp" presStyleIdx="0" presStyleCnt="1"/>
      <dgm:spPr/>
    </dgm:pt>
    <dgm:pt modelId="{A19F6756-F0FC-4397-84BE-2EEE29082992}" type="pres">
      <dgm:prSet presAssocID="{78A664AF-B13B-42C3-80C0-39497C813523}" presName="points" presStyleCnt="0"/>
      <dgm:spPr/>
    </dgm:pt>
    <dgm:pt modelId="{4D4708A1-FDA0-44B6-97B6-5FEAC97FCD6D}" type="pres">
      <dgm:prSet presAssocID="{4F95EA37-901E-4B7A-82F1-709CC2733C7D}" presName="compositeA" presStyleCnt="0"/>
      <dgm:spPr/>
    </dgm:pt>
    <dgm:pt modelId="{3A022D94-4606-4138-9D39-DFB7348DA682}" type="pres">
      <dgm:prSet presAssocID="{4F95EA37-901E-4B7A-82F1-709CC2733C7D}" presName="textA" presStyleLbl="revTx" presStyleIdx="0" presStyleCnt="5" custScaleX="191053">
        <dgm:presLayoutVars>
          <dgm:bulletEnabled val="1"/>
        </dgm:presLayoutVars>
      </dgm:prSet>
      <dgm:spPr/>
    </dgm:pt>
    <dgm:pt modelId="{687F3409-0EB0-423A-8186-91FE8530A65B}" type="pres">
      <dgm:prSet presAssocID="{4F95EA37-901E-4B7A-82F1-709CC2733C7D}" presName="circleA" presStyleLbl="node1" presStyleIdx="0" presStyleCnt="5"/>
      <dgm:spPr/>
    </dgm:pt>
    <dgm:pt modelId="{ED427FB1-584E-462F-8E3B-142004A75943}" type="pres">
      <dgm:prSet presAssocID="{4F95EA37-901E-4B7A-82F1-709CC2733C7D}" presName="spaceA" presStyleCnt="0"/>
      <dgm:spPr/>
    </dgm:pt>
    <dgm:pt modelId="{3B97FFF4-FC96-41F4-B23B-875B61C94D7C}" type="pres">
      <dgm:prSet presAssocID="{A850AD5C-E7B4-435A-8809-0C067C57CBD0}" presName="space" presStyleCnt="0"/>
      <dgm:spPr/>
    </dgm:pt>
    <dgm:pt modelId="{341C2CDA-4355-4BBB-9317-AA827A03083E}" type="pres">
      <dgm:prSet presAssocID="{DCC5FF4F-3D9B-44A4-85EC-625726BD8C5D}" presName="compositeB" presStyleCnt="0"/>
      <dgm:spPr/>
    </dgm:pt>
    <dgm:pt modelId="{53EAC738-C8D7-485E-8FED-D5B1E62AF4EC}" type="pres">
      <dgm:prSet presAssocID="{DCC5FF4F-3D9B-44A4-85EC-625726BD8C5D}" presName="textB" presStyleLbl="revTx" presStyleIdx="1" presStyleCnt="5" custScaleX="199298">
        <dgm:presLayoutVars>
          <dgm:bulletEnabled val="1"/>
        </dgm:presLayoutVars>
      </dgm:prSet>
      <dgm:spPr/>
    </dgm:pt>
    <dgm:pt modelId="{B13119FB-E666-4602-9BA8-BA9396A5C4B5}" type="pres">
      <dgm:prSet presAssocID="{DCC5FF4F-3D9B-44A4-85EC-625726BD8C5D}" presName="circleB" presStyleLbl="node1" presStyleIdx="1" presStyleCnt="5" custLinFactNeighborX="-41824" custLinFactNeighborY="252"/>
      <dgm:spPr/>
    </dgm:pt>
    <dgm:pt modelId="{979B4044-2129-4683-B18B-40A81F549122}" type="pres">
      <dgm:prSet presAssocID="{DCC5FF4F-3D9B-44A4-85EC-625726BD8C5D}" presName="spaceB" presStyleCnt="0"/>
      <dgm:spPr/>
    </dgm:pt>
    <dgm:pt modelId="{E5951A4D-D719-4C0C-AB56-DD805E121021}" type="pres">
      <dgm:prSet presAssocID="{15252860-33B1-4865-8184-6D4B6C7CBFB9}" presName="space" presStyleCnt="0"/>
      <dgm:spPr/>
    </dgm:pt>
    <dgm:pt modelId="{BD7E58AC-249F-4E8A-918E-E6B9B6253EE3}" type="pres">
      <dgm:prSet presAssocID="{5C3AFFD1-3B09-488E-8462-21F9A4AFC491}" presName="compositeA" presStyleCnt="0"/>
      <dgm:spPr/>
    </dgm:pt>
    <dgm:pt modelId="{07528A21-7540-476E-A24C-842F69AEC6AC}" type="pres">
      <dgm:prSet presAssocID="{5C3AFFD1-3B09-488E-8462-21F9A4AFC491}" presName="textA" presStyleLbl="revTx" presStyleIdx="2" presStyleCnt="5" custScaleX="191890">
        <dgm:presLayoutVars>
          <dgm:bulletEnabled val="1"/>
        </dgm:presLayoutVars>
      </dgm:prSet>
      <dgm:spPr/>
    </dgm:pt>
    <dgm:pt modelId="{9855950C-E0E9-4544-ACCE-A6EB4FD16749}" type="pres">
      <dgm:prSet presAssocID="{5C3AFFD1-3B09-488E-8462-21F9A4AFC491}" presName="circleA" presStyleLbl="node1" presStyleIdx="2" presStyleCnt="5" custLinFactNeighborX="12621" custLinFactNeighborY="-3571"/>
      <dgm:spPr/>
    </dgm:pt>
    <dgm:pt modelId="{C6C5A3E2-DFE4-433F-8431-2BB9AE8B3D5F}" type="pres">
      <dgm:prSet presAssocID="{5C3AFFD1-3B09-488E-8462-21F9A4AFC491}" presName="spaceA" presStyleCnt="0"/>
      <dgm:spPr/>
    </dgm:pt>
    <dgm:pt modelId="{C3C272D7-A444-440F-B5A2-20E08F9F67DD}" type="pres">
      <dgm:prSet presAssocID="{54C60BAC-BD04-4174-A304-7FAB3EC83427}" presName="space" presStyleCnt="0"/>
      <dgm:spPr/>
    </dgm:pt>
    <dgm:pt modelId="{C790CF31-9AB8-4F37-8C6D-DC6DA2B08B93}" type="pres">
      <dgm:prSet presAssocID="{0EE039F2-E357-44F3-82C9-810DDE7C62F4}" presName="compositeB" presStyleCnt="0"/>
      <dgm:spPr/>
    </dgm:pt>
    <dgm:pt modelId="{A9496600-B10E-4677-9A3D-3B85EC1E5C05}" type="pres">
      <dgm:prSet presAssocID="{0EE039F2-E357-44F3-82C9-810DDE7C62F4}" presName="textB" presStyleLbl="revTx" presStyleIdx="3" presStyleCnt="5" custScaleX="207216">
        <dgm:presLayoutVars>
          <dgm:bulletEnabled val="1"/>
        </dgm:presLayoutVars>
      </dgm:prSet>
      <dgm:spPr/>
    </dgm:pt>
    <dgm:pt modelId="{9982CFDE-3547-42D6-ADD5-4966DDCD68E7}" type="pres">
      <dgm:prSet presAssocID="{0EE039F2-E357-44F3-82C9-810DDE7C62F4}" presName="circleB" presStyleLbl="node1" presStyleIdx="3" presStyleCnt="5"/>
      <dgm:spPr/>
    </dgm:pt>
    <dgm:pt modelId="{F70A6454-0479-44FF-BDE0-FC719C91BC5A}" type="pres">
      <dgm:prSet presAssocID="{0EE039F2-E357-44F3-82C9-810DDE7C62F4}" presName="spaceB" presStyleCnt="0"/>
      <dgm:spPr/>
    </dgm:pt>
    <dgm:pt modelId="{F461968C-A163-4311-B41F-975D5A90C31E}" type="pres">
      <dgm:prSet presAssocID="{4B9B4F66-3301-48D4-8899-539A93BFC239}" presName="space" presStyleCnt="0"/>
      <dgm:spPr/>
    </dgm:pt>
    <dgm:pt modelId="{702D8002-0900-4A45-8E23-69CEAB2ED8DE}" type="pres">
      <dgm:prSet presAssocID="{B8044B2E-B0AD-429B-91B6-D50BE2CEB7C1}" presName="compositeA" presStyleCnt="0"/>
      <dgm:spPr/>
    </dgm:pt>
    <dgm:pt modelId="{8E7F2724-DFB0-44A8-BAF0-4217BB61760B}" type="pres">
      <dgm:prSet presAssocID="{B8044B2E-B0AD-429B-91B6-D50BE2CEB7C1}" presName="textA" presStyleLbl="revTx" presStyleIdx="4" presStyleCnt="5" custScaleX="179640">
        <dgm:presLayoutVars>
          <dgm:bulletEnabled val="1"/>
        </dgm:presLayoutVars>
      </dgm:prSet>
      <dgm:spPr/>
    </dgm:pt>
    <dgm:pt modelId="{936BBD46-7935-428E-A256-335B3BA58127}" type="pres">
      <dgm:prSet presAssocID="{B8044B2E-B0AD-429B-91B6-D50BE2CEB7C1}" presName="circleA" presStyleLbl="node1" presStyleIdx="4" presStyleCnt="5"/>
      <dgm:spPr/>
    </dgm:pt>
    <dgm:pt modelId="{D979B8C3-9DF1-451D-9754-F3CC691B79E6}" type="pres">
      <dgm:prSet presAssocID="{B8044B2E-B0AD-429B-91B6-D50BE2CEB7C1}" presName="spaceA" presStyleCnt="0"/>
      <dgm:spPr/>
    </dgm:pt>
  </dgm:ptLst>
  <dgm:cxnLst>
    <dgm:cxn modelId="{957CB317-93BA-4B32-B23D-D704D9B803BD}" type="presOf" srcId="{78A664AF-B13B-42C3-80C0-39497C813523}" destId="{19B05CA2-E2CF-473D-84B0-0EE8479A05C6}" srcOrd="0" destOrd="0" presId="urn:microsoft.com/office/officeart/2005/8/layout/hProcess11"/>
    <dgm:cxn modelId="{E1453528-8FDF-4591-AF74-42355DAEB5F1}" type="presOf" srcId="{DCC5FF4F-3D9B-44A4-85EC-625726BD8C5D}" destId="{53EAC738-C8D7-485E-8FED-D5B1E62AF4EC}" srcOrd="0" destOrd="0" presId="urn:microsoft.com/office/officeart/2005/8/layout/hProcess11"/>
    <dgm:cxn modelId="{B7DD2361-5168-4258-8D24-58F824139D32}" srcId="{78A664AF-B13B-42C3-80C0-39497C813523}" destId="{4F95EA37-901E-4B7A-82F1-709CC2733C7D}" srcOrd="0" destOrd="0" parTransId="{50C19E41-68E5-4198-9EBF-C8EC8F122F75}" sibTransId="{A850AD5C-E7B4-435A-8809-0C067C57CBD0}"/>
    <dgm:cxn modelId="{EA06364F-C46F-4AD3-B4DF-C921E849F6A1}" srcId="{78A664AF-B13B-42C3-80C0-39497C813523}" destId="{DCC5FF4F-3D9B-44A4-85EC-625726BD8C5D}" srcOrd="1" destOrd="0" parTransId="{0FB8C0C6-F23B-4A2D-8DB0-9DEA5735A469}" sibTransId="{15252860-33B1-4865-8184-6D4B6C7CBFB9}"/>
    <dgm:cxn modelId="{B5B654A2-6B9B-4C1A-989D-AD51AD443D4A}" type="presOf" srcId="{B8044B2E-B0AD-429B-91B6-D50BE2CEB7C1}" destId="{8E7F2724-DFB0-44A8-BAF0-4217BB61760B}" srcOrd="0" destOrd="0" presId="urn:microsoft.com/office/officeart/2005/8/layout/hProcess11"/>
    <dgm:cxn modelId="{CDD128AE-7A42-49E1-86E0-4CD906345822}" srcId="{78A664AF-B13B-42C3-80C0-39497C813523}" destId="{5C3AFFD1-3B09-488E-8462-21F9A4AFC491}" srcOrd="2" destOrd="0" parTransId="{BB4ECD9C-C56C-4DA3-A360-C1DF47DF95B9}" sibTransId="{54C60BAC-BD04-4174-A304-7FAB3EC83427}"/>
    <dgm:cxn modelId="{46FA86BB-EDF8-4B99-8EE5-863284F9C378}" type="presOf" srcId="{0EE039F2-E357-44F3-82C9-810DDE7C62F4}" destId="{A9496600-B10E-4677-9A3D-3B85EC1E5C05}" srcOrd="0" destOrd="0" presId="urn:microsoft.com/office/officeart/2005/8/layout/hProcess11"/>
    <dgm:cxn modelId="{2E3335C0-CFF5-4E3D-AB1E-E39488F93A46}" srcId="{78A664AF-B13B-42C3-80C0-39497C813523}" destId="{0EE039F2-E357-44F3-82C9-810DDE7C62F4}" srcOrd="3" destOrd="0" parTransId="{E7C4F0CD-6234-4216-8094-95C6E4AB3B9F}" sibTransId="{4B9B4F66-3301-48D4-8899-539A93BFC239}"/>
    <dgm:cxn modelId="{935FA2EF-7323-4C4C-A402-1397C0E7D520}" type="presOf" srcId="{5C3AFFD1-3B09-488E-8462-21F9A4AFC491}" destId="{07528A21-7540-476E-A24C-842F69AEC6AC}" srcOrd="0" destOrd="0" presId="urn:microsoft.com/office/officeart/2005/8/layout/hProcess11"/>
    <dgm:cxn modelId="{075CE4F3-3587-425F-B02A-B81BA9BDCCD7}" srcId="{78A664AF-B13B-42C3-80C0-39497C813523}" destId="{B8044B2E-B0AD-429B-91B6-D50BE2CEB7C1}" srcOrd="4" destOrd="0" parTransId="{9C806583-F42A-486D-ACC6-89EBF8C048DB}" sibTransId="{AADC9981-0BA0-42C9-87B1-BD344D8D38EE}"/>
    <dgm:cxn modelId="{C54751F6-7812-46E2-8593-1C8CE5D44C64}" type="presOf" srcId="{4F95EA37-901E-4B7A-82F1-709CC2733C7D}" destId="{3A022D94-4606-4138-9D39-DFB7348DA682}" srcOrd="0" destOrd="0" presId="urn:microsoft.com/office/officeart/2005/8/layout/hProcess11"/>
    <dgm:cxn modelId="{1EAF3751-524F-4404-A486-D1F79ADEDBB8}" type="presParOf" srcId="{19B05CA2-E2CF-473D-84B0-0EE8479A05C6}" destId="{EE42EB62-7C41-4A14-8324-25C1D1EC0CDC}" srcOrd="0" destOrd="0" presId="urn:microsoft.com/office/officeart/2005/8/layout/hProcess11"/>
    <dgm:cxn modelId="{AC90CE07-E213-49FD-9379-188C6D01E5FC}" type="presParOf" srcId="{19B05CA2-E2CF-473D-84B0-0EE8479A05C6}" destId="{A19F6756-F0FC-4397-84BE-2EEE29082992}" srcOrd="1" destOrd="0" presId="urn:microsoft.com/office/officeart/2005/8/layout/hProcess11"/>
    <dgm:cxn modelId="{39997BB1-E61E-4A8C-996D-4E5B1E76A44B}" type="presParOf" srcId="{A19F6756-F0FC-4397-84BE-2EEE29082992}" destId="{4D4708A1-FDA0-44B6-97B6-5FEAC97FCD6D}" srcOrd="0" destOrd="0" presId="urn:microsoft.com/office/officeart/2005/8/layout/hProcess11"/>
    <dgm:cxn modelId="{A04066B6-E20C-4138-91E0-3EF362BD41F4}" type="presParOf" srcId="{4D4708A1-FDA0-44B6-97B6-5FEAC97FCD6D}" destId="{3A022D94-4606-4138-9D39-DFB7348DA682}" srcOrd="0" destOrd="0" presId="urn:microsoft.com/office/officeart/2005/8/layout/hProcess11"/>
    <dgm:cxn modelId="{4AB67DF8-13E0-4A91-AC08-FBACFD067192}" type="presParOf" srcId="{4D4708A1-FDA0-44B6-97B6-5FEAC97FCD6D}" destId="{687F3409-0EB0-423A-8186-91FE8530A65B}" srcOrd="1" destOrd="0" presId="urn:microsoft.com/office/officeart/2005/8/layout/hProcess11"/>
    <dgm:cxn modelId="{7BC06D61-9540-4169-BD9E-075B1BDD1EED}" type="presParOf" srcId="{4D4708A1-FDA0-44B6-97B6-5FEAC97FCD6D}" destId="{ED427FB1-584E-462F-8E3B-142004A75943}" srcOrd="2" destOrd="0" presId="urn:microsoft.com/office/officeart/2005/8/layout/hProcess11"/>
    <dgm:cxn modelId="{C1CDC9EF-B606-4087-8859-9E5AA979CD83}" type="presParOf" srcId="{A19F6756-F0FC-4397-84BE-2EEE29082992}" destId="{3B97FFF4-FC96-41F4-B23B-875B61C94D7C}" srcOrd="1" destOrd="0" presId="urn:microsoft.com/office/officeart/2005/8/layout/hProcess11"/>
    <dgm:cxn modelId="{639FE47A-6982-4307-9C8A-6A8F46E616A7}" type="presParOf" srcId="{A19F6756-F0FC-4397-84BE-2EEE29082992}" destId="{341C2CDA-4355-4BBB-9317-AA827A03083E}" srcOrd="2" destOrd="0" presId="urn:microsoft.com/office/officeart/2005/8/layout/hProcess11"/>
    <dgm:cxn modelId="{6A3E3943-C6BA-483C-A5D7-F715BC895209}" type="presParOf" srcId="{341C2CDA-4355-4BBB-9317-AA827A03083E}" destId="{53EAC738-C8D7-485E-8FED-D5B1E62AF4EC}" srcOrd="0" destOrd="0" presId="urn:microsoft.com/office/officeart/2005/8/layout/hProcess11"/>
    <dgm:cxn modelId="{3E0F1339-A625-4F71-86BC-DFAC85684419}" type="presParOf" srcId="{341C2CDA-4355-4BBB-9317-AA827A03083E}" destId="{B13119FB-E666-4602-9BA8-BA9396A5C4B5}" srcOrd="1" destOrd="0" presId="urn:microsoft.com/office/officeart/2005/8/layout/hProcess11"/>
    <dgm:cxn modelId="{ED23A31C-75F7-4453-8541-877E3239AE6A}" type="presParOf" srcId="{341C2CDA-4355-4BBB-9317-AA827A03083E}" destId="{979B4044-2129-4683-B18B-40A81F549122}" srcOrd="2" destOrd="0" presId="urn:microsoft.com/office/officeart/2005/8/layout/hProcess11"/>
    <dgm:cxn modelId="{544AD3EF-4EB5-4FEC-AB4C-28D2908ED66E}" type="presParOf" srcId="{A19F6756-F0FC-4397-84BE-2EEE29082992}" destId="{E5951A4D-D719-4C0C-AB56-DD805E121021}" srcOrd="3" destOrd="0" presId="urn:microsoft.com/office/officeart/2005/8/layout/hProcess11"/>
    <dgm:cxn modelId="{08209ECC-AF8E-458E-9C1A-B865D361154B}" type="presParOf" srcId="{A19F6756-F0FC-4397-84BE-2EEE29082992}" destId="{BD7E58AC-249F-4E8A-918E-E6B9B6253EE3}" srcOrd="4" destOrd="0" presId="urn:microsoft.com/office/officeart/2005/8/layout/hProcess11"/>
    <dgm:cxn modelId="{346DFD8E-FEF1-4C79-A5CF-DC492AE434D9}" type="presParOf" srcId="{BD7E58AC-249F-4E8A-918E-E6B9B6253EE3}" destId="{07528A21-7540-476E-A24C-842F69AEC6AC}" srcOrd="0" destOrd="0" presId="urn:microsoft.com/office/officeart/2005/8/layout/hProcess11"/>
    <dgm:cxn modelId="{3033E910-EC8B-4C96-A18A-B1B01B1A1E0D}" type="presParOf" srcId="{BD7E58AC-249F-4E8A-918E-E6B9B6253EE3}" destId="{9855950C-E0E9-4544-ACCE-A6EB4FD16749}" srcOrd="1" destOrd="0" presId="urn:microsoft.com/office/officeart/2005/8/layout/hProcess11"/>
    <dgm:cxn modelId="{975B77A7-ED41-4892-BADA-7CB6B13F14D7}" type="presParOf" srcId="{BD7E58AC-249F-4E8A-918E-E6B9B6253EE3}" destId="{C6C5A3E2-DFE4-433F-8431-2BB9AE8B3D5F}" srcOrd="2" destOrd="0" presId="urn:microsoft.com/office/officeart/2005/8/layout/hProcess11"/>
    <dgm:cxn modelId="{9A9E59A3-1062-4AA1-A19D-CA5D3D194A3C}" type="presParOf" srcId="{A19F6756-F0FC-4397-84BE-2EEE29082992}" destId="{C3C272D7-A444-440F-B5A2-20E08F9F67DD}" srcOrd="5" destOrd="0" presId="urn:microsoft.com/office/officeart/2005/8/layout/hProcess11"/>
    <dgm:cxn modelId="{07548CFB-F714-46FC-85FD-CD8DF799BE52}" type="presParOf" srcId="{A19F6756-F0FC-4397-84BE-2EEE29082992}" destId="{C790CF31-9AB8-4F37-8C6D-DC6DA2B08B93}" srcOrd="6" destOrd="0" presId="urn:microsoft.com/office/officeart/2005/8/layout/hProcess11"/>
    <dgm:cxn modelId="{849CDEEB-1953-4315-B32D-F7C1B9D8F207}" type="presParOf" srcId="{C790CF31-9AB8-4F37-8C6D-DC6DA2B08B93}" destId="{A9496600-B10E-4677-9A3D-3B85EC1E5C05}" srcOrd="0" destOrd="0" presId="urn:microsoft.com/office/officeart/2005/8/layout/hProcess11"/>
    <dgm:cxn modelId="{2C119705-5C5C-444C-A5A4-F9F7C82E4911}" type="presParOf" srcId="{C790CF31-9AB8-4F37-8C6D-DC6DA2B08B93}" destId="{9982CFDE-3547-42D6-ADD5-4966DDCD68E7}" srcOrd="1" destOrd="0" presId="urn:microsoft.com/office/officeart/2005/8/layout/hProcess11"/>
    <dgm:cxn modelId="{646B1746-5F78-4756-ADCC-10F864B32C28}" type="presParOf" srcId="{C790CF31-9AB8-4F37-8C6D-DC6DA2B08B93}" destId="{F70A6454-0479-44FF-BDE0-FC719C91BC5A}" srcOrd="2" destOrd="0" presId="urn:microsoft.com/office/officeart/2005/8/layout/hProcess11"/>
    <dgm:cxn modelId="{D66E9144-879A-47F6-9FEE-081F105C56D7}" type="presParOf" srcId="{A19F6756-F0FC-4397-84BE-2EEE29082992}" destId="{F461968C-A163-4311-B41F-975D5A90C31E}" srcOrd="7" destOrd="0" presId="urn:microsoft.com/office/officeart/2005/8/layout/hProcess11"/>
    <dgm:cxn modelId="{6E2A3EC2-A715-440E-B495-858E73744F4C}" type="presParOf" srcId="{A19F6756-F0FC-4397-84BE-2EEE29082992}" destId="{702D8002-0900-4A45-8E23-69CEAB2ED8DE}" srcOrd="8" destOrd="0" presId="urn:microsoft.com/office/officeart/2005/8/layout/hProcess11"/>
    <dgm:cxn modelId="{D09A3FE7-6F45-4F72-BA23-30A2D448E244}" type="presParOf" srcId="{702D8002-0900-4A45-8E23-69CEAB2ED8DE}" destId="{8E7F2724-DFB0-44A8-BAF0-4217BB61760B}" srcOrd="0" destOrd="0" presId="urn:microsoft.com/office/officeart/2005/8/layout/hProcess11"/>
    <dgm:cxn modelId="{B993DF5D-CED7-4053-85F2-925780997716}" type="presParOf" srcId="{702D8002-0900-4A45-8E23-69CEAB2ED8DE}" destId="{936BBD46-7935-428E-A256-335B3BA58127}" srcOrd="1" destOrd="0" presId="urn:microsoft.com/office/officeart/2005/8/layout/hProcess11"/>
    <dgm:cxn modelId="{961A6EF1-2A98-4540-ACE1-21B187B2AF0A}" type="presParOf" srcId="{702D8002-0900-4A45-8E23-69CEAB2ED8DE}" destId="{D979B8C3-9DF1-451D-9754-F3CC691B79E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BBEF5-07AE-426B-8924-0B1ABA39754D}">
      <dsp:nvSpPr>
        <dsp:cNvPr id="0" name=""/>
        <dsp:cNvSpPr/>
      </dsp:nvSpPr>
      <dsp:spPr>
        <a:xfrm>
          <a:off x="820939" y="0"/>
          <a:ext cx="9303981" cy="38166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63C87-6115-4959-A88F-797F497E62B9}">
      <dsp:nvSpPr>
        <dsp:cNvPr id="0" name=""/>
        <dsp:cNvSpPr/>
      </dsp:nvSpPr>
      <dsp:spPr>
        <a:xfrm>
          <a:off x="1872853" y="1152123"/>
          <a:ext cx="1750375" cy="1526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14.12.2020 suorahankintapäätös §120 pilotointiprojektin toinen vaihe, </a:t>
          </a:r>
          <a:r>
            <a:rPr lang="fi-FI" sz="900" kern="1200" dirty="0" err="1"/>
            <a:t>Infrakit</a:t>
          </a:r>
          <a:r>
            <a:rPr lang="fi-FI" sz="900" kern="1200" dirty="0"/>
            <a:t>-sovellus käyttöön 1v. ajaksi</a:t>
          </a:r>
        </a:p>
      </dsp:txBody>
      <dsp:txXfrm>
        <a:off x="1947378" y="1226648"/>
        <a:ext cx="1601325" cy="1377609"/>
      </dsp:txXfrm>
    </dsp:sp>
    <dsp:sp modelId="{FAE2E298-EED9-4171-B771-2A6640E2B8E9}">
      <dsp:nvSpPr>
        <dsp:cNvPr id="0" name=""/>
        <dsp:cNvSpPr/>
      </dsp:nvSpPr>
      <dsp:spPr>
        <a:xfrm>
          <a:off x="72653" y="1152123"/>
          <a:ext cx="1750375" cy="1526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Aikaisempia sopimuksia hankintayksikön ja toimittajan välillä (rajatut lisenssit, pilotointi, käyttöönotto)</a:t>
          </a:r>
        </a:p>
      </dsp:txBody>
      <dsp:txXfrm>
        <a:off x="147178" y="1226648"/>
        <a:ext cx="1601325" cy="1377609"/>
      </dsp:txXfrm>
    </dsp:sp>
    <dsp:sp modelId="{8A419DE2-073D-459B-BE93-031030EA68D9}">
      <dsp:nvSpPr>
        <dsp:cNvPr id="0" name=""/>
        <dsp:cNvSpPr/>
      </dsp:nvSpPr>
      <dsp:spPr>
        <a:xfrm>
          <a:off x="3678795" y="1144994"/>
          <a:ext cx="1750375" cy="1526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Infrakitin lisenssien laajennus eri yksiköissä toistaiseksi voimassa olevaksi</a:t>
          </a:r>
        </a:p>
      </dsp:txBody>
      <dsp:txXfrm>
        <a:off x="3753320" y="1219519"/>
        <a:ext cx="1601325" cy="1377609"/>
      </dsp:txXfrm>
    </dsp:sp>
    <dsp:sp modelId="{E563BA5F-6274-46C3-A622-D73E3F2901BC}">
      <dsp:nvSpPr>
        <dsp:cNvPr id="0" name=""/>
        <dsp:cNvSpPr/>
      </dsp:nvSpPr>
      <dsp:spPr>
        <a:xfrm>
          <a:off x="5516689" y="1144994"/>
          <a:ext cx="1750375" cy="1526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26.1.2021 suorahankintapäätös §11 lisenssit rajoittamattomalla lukumäärällä toistaiseksi voimassa olevaksi</a:t>
          </a:r>
        </a:p>
      </dsp:txBody>
      <dsp:txXfrm>
        <a:off x="5591214" y="1219519"/>
        <a:ext cx="1601325" cy="1377609"/>
      </dsp:txXfrm>
    </dsp:sp>
    <dsp:sp modelId="{7FCE9C21-31B7-4DAC-9320-CA27E8651B05}">
      <dsp:nvSpPr>
        <dsp:cNvPr id="0" name=""/>
        <dsp:cNvSpPr/>
      </dsp:nvSpPr>
      <dsp:spPr>
        <a:xfrm>
          <a:off x="7354584" y="1144994"/>
          <a:ext cx="1750375" cy="1526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15.2.2021 suorahankintapäätös §13, päätös on korvannut 26.1.2021 päätöksen</a:t>
          </a:r>
        </a:p>
      </dsp:txBody>
      <dsp:txXfrm>
        <a:off x="7429109" y="1219519"/>
        <a:ext cx="1601325" cy="1377609"/>
      </dsp:txXfrm>
    </dsp:sp>
    <dsp:sp modelId="{94F94451-9C5E-46E7-A2BB-A47EAFE116CB}">
      <dsp:nvSpPr>
        <dsp:cNvPr id="0" name=""/>
        <dsp:cNvSpPr/>
      </dsp:nvSpPr>
      <dsp:spPr>
        <a:xfrm>
          <a:off x="9192478" y="1144994"/>
          <a:ext cx="1750375" cy="1526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1.4.2021 §31 keskeytetty infrahankkeiden digitaalisen pilvipalvelun lisenssien hankinta (15.2.2021 tehty päätös)</a:t>
          </a:r>
        </a:p>
      </dsp:txBody>
      <dsp:txXfrm>
        <a:off x="9267003" y="1219519"/>
        <a:ext cx="1601325" cy="1377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2EB62-7C41-4A14-8324-25C1D1EC0CDC}">
      <dsp:nvSpPr>
        <dsp:cNvPr id="0" name=""/>
        <dsp:cNvSpPr/>
      </dsp:nvSpPr>
      <dsp:spPr>
        <a:xfrm>
          <a:off x="0" y="1209734"/>
          <a:ext cx="11017223" cy="161297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022D94-4606-4138-9D39-DFB7348DA682}">
      <dsp:nvSpPr>
        <dsp:cNvPr id="0" name=""/>
        <dsp:cNvSpPr/>
      </dsp:nvSpPr>
      <dsp:spPr>
        <a:xfrm>
          <a:off x="1377" y="0"/>
          <a:ext cx="1914736" cy="161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fi-FI" sz="2000" kern="1200" dirty="0"/>
            <a:t>5/2020</a:t>
          </a:r>
        </a:p>
        <a:p>
          <a:pPr marL="0" lvl="0" indent="0" algn="ctr" defTabSz="889000">
            <a:lnSpc>
              <a:spcPct val="90000"/>
            </a:lnSpc>
            <a:spcBef>
              <a:spcPct val="0"/>
            </a:spcBef>
            <a:spcAft>
              <a:spcPct val="35000"/>
            </a:spcAft>
            <a:buNone/>
          </a:pPr>
          <a:r>
            <a:rPr lang="fi-FI" sz="2000" kern="1200" dirty="0"/>
            <a:t>Periaate-päätös</a:t>
          </a:r>
        </a:p>
      </dsp:txBody>
      <dsp:txXfrm>
        <a:off x="1377" y="0"/>
        <a:ext cx="1914736" cy="1612979"/>
      </dsp:txXfrm>
    </dsp:sp>
    <dsp:sp modelId="{687F3409-0EB0-423A-8186-91FE8530A65B}">
      <dsp:nvSpPr>
        <dsp:cNvPr id="0" name=""/>
        <dsp:cNvSpPr/>
      </dsp:nvSpPr>
      <dsp:spPr>
        <a:xfrm>
          <a:off x="757123" y="1814601"/>
          <a:ext cx="403244" cy="4032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AC738-C8D7-485E-8FED-D5B1E62AF4EC}">
      <dsp:nvSpPr>
        <dsp:cNvPr id="0" name=""/>
        <dsp:cNvSpPr/>
      </dsp:nvSpPr>
      <dsp:spPr>
        <a:xfrm>
          <a:off x="1966224" y="2419468"/>
          <a:ext cx="1997367" cy="161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fi-FI" sz="2000" kern="1200" dirty="0"/>
            <a:t>8/2020</a:t>
          </a:r>
        </a:p>
        <a:p>
          <a:pPr marL="0" lvl="0" indent="0" algn="ctr" defTabSz="889000">
            <a:lnSpc>
              <a:spcPct val="90000"/>
            </a:lnSpc>
            <a:spcBef>
              <a:spcPct val="0"/>
            </a:spcBef>
            <a:spcAft>
              <a:spcPct val="35000"/>
            </a:spcAft>
            <a:buNone/>
          </a:pPr>
          <a:r>
            <a:rPr lang="fi-FI" sz="2000" kern="1200" dirty="0"/>
            <a:t>Indikatiivinen tarjous</a:t>
          </a:r>
        </a:p>
      </dsp:txBody>
      <dsp:txXfrm>
        <a:off x="1966224" y="2419468"/>
        <a:ext cx="1997367" cy="1612979"/>
      </dsp:txXfrm>
    </dsp:sp>
    <dsp:sp modelId="{B13119FB-E666-4602-9BA8-BA9396A5C4B5}">
      <dsp:nvSpPr>
        <dsp:cNvPr id="0" name=""/>
        <dsp:cNvSpPr/>
      </dsp:nvSpPr>
      <dsp:spPr>
        <a:xfrm>
          <a:off x="2594632" y="1815617"/>
          <a:ext cx="403244" cy="4032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28A21-7540-476E-A24C-842F69AEC6AC}">
      <dsp:nvSpPr>
        <dsp:cNvPr id="0" name=""/>
        <dsp:cNvSpPr/>
      </dsp:nvSpPr>
      <dsp:spPr>
        <a:xfrm>
          <a:off x="4013701" y="0"/>
          <a:ext cx="1923124" cy="161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fi-FI" sz="2000" kern="1200" dirty="0"/>
            <a:t>10/2020</a:t>
          </a:r>
        </a:p>
        <a:p>
          <a:pPr marL="0" lvl="0" indent="0" algn="ctr" defTabSz="889000">
            <a:lnSpc>
              <a:spcPct val="90000"/>
            </a:lnSpc>
            <a:spcBef>
              <a:spcPct val="0"/>
            </a:spcBef>
            <a:spcAft>
              <a:spcPct val="35000"/>
            </a:spcAft>
            <a:buNone/>
          </a:pPr>
          <a:r>
            <a:rPr lang="fi-FI" sz="2000" kern="1200" dirty="0" err="1"/>
            <a:t>Due</a:t>
          </a:r>
          <a:r>
            <a:rPr lang="fi-FI" sz="2000" kern="1200" dirty="0"/>
            <a:t> </a:t>
          </a:r>
          <a:r>
            <a:rPr lang="fi-FI" sz="2000" kern="1200" dirty="0" err="1"/>
            <a:t>diligence</a:t>
          </a:r>
          <a:r>
            <a:rPr lang="fi-FI" sz="2000" kern="1200" dirty="0"/>
            <a:t> valmis,  neuvottelut</a:t>
          </a:r>
        </a:p>
      </dsp:txBody>
      <dsp:txXfrm>
        <a:off x="4013701" y="0"/>
        <a:ext cx="1923124" cy="1612979"/>
      </dsp:txXfrm>
    </dsp:sp>
    <dsp:sp modelId="{9855950C-E0E9-4544-ACCE-A6EB4FD16749}">
      <dsp:nvSpPr>
        <dsp:cNvPr id="0" name=""/>
        <dsp:cNvSpPr/>
      </dsp:nvSpPr>
      <dsp:spPr>
        <a:xfrm>
          <a:off x="4824534" y="1800201"/>
          <a:ext cx="403244" cy="4032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496600-B10E-4677-9A3D-3B85EC1E5C05}">
      <dsp:nvSpPr>
        <dsp:cNvPr id="0" name=""/>
        <dsp:cNvSpPr/>
      </dsp:nvSpPr>
      <dsp:spPr>
        <a:xfrm>
          <a:off x="5986936" y="2419468"/>
          <a:ext cx="2076721" cy="161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fi-FI" sz="2000" kern="1200" dirty="0"/>
            <a:t>11/2020</a:t>
          </a:r>
        </a:p>
        <a:p>
          <a:pPr marL="0" lvl="0" indent="0" algn="ctr" defTabSz="889000">
            <a:lnSpc>
              <a:spcPct val="90000"/>
            </a:lnSpc>
            <a:spcBef>
              <a:spcPct val="0"/>
            </a:spcBef>
            <a:spcAft>
              <a:spcPct val="35000"/>
            </a:spcAft>
            <a:buNone/>
          </a:pPr>
          <a:r>
            <a:rPr lang="fi-FI" sz="2000" kern="1200" dirty="0"/>
            <a:t>Ennakko-ilmoitus</a:t>
          </a:r>
        </a:p>
        <a:p>
          <a:pPr marL="0" lvl="0" indent="0" algn="ctr" defTabSz="889000">
            <a:lnSpc>
              <a:spcPct val="90000"/>
            </a:lnSpc>
            <a:spcBef>
              <a:spcPct val="0"/>
            </a:spcBef>
            <a:spcAft>
              <a:spcPct val="35000"/>
            </a:spcAft>
            <a:buNone/>
          </a:pPr>
          <a:r>
            <a:rPr lang="fi-FI" sz="2000" kern="1200" dirty="0" err="1"/>
            <a:t>Suorahankintapäätösja</a:t>
          </a:r>
          <a:r>
            <a:rPr lang="fi-FI" sz="2000" kern="1200" dirty="0"/>
            <a:t> -ilmoitus</a:t>
          </a:r>
        </a:p>
      </dsp:txBody>
      <dsp:txXfrm>
        <a:off x="5986936" y="2419468"/>
        <a:ext cx="2076721" cy="1612979"/>
      </dsp:txXfrm>
    </dsp:sp>
    <dsp:sp modelId="{9982CFDE-3547-42D6-ADD5-4966DDCD68E7}">
      <dsp:nvSpPr>
        <dsp:cNvPr id="0" name=""/>
        <dsp:cNvSpPr/>
      </dsp:nvSpPr>
      <dsp:spPr>
        <a:xfrm>
          <a:off x="6823674" y="1814601"/>
          <a:ext cx="403244" cy="4032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F2724-DFB0-44A8-BAF0-4217BB61760B}">
      <dsp:nvSpPr>
        <dsp:cNvPr id="0" name=""/>
        <dsp:cNvSpPr/>
      </dsp:nvSpPr>
      <dsp:spPr>
        <a:xfrm>
          <a:off x="8113768" y="0"/>
          <a:ext cx="1800354" cy="161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fi-FI" sz="2000" kern="1200" dirty="0"/>
            <a:t>01/2021</a:t>
          </a:r>
        </a:p>
        <a:p>
          <a:pPr marL="0" lvl="0" indent="0" algn="ctr" defTabSz="889000">
            <a:lnSpc>
              <a:spcPct val="90000"/>
            </a:lnSpc>
            <a:spcBef>
              <a:spcPct val="0"/>
            </a:spcBef>
            <a:spcAft>
              <a:spcPct val="35000"/>
            </a:spcAft>
            <a:buNone/>
          </a:pPr>
          <a:r>
            <a:rPr lang="fi-FI" sz="2000" kern="1200" dirty="0"/>
            <a:t>Kaupan </a:t>
          </a:r>
          <a:r>
            <a:rPr lang="fi-FI" sz="2000" kern="1200" dirty="0" err="1"/>
            <a:t>varmis-tuminen</a:t>
          </a:r>
          <a:endParaRPr lang="fi-FI" sz="2000" kern="1200" dirty="0"/>
        </a:p>
      </dsp:txBody>
      <dsp:txXfrm>
        <a:off x="8113768" y="0"/>
        <a:ext cx="1800354" cy="1612979"/>
      </dsp:txXfrm>
    </dsp:sp>
    <dsp:sp modelId="{936BBD46-7935-428E-A256-335B3BA58127}">
      <dsp:nvSpPr>
        <dsp:cNvPr id="0" name=""/>
        <dsp:cNvSpPr/>
      </dsp:nvSpPr>
      <dsp:spPr>
        <a:xfrm>
          <a:off x="8812322" y="1814601"/>
          <a:ext cx="403244" cy="4032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i-FI" sz="800" dirty="0">
              <a:latin typeface="Trio Grotesk" panose="020B0505040000000004" pitchFamily="34" charset="77"/>
            </a:endParaRPr>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F0478ED3-B612-4193-BFB3-30640D50ACE2}" type="datetimeFigureOut">
              <a:rPr lang="fi-FI" sz="800" smtClean="0">
                <a:latin typeface="Trio Grotesk" panose="020B0505040000000004" pitchFamily="34" charset="77"/>
              </a:rPr>
              <a:t>13.12.2021</a:t>
            </a:fld>
            <a:endParaRPr lang="fi-FI" sz="800" dirty="0">
              <a:latin typeface="Trio Grotesk" panose="020B0505040000000004" pitchFamily="34" charset="77"/>
            </a:endParaRPr>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fi-FI" sz="800" dirty="0">
              <a:latin typeface="Trio Grotesk" panose="020B0505040000000004" pitchFamily="34" charset="77"/>
            </a:endParaRPr>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DF5EF1D2-EDBA-4B30-9DEE-0BEBDA91FEA7}" type="slidenum">
              <a:rPr lang="fi-FI" sz="800" smtClean="0">
                <a:latin typeface="Trio Grotesk" panose="020B0505040000000004" pitchFamily="34" charset="77"/>
              </a:rPr>
              <a:t>‹#›</a:t>
            </a:fld>
            <a:endParaRPr lang="fi-FI" sz="800" dirty="0">
              <a:latin typeface="Trio Grotesk" panose="020B0505040000000004" pitchFamily="34" charset="77"/>
            </a:endParaRPr>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800" b="0" i="0">
                <a:latin typeface="Trio Grotesk" panose="020B0505040000000004" pitchFamily="34" charset="77"/>
              </a:defRPr>
            </a:lvl1pPr>
          </a:lstStyle>
          <a:p>
            <a:endParaRPr lang="fi-FI"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800" b="0" i="0">
                <a:latin typeface="Trio Grotesk" panose="020B0505040000000004" pitchFamily="34" charset="77"/>
              </a:defRPr>
            </a:lvl1pPr>
          </a:lstStyle>
          <a:p>
            <a:fld id="{0A258E9B-EF9A-4277-B3A7-6483215B4E3F}" type="datetimeFigureOut">
              <a:rPr lang="fi-FI" smtClean="0"/>
              <a:pPr/>
              <a:t>13.12.2021</a:t>
            </a:fld>
            <a:endParaRPr lang="fi-FI" dirty="0"/>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800" b="0" i="0">
                <a:latin typeface="Trio Grotesk" panose="020B0505040000000004" pitchFamily="34" charset="77"/>
              </a:defRPr>
            </a:lvl1pPr>
          </a:lstStyle>
          <a:p>
            <a:endParaRPr lang="fi-FI"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800" b="0" i="0">
                <a:latin typeface="Trio Grotesk" panose="020B0505040000000004" pitchFamily="34" charset="77"/>
              </a:defRPr>
            </a:lvl1pPr>
          </a:lstStyle>
          <a:p>
            <a:fld id="{C23CFE97-E977-4A8B-BB69-50F617FD6581}" type="slidenum">
              <a:rPr lang="fi-FI" smtClean="0"/>
              <a:pPr/>
              <a:t>‹#›</a:t>
            </a:fld>
            <a:endParaRPr lang="fi-FI" dirty="0"/>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rio Grotesk" panose="020B0505040000000004" pitchFamily="34" charset="77"/>
        <a:ea typeface="+mn-ea"/>
        <a:cs typeface="+mn-cs"/>
      </a:defRPr>
    </a:lvl1pPr>
    <a:lvl2pPr marL="457200" algn="l" defTabSz="914400" rtl="0" eaLnBrk="1" latinLnBrk="0" hangingPunct="1">
      <a:defRPr sz="1200" b="0" i="0" kern="1200">
        <a:solidFill>
          <a:schemeClr val="tx1"/>
        </a:solidFill>
        <a:latin typeface="Trio Grotesk" panose="020B0505040000000004" pitchFamily="34" charset="77"/>
        <a:ea typeface="+mn-ea"/>
        <a:cs typeface="+mn-cs"/>
      </a:defRPr>
    </a:lvl2pPr>
    <a:lvl3pPr marL="914400" algn="l" defTabSz="914400" rtl="0" eaLnBrk="1" latinLnBrk="0" hangingPunct="1">
      <a:defRPr sz="1200" b="0" i="0" kern="1200">
        <a:solidFill>
          <a:schemeClr val="tx1"/>
        </a:solidFill>
        <a:latin typeface="Trio Grotesk" panose="020B0505040000000004" pitchFamily="34" charset="77"/>
        <a:ea typeface="+mn-ea"/>
        <a:cs typeface="+mn-cs"/>
      </a:defRPr>
    </a:lvl3pPr>
    <a:lvl4pPr marL="1371600" algn="l" defTabSz="914400" rtl="0" eaLnBrk="1" latinLnBrk="0" hangingPunct="1">
      <a:defRPr sz="1200" b="0" i="0" kern="1200">
        <a:solidFill>
          <a:schemeClr val="tx1"/>
        </a:solidFill>
        <a:latin typeface="Trio Grotesk" panose="020B0505040000000004" pitchFamily="34" charset="77"/>
        <a:ea typeface="+mn-ea"/>
        <a:cs typeface="+mn-cs"/>
      </a:defRPr>
    </a:lvl4pPr>
    <a:lvl5pPr marL="1828800" algn="l" defTabSz="914400" rtl="0" eaLnBrk="1" latinLnBrk="0" hangingPunct="1">
      <a:defRPr sz="1200" b="0" i="0" kern="1200">
        <a:solidFill>
          <a:schemeClr val="tx1"/>
        </a:solidFill>
        <a:latin typeface="Trio Grotesk" panose="020B05050400000000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6</a:t>
            </a:fld>
            <a:endParaRPr lang="fi-FI" dirty="0"/>
          </a:p>
        </p:txBody>
      </p:sp>
    </p:spTree>
    <p:extLst>
      <p:ext uri="{BB962C8B-B14F-4D97-AF65-F5344CB8AC3E}">
        <p14:creationId xmlns:p14="http://schemas.microsoft.com/office/powerpoint/2010/main" val="148965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7</a:t>
            </a:fld>
            <a:endParaRPr lang="fi-FI" dirty="0"/>
          </a:p>
        </p:txBody>
      </p:sp>
    </p:spTree>
    <p:extLst>
      <p:ext uri="{BB962C8B-B14F-4D97-AF65-F5344CB8AC3E}">
        <p14:creationId xmlns:p14="http://schemas.microsoft.com/office/powerpoint/2010/main" val="266177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10</a:t>
            </a:fld>
            <a:endParaRPr lang="fi-FI" dirty="0"/>
          </a:p>
        </p:txBody>
      </p:sp>
    </p:spTree>
    <p:extLst>
      <p:ext uri="{BB962C8B-B14F-4D97-AF65-F5344CB8AC3E}">
        <p14:creationId xmlns:p14="http://schemas.microsoft.com/office/powerpoint/2010/main" val="135437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12</a:t>
            </a:fld>
            <a:endParaRPr lang="fi-FI" dirty="0"/>
          </a:p>
        </p:txBody>
      </p:sp>
    </p:spTree>
    <p:extLst>
      <p:ext uri="{BB962C8B-B14F-4D97-AF65-F5344CB8AC3E}">
        <p14:creationId xmlns:p14="http://schemas.microsoft.com/office/powerpoint/2010/main" val="413144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14</a:t>
            </a:fld>
            <a:endParaRPr lang="fi-FI" dirty="0"/>
          </a:p>
        </p:txBody>
      </p:sp>
    </p:spTree>
    <p:extLst>
      <p:ext uri="{BB962C8B-B14F-4D97-AF65-F5344CB8AC3E}">
        <p14:creationId xmlns:p14="http://schemas.microsoft.com/office/powerpoint/2010/main" val="369233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15</a:t>
            </a:fld>
            <a:endParaRPr lang="fi-FI" dirty="0"/>
          </a:p>
        </p:txBody>
      </p:sp>
    </p:spTree>
    <p:extLst>
      <p:ext uri="{BB962C8B-B14F-4D97-AF65-F5344CB8AC3E}">
        <p14:creationId xmlns:p14="http://schemas.microsoft.com/office/powerpoint/2010/main" val="26348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34</a:t>
            </a:fld>
            <a:endParaRPr lang="fi-FI" dirty="0"/>
          </a:p>
        </p:txBody>
      </p:sp>
    </p:spTree>
    <p:extLst>
      <p:ext uri="{BB962C8B-B14F-4D97-AF65-F5344CB8AC3E}">
        <p14:creationId xmlns:p14="http://schemas.microsoft.com/office/powerpoint/2010/main" val="3180703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3" name="Text Placeholder 12"/>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Date Placeholder 3"/>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5" name="Footer Placeholder 4"/>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erusdia9">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en-GB" noProof="0"/>
              <a:t>Click to edit Master title style</a:t>
            </a:r>
            <a:endParaRPr lang="fi-FI" noProof="0" dirty="0"/>
          </a:p>
        </p:txBody>
      </p:sp>
      <p:sp>
        <p:nvSpPr>
          <p:cNvPr id="11" name="Chart Placeholder 4">
            <a:extLst>
              <a:ext uri="{FF2B5EF4-FFF2-40B4-BE49-F238E27FC236}">
                <a16:creationId xmlns:a16="http://schemas.microsoft.com/office/drawing/2014/main" id="{2507290A-9E9E-9D43-AA6F-D8760E71F60A}"/>
              </a:ext>
            </a:extLst>
          </p:cNvPr>
          <p:cNvSpPr>
            <a:spLocks noGrp="1"/>
          </p:cNvSpPr>
          <p:nvPr>
            <p:ph type="chart" sz="quarter" idx="14"/>
          </p:nvPr>
        </p:nvSpPr>
        <p:spPr>
          <a:xfrm>
            <a:off x="766764" y="1556740"/>
            <a:ext cx="10658474" cy="4248748"/>
          </a:xfrm>
        </p:spPr>
        <p:txBody>
          <a:bodyPr/>
          <a:lstStyle>
            <a:lvl1pPr marL="0" indent="0">
              <a:buFontTx/>
              <a:buNone/>
              <a:defRPr sz="1200"/>
            </a:lvl1pPr>
          </a:lstStyle>
          <a:p>
            <a:r>
              <a:rPr lang="en-GB" noProof="0"/>
              <a:t>Click icon to add chart</a:t>
            </a:r>
            <a:endParaRPr lang="fi-FI" noProof="0" dirty="0"/>
          </a:p>
        </p:txBody>
      </p:sp>
      <p:sp>
        <p:nvSpPr>
          <p:cNvPr id="12" name="Date Placeholder 3">
            <a:extLst>
              <a:ext uri="{FF2B5EF4-FFF2-40B4-BE49-F238E27FC236}">
                <a16:creationId xmlns:a16="http://schemas.microsoft.com/office/drawing/2014/main" id="{09FE7FB2-E685-D74D-83A6-9CDDEF3159A2}"/>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3" name="Footer Placeholder 4">
            <a:extLst>
              <a:ext uri="{FF2B5EF4-FFF2-40B4-BE49-F238E27FC236}">
                <a16:creationId xmlns:a16="http://schemas.microsoft.com/office/drawing/2014/main" id="{893AC403-3305-0349-ACB3-E83CA761DF61}"/>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8FFDE94E-BD06-8544-9817-B49BBF5CD26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9076042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erusdia10">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4" name="Content Placeholder 3"/>
          <p:cNvSpPr>
            <a:spLocks noGrp="1"/>
          </p:cNvSpPr>
          <p:nvPr>
            <p:ph sz="half" idx="2"/>
          </p:nvPr>
        </p:nvSpPr>
        <p:spPr>
          <a:xfrm>
            <a:off x="766763" y="2852920"/>
            <a:ext cx="5113337" cy="2952568"/>
          </a:xfrm>
        </p:spPr>
        <p:txBody>
          <a:bodyPr/>
          <a:lstStyle>
            <a:lvl1pPr>
              <a:buClr>
                <a:schemeClr val="accent1"/>
              </a:buClr>
              <a:defRPr sz="180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a:t>Click to edit Master text styles</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Content Placeholder 5"/>
          <p:cNvSpPr>
            <a:spLocks noGrp="1"/>
          </p:cNvSpPr>
          <p:nvPr>
            <p:ph sz="quarter" idx="4"/>
          </p:nvPr>
        </p:nvSpPr>
        <p:spPr>
          <a:xfrm>
            <a:off x="6311900" y="2852919"/>
            <a:ext cx="5113338" cy="2952569"/>
          </a:xfrm>
        </p:spPr>
        <p:txBody>
          <a:bodyPr/>
          <a:lstStyle>
            <a:lvl1pPr>
              <a:buClr>
                <a:schemeClr val="accent1"/>
              </a:buClr>
              <a:defRPr sz="180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a:t>Click to edit Master text styles</a:t>
            </a:r>
          </a:p>
        </p:txBody>
      </p:sp>
      <p:sp>
        <p:nvSpPr>
          <p:cNvPr id="10" name="Title 9"/>
          <p:cNvSpPr>
            <a:spLocks noGrp="1"/>
          </p:cNvSpPr>
          <p:nvPr>
            <p:ph type="title"/>
          </p:nvPr>
        </p:nvSpPr>
        <p:spPr/>
        <p:txBody>
          <a:bodyPr/>
          <a:lstStyle/>
          <a:p>
            <a:r>
              <a:rPr lang="en-GB" noProof="0"/>
              <a:t>Click to edit Master title style</a:t>
            </a:r>
            <a:endParaRPr lang="fi-FI" noProof="0" dirty="0"/>
          </a:p>
        </p:txBody>
      </p:sp>
      <p:sp>
        <p:nvSpPr>
          <p:cNvPr id="11" name="Date Placeholder 3">
            <a:extLst>
              <a:ext uri="{FF2B5EF4-FFF2-40B4-BE49-F238E27FC236}">
                <a16:creationId xmlns:a16="http://schemas.microsoft.com/office/drawing/2014/main" id="{B0C9BB15-0877-524F-9F6A-98718510BBFB}"/>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2" name="Footer Placeholder 4">
            <a:extLst>
              <a:ext uri="{FF2B5EF4-FFF2-40B4-BE49-F238E27FC236}">
                <a16:creationId xmlns:a16="http://schemas.microsoft.com/office/drawing/2014/main" id="{A146B179-AE5E-4543-964C-9E875C9FFE6C}"/>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F128F863-3178-A44B-97CD-0F6F10A2F7F6}"/>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0463012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erusdia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fi-FI" noProof="0" dirty="0"/>
          </a:p>
        </p:txBody>
      </p:sp>
      <p:sp>
        <p:nvSpPr>
          <p:cNvPr id="3" name="Content Placeholder 2"/>
          <p:cNvSpPr>
            <a:spLocks noGrp="1"/>
          </p:cNvSpPr>
          <p:nvPr>
            <p:ph sz="half" idx="1"/>
          </p:nvPr>
        </p:nvSpPr>
        <p:spPr>
          <a:xfrm>
            <a:off x="766763" y="2348656"/>
            <a:ext cx="5113337" cy="3456831"/>
          </a:xfrm>
        </p:spPr>
        <p:txBody>
          <a:bodyPr/>
          <a:lstStyle>
            <a:lvl1pPr>
              <a:buClr>
                <a:schemeClr val="tx2"/>
              </a:buClr>
              <a:defRPr sz="1800"/>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noProof="0"/>
              <a:t>Click to edit Master text styles</a:t>
            </a:r>
          </a:p>
        </p:txBody>
      </p:sp>
      <p:sp>
        <p:nvSpPr>
          <p:cNvPr id="8" name="Date Placeholder 3">
            <a:extLst>
              <a:ext uri="{FF2B5EF4-FFF2-40B4-BE49-F238E27FC236}">
                <a16:creationId xmlns:a16="http://schemas.microsoft.com/office/drawing/2014/main" id="{96F6697B-4F77-B942-BFBC-57DFC8B29B88}"/>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9" name="Footer Placeholder 4">
            <a:extLst>
              <a:ext uri="{FF2B5EF4-FFF2-40B4-BE49-F238E27FC236}">
                <a16:creationId xmlns:a16="http://schemas.microsoft.com/office/drawing/2014/main" id="{2DD928C7-5FE3-6848-846C-BF0CE78C2B0D}"/>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0" name="Slide Number Placeholder 5">
            <a:extLst>
              <a:ext uri="{FF2B5EF4-FFF2-40B4-BE49-F238E27FC236}">
                <a16:creationId xmlns:a16="http://schemas.microsoft.com/office/drawing/2014/main" id="{2B3B1755-C7B1-C349-B6D2-2847322F9E47}"/>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2" name="Picture Placeholder 7">
            <a:extLst>
              <a:ext uri="{FF2B5EF4-FFF2-40B4-BE49-F238E27FC236}">
                <a16:creationId xmlns:a16="http://schemas.microsoft.com/office/drawing/2014/main" id="{4B5A23F5-B5C6-0F48-A6A1-9E24E1E9508F}"/>
              </a:ext>
            </a:extLst>
          </p:cNvPr>
          <p:cNvSpPr>
            <a:spLocks noGrp="1"/>
          </p:cNvSpPr>
          <p:nvPr>
            <p:ph type="pic" sz="quarter" idx="17"/>
          </p:nvPr>
        </p:nvSpPr>
        <p:spPr>
          <a:xfrm>
            <a:off x="6456040" y="2348656"/>
            <a:ext cx="4969197" cy="3456832"/>
          </a:xfrm>
          <a:solidFill>
            <a:schemeClr val="accent6"/>
          </a:solidFill>
        </p:spPr>
        <p:txBody>
          <a:bodyPr/>
          <a:lstStyle>
            <a:lvl1pPr marL="0" indent="0">
              <a:buFontTx/>
              <a:buNone/>
              <a:defRPr sz="1000"/>
            </a:lvl1pPr>
          </a:lstStyle>
          <a:p>
            <a:r>
              <a:rPr lang="en-GB" noProof="0"/>
              <a:t>Click icon to add picture</a:t>
            </a:r>
            <a:endParaRPr lang="fi-FI" noProof="0" dirty="0"/>
          </a:p>
        </p:txBody>
      </p:sp>
    </p:spTree>
    <p:extLst>
      <p:ext uri="{BB962C8B-B14F-4D97-AF65-F5344CB8AC3E}">
        <p14:creationId xmlns:p14="http://schemas.microsoft.com/office/powerpoint/2010/main" val="28937548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fi-FI" noProof="0" dirty="0"/>
          </a:p>
        </p:txBody>
      </p:sp>
      <p:sp>
        <p:nvSpPr>
          <p:cNvPr id="3" name="Content Placeholder 2"/>
          <p:cNvSpPr>
            <a:spLocks noGrp="1"/>
          </p:cNvSpPr>
          <p:nvPr>
            <p:ph sz="half" idx="1"/>
          </p:nvPr>
        </p:nvSpPr>
        <p:spPr>
          <a:xfrm>
            <a:off x="766763" y="1989138"/>
            <a:ext cx="3384967" cy="3816350"/>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GB" noProof="0"/>
              <a:t>Click to edit Master text styles</a:t>
            </a:r>
          </a:p>
          <a:p>
            <a:pPr lvl="1"/>
            <a:r>
              <a:rPr lang="en-GB" noProof="0"/>
              <a:t>Second level</a:t>
            </a:r>
          </a:p>
        </p:txBody>
      </p:sp>
      <p:sp>
        <p:nvSpPr>
          <p:cNvPr id="9" name="Content Placeholder 2"/>
          <p:cNvSpPr>
            <a:spLocks noGrp="1"/>
          </p:cNvSpPr>
          <p:nvPr>
            <p:ph sz="half" idx="13"/>
          </p:nvPr>
        </p:nvSpPr>
        <p:spPr>
          <a:xfrm>
            <a:off x="4403516" y="1989138"/>
            <a:ext cx="3384967" cy="3816350"/>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GB" noProof="0"/>
              <a:t>Click to edit Master text styles</a:t>
            </a:r>
          </a:p>
          <a:p>
            <a:pPr lvl="1"/>
            <a:r>
              <a:rPr lang="en-GB" noProof="0"/>
              <a:t>Second level</a:t>
            </a:r>
          </a:p>
        </p:txBody>
      </p:sp>
      <p:sp>
        <p:nvSpPr>
          <p:cNvPr id="10" name="Content Placeholder 2"/>
          <p:cNvSpPr>
            <a:spLocks noGrp="1"/>
          </p:cNvSpPr>
          <p:nvPr>
            <p:ph sz="half" idx="14"/>
          </p:nvPr>
        </p:nvSpPr>
        <p:spPr>
          <a:xfrm>
            <a:off x="8040271" y="1989138"/>
            <a:ext cx="3384967" cy="3816350"/>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GB" noProof="0"/>
              <a:t>Click to edit Master text styles</a:t>
            </a:r>
          </a:p>
          <a:p>
            <a:pPr lvl="1"/>
            <a:r>
              <a:rPr lang="en-GB" noProof="0"/>
              <a:t>Second level</a:t>
            </a:r>
          </a:p>
        </p:txBody>
      </p:sp>
      <p:sp>
        <p:nvSpPr>
          <p:cNvPr id="11" name="Date Placeholder 3">
            <a:extLst>
              <a:ext uri="{FF2B5EF4-FFF2-40B4-BE49-F238E27FC236}">
                <a16:creationId xmlns:a16="http://schemas.microsoft.com/office/drawing/2014/main" id="{7832A129-5B78-444B-9E4D-DDF9DF69694A}"/>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2" name="Footer Placeholder 4">
            <a:extLst>
              <a:ext uri="{FF2B5EF4-FFF2-40B4-BE49-F238E27FC236}">
                <a16:creationId xmlns:a16="http://schemas.microsoft.com/office/drawing/2014/main" id="{8CCB1B8D-B148-8A49-998E-6C1FE328E942}"/>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5D35C860-0835-DD4C-9E34-AD55F84F7E9C}"/>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9204870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fi-FI" noProof="0" dirty="0"/>
          </a:p>
        </p:txBody>
      </p:sp>
      <p:sp>
        <p:nvSpPr>
          <p:cNvPr id="3" name="Content Placeholder 2"/>
          <p:cNvSpPr>
            <a:spLocks noGrp="1"/>
          </p:cNvSpPr>
          <p:nvPr>
            <p:ph sz="half" idx="1"/>
          </p:nvPr>
        </p:nvSpPr>
        <p:spPr>
          <a:xfrm>
            <a:off x="766763" y="1989138"/>
            <a:ext cx="5113337"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GB" noProof="0"/>
              <a:t>Click to edit Master text styles</a:t>
            </a:r>
          </a:p>
          <a:p>
            <a:pPr lvl="1"/>
            <a:r>
              <a:rPr lang="en-GB" noProof="0"/>
              <a:t>Second level</a:t>
            </a:r>
          </a:p>
          <a:p>
            <a:pPr lvl="2"/>
            <a:r>
              <a:rPr lang="en-GB" noProof="0"/>
              <a:t>Third level</a:t>
            </a:r>
          </a:p>
        </p:txBody>
      </p:sp>
      <p:sp>
        <p:nvSpPr>
          <p:cNvPr id="9" name="Content Placeholder 2"/>
          <p:cNvSpPr>
            <a:spLocks noGrp="1"/>
          </p:cNvSpPr>
          <p:nvPr>
            <p:ph sz="half" idx="13"/>
          </p:nvPr>
        </p:nvSpPr>
        <p:spPr>
          <a:xfrm>
            <a:off x="6311900" y="1989138"/>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GB" noProof="0"/>
              <a:t>Click to edit Master text styles</a:t>
            </a:r>
          </a:p>
          <a:p>
            <a:pPr lvl="1"/>
            <a:r>
              <a:rPr lang="en-GB" noProof="0"/>
              <a:t>Second level</a:t>
            </a:r>
          </a:p>
          <a:p>
            <a:pPr lvl="2"/>
            <a:r>
              <a:rPr lang="en-GB" noProof="0"/>
              <a:t>Third level</a:t>
            </a:r>
          </a:p>
        </p:txBody>
      </p:sp>
      <p:sp>
        <p:nvSpPr>
          <p:cNvPr id="10" name="Content Placeholder 2"/>
          <p:cNvSpPr>
            <a:spLocks noGrp="1"/>
          </p:cNvSpPr>
          <p:nvPr>
            <p:ph sz="half" idx="14"/>
          </p:nvPr>
        </p:nvSpPr>
        <p:spPr>
          <a:xfrm>
            <a:off x="766762" y="4005576"/>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GB" noProof="0"/>
              <a:t>Click to edit Master text styles</a:t>
            </a:r>
          </a:p>
          <a:p>
            <a:pPr lvl="1"/>
            <a:r>
              <a:rPr lang="en-GB" noProof="0"/>
              <a:t>Second level</a:t>
            </a:r>
          </a:p>
          <a:p>
            <a:pPr lvl="2"/>
            <a:r>
              <a:rPr lang="en-GB" noProof="0"/>
              <a:t>Third level</a:t>
            </a:r>
          </a:p>
        </p:txBody>
      </p:sp>
      <p:sp>
        <p:nvSpPr>
          <p:cNvPr id="11" name="Content Placeholder 2"/>
          <p:cNvSpPr>
            <a:spLocks noGrp="1"/>
          </p:cNvSpPr>
          <p:nvPr>
            <p:ph sz="half" idx="15"/>
          </p:nvPr>
        </p:nvSpPr>
        <p:spPr>
          <a:xfrm>
            <a:off x="6311900" y="4005576"/>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GB" noProof="0"/>
              <a:t>Click to edit Master text styles</a:t>
            </a:r>
          </a:p>
          <a:p>
            <a:pPr lvl="1"/>
            <a:r>
              <a:rPr lang="en-GB" noProof="0"/>
              <a:t>Second level</a:t>
            </a:r>
          </a:p>
          <a:p>
            <a:pPr lvl="2"/>
            <a:r>
              <a:rPr lang="en-GB" noProof="0"/>
              <a:t>Third level</a:t>
            </a:r>
          </a:p>
        </p:txBody>
      </p:sp>
      <p:sp>
        <p:nvSpPr>
          <p:cNvPr id="12" name="Date Placeholder 3">
            <a:extLst>
              <a:ext uri="{FF2B5EF4-FFF2-40B4-BE49-F238E27FC236}">
                <a16:creationId xmlns:a16="http://schemas.microsoft.com/office/drawing/2014/main" id="{A131C3B9-5A57-F34B-A376-31659B75DDCA}"/>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3" name="Footer Placeholder 4">
            <a:extLst>
              <a:ext uri="{FF2B5EF4-FFF2-40B4-BE49-F238E27FC236}">
                <a16:creationId xmlns:a16="http://schemas.microsoft.com/office/drawing/2014/main" id="{60AC1D08-A661-3543-AF6B-98448B0056E3}"/>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3F5513D6-42D2-544B-B860-2A7522FDB869}"/>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2033425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en-GB" noProof="0"/>
              <a:t>Click to edit Master title style</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en-GB" noProof="0"/>
              <a:t>Click icon to add chart</a:t>
            </a:r>
            <a:endParaRPr lang="fi-FI" noProof="0" dirty="0"/>
          </a:p>
        </p:txBody>
      </p:sp>
      <p:sp>
        <p:nvSpPr>
          <p:cNvPr id="11" name="Date Placeholder 3">
            <a:extLst>
              <a:ext uri="{FF2B5EF4-FFF2-40B4-BE49-F238E27FC236}">
                <a16:creationId xmlns:a16="http://schemas.microsoft.com/office/drawing/2014/main" id="{BEB38106-4976-7C4A-8EE7-4EDA196F1A80}"/>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2" name="Footer Placeholder 4">
            <a:extLst>
              <a:ext uri="{FF2B5EF4-FFF2-40B4-BE49-F238E27FC236}">
                <a16:creationId xmlns:a16="http://schemas.microsoft.com/office/drawing/2014/main" id="{C9EE523B-1144-664B-9492-20A3D8732A15}"/>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642DBFBB-32E7-5340-9FCF-7D76952836D7}"/>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0610818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fi-FI" noProof="0" dirty="0"/>
          </a:p>
        </p:txBody>
      </p:sp>
      <p:sp>
        <p:nvSpPr>
          <p:cNvPr id="9" name="Table Placeholder 8"/>
          <p:cNvSpPr>
            <a:spLocks noGrp="1"/>
          </p:cNvSpPr>
          <p:nvPr>
            <p:ph type="tbl" sz="quarter" idx="13"/>
          </p:nvPr>
        </p:nvSpPr>
        <p:spPr>
          <a:xfrm>
            <a:off x="766763" y="1989138"/>
            <a:ext cx="10658475" cy="3816350"/>
          </a:xfrm>
        </p:spPr>
        <p:txBody>
          <a:bodyPr/>
          <a:lstStyle>
            <a:lvl1pPr marL="0" indent="0">
              <a:buFontTx/>
              <a:buNone/>
              <a:defRPr sz="1200"/>
            </a:lvl1pPr>
          </a:lstStyle>
          <a:p>
            <a:r>
              <a:rPr lang="en-GB"/>
              <a:t>Click icon to add table</a:t>
            </a:r>
            <a:endParaRPr lang="en-US"/>
          </a:p>
        </p:txBody>
      </p:sp>
      <p:sp>
        <p:nvSpPr>
          <p:cNvPr id="8" name="Date Placeholder 3">
            <a:extLst>
              <a:ext uri="{FF2B5EF4-FFF2-40B4-BE49-F238E27FC236}">
                <a16:creationId xmlns:a16="http://schemas.microsoft.com/office/drawing/2014/main" id="{719ED4ED-8F7A-B34E-931C-D3A0EE0A6727}"/>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0" name="Footer Placeholder 4">
            <a:extLst>
              <a:ext uri="{FF2B5EF4-FFF2-40B4-BE49-F238E27FC236}">
                <a16:creationId xmlns:a16="http://schemas.microsoft.com/office/drawing/2014/main" id="{DB394D43-DE53-3449-9C13-D67DECA3F829}"/>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1" name="Slide Number Placeholder 5">
            <a:extLst>
              <a:ext uri="{FF2B5EF4-FFF2-40B4-BE49-F238E27FC236}">
                <a16:creationId xmlns:a16="http://schemas.microsoft.com/office/drawing/2014/main" id="{80A82AD2-B624-534B-A972-F7F32883D809}"/>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6187767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kiito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13.12.2021</a:t>
            </a:fld>
            <a:endParaRPr lang="fi-FI" dirty="0"/>
          </a:p>
        </p:txBody>
      </p:sp>
      <p:sp>
        <p:nvSpPr>
          <p:cNvPr id="10"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1"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2303055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kiito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13.12.2021</a:t>
            </a:fld>
            <a:endParaRPr lang="fi-FI" dirty="0"/>
          </a:p>
        </p:txBody>
      </p:sp>
      <p:sp>
        <p:nvSpPr>
          <p:cNvPr id="9"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0"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652866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kiitos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13.12.2021</a:t>
            </a:fld>
            <a:endParaRPr lang="fi-FI" dirty="0"/>
          </a:p>
        </p:txBody>
      </p:sp>
      <p:sp>
        <p:nvSpPr>
          <p:cNvPr id="9"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0"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1279615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46718B-CD9F-5445-990E-6664955D570A}"/>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516AC2BE-D62F-2346-BA0F-F7DCA1F30BB8}"/>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31789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Logo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3382429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8530150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Log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7513427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Log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891653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244986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logo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1490307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logo 7">
    <p:bg>
      <p:bgPr>
        <a:solidFill>
          <a:schemeClr val="bg1"/>
        </a:solidFill>
        <a:effectLst/>
      </p:bgPr>
    </p:bg>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221046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Nosto violetti">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37FF261-7541-42FA-B569-1D24A5023728}" type="datetime1">
              <a:rPr lang="fi-FI" smtClean="0"/>
              <a:pPr/>
              <a:t>13.12.2021</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a:p>
        </p:txBody>
      </p:sp>
      <p:sp>
        <p:nvSpPr>
          <p:cNvPr id="12" name="Freeform 11">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4941353" y="3100764"/>
            <a:ext cx="2738823" cy="518571"/>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6"/>
          <p:cNvSpPr>
            <a:spLocks noChangeAspect="1" noEditPoints="1"/>
          </p:cNvSpPr>
          <p:nvPr userDrawn="1"/>
        </p:nvSpPr>
        <p:spPr bwMode="auto">
          <a:xfrm>
            <a:off x="757774" y="2996952"/>
            <a:ext cx="3394010" cy="648072"/>
          </a:xfrm>
          <a:custGeom>
            <a:avLst/>
            <a:gdLst>
              <a:gd name="T0" fmla="*/ 3138 w 3954"/>
              <a:gd name="T1" fmla="*/ 282 h 755"/>
              <a:gd name="T2" fmla="*/ 3029 w 3954"/>
              <a:gd name="T3" fmla="*/ 250 h 755"/>
              <a:gd name="T4" fmla="*/ 3056 w 3954"/>
              <a:gd name="T5" fmla="*/ 293 h 755"/>
              <a:gd name="T6" fmla="*/ 3069 w 3954"/>
              <a:gd name="T7" fmla="*/ 232 h 755"/>
              <a:gd name="T8" fmla="*/ 3271 w 3954"/>
              <a:gd name="T9" fmla="*/ 253 h 755"/>
              <a:gd name="T10" fmla="*/ 3203 w 3954"/>
              <a:gd name="T11" fmla="*/ 219 h 755"/>
              <a:gd name="T12" fmla="*/ 3555 w 3954"/>
              <a:gd name="T13" fmla="*/ 229 h 755"/>
              <a:gd name="T14" fmla="*/ 3454 w 3954"/>
              <a:gd name="T15" fmla="*/ 237 h 755"/>
              <a:gd name="T16" fmla="*/ 3460 w 3954"/>
              <a:gd name="T17" fmla="*/ 214 h 755"/>
              <a:gd name="T18" fmla="*/ 3628 w 3954"/>
              <a:gd name="T19" fmla="*/ 327 h 755"/>
              <a:gd name="T20" fmla="*/ 3674 w 3954"/>
              <a:gd name="T21" fmla="*/ 282 h 755"/>
              <a:gd name="T22" fmla="*/ 3762 w 3954"/>
              <a:gd name="T23" fmla="*/ 250 h 755"/>
              <a:gd name="T24" fmla="*/ 2901 w 3954"/>
              <a:gd name="T25" fmla="*/ 596 h 755"/>
              <a:gd name="T26" fmla="*/ 2932 w 3954"/>
              <a:gd name="T27" fmla="*/ 454 h 755"/>
              <a:gd name="T28" fmla="*/ 3023 w 3954"/>
              <a:gd name="T29" fmla="*/ 598 h 755"/>
              <a:gd name="T30" fmla="*/ 3042 w 3954"/>
              <a:gd name="T31" fmla="*/ 482 h 755"/>
              <a:gd name="T32" fmla="*/ 3056 w 3954"/>
              <a:gd name="T33" fmla="*/ 563 h 755"/>
              <a:gd name="T34" fmla="*/ 3013 w 3954"/>
              <a:gd name="T35" fmla="*/ 466 h 755"/>
              <a:gd name="T36" fmla="*/ 3058 w 3954"/>
              <a:gd name="T37" fmla="*/ 466 h 755"/>
              <a:gd name="T38" fmla="*/ 3147 w 3954"/>
              <a:gd name="T39" fmla="*/ 509 h 755"/>
              <a:gd name="T40" fmla="*/ 3316 w 3954"/>
              <a:gd name="T41" fmla="*/ 540 h 755"/>
              <a:gd name="T42" fmla="*/ 3243 w 3954"/>
              <a:gd name="T43" fmla="*/ 487 h 755"/>
              <a:gd name="T44" fmla="*/ 3247 w 3954"/>
              <a:gd name="T45" fmla="*/ 503 h 755"/>
              <a:gd name="T46" fmla="*/ 3411 w 3954"/>
              <a:gd name="T47" fmla="*/ 590 h 755"/>
              <a:gd name="T48" fmla="*/ 3395 w 3954"/>
              <a:gd name="T49" fmla="*/ 578 h 755"/>
              <a:gd name="T50" fmla="*/ 3530 w 3954"/>
              <a:gd name="T51" fmla="*/ 502 h 755"/>
              <a:gd name="T52" fmla="*/ 3720 w 3954"/>
              <a:gd name="T53" fmla="*/ 433 h 755"/>
              <a:gd name="T54" fmla="*/ 3617 w 3954"/>
              <a:gd name="T55" fmla="*/ 505 h 755"/>
              <a:gd name="T56" fmla="*/ 3688 w 3954"/>
              <a:gd name="T57" fmla="*/ 511 h 755"/>
              <a:gd name="T58" fmla="*/ 3678 w 3954"/>
              <a:gd name="T59" fmla="*/ 576 h 755"/>
              <a:gd name="T60" fmla="*/ 3819 w 3954"/>
              <a:gd name="T61" fmla="*/ 597 h 755"/>
              <a:gd name="T62" fmla="*/ 3789 w 3954"/>
              <a:gd name="T63" fmla="*/ 482 h 755"/>
              <a:gd name="T64" fmla="*/ 3807 w 3954"/>
              <a:gd name="T65" fmla="*/ 501 h 755"/>
              <a:gd name="T66" fmla="*/ 3914 w 3954"/>
              <a:gd name="T67" fmla="*/ 484 h 755"/>
              <a:gd name="T68" fmla="*/ 207 w 3954"/>
              <a:gd name="T69" fmla="*/ 230 h 755"/>
              <a:gd name="T70" fmla="*/ 10 w 3954"/>
              <a:gd name="T71" fmla="*/ 29 h 755"/>
              <a:gd name="T72" fmla="*/ 388 w 3954"/>
              <a:gd name="T73" fmla="*/ 36 h 755"/>
              <a:gd name="T74" fmla="*/ 912 w 3954"/>
              <a:gd name="T75" fmla="*/ 271 h 755"/>
              <a:gd name="T76" fmla="*/ 575 w 3954"/>
              <a:gd name="T77" fmla="*/ 309 h 755"/>
              <a:gd name="T78" fmla="*/ 632 w 3954"/>
              <a:gd name="T79" fmla="*/ 62 h 755"/>
              <a:gd name="T80" fmla="*/ 803 w 3954"/>
              <a:gd name="T81" fmla="*/ 313 h 755"/>
              <a:gd name="T82" fmla="*/ 899 w 3954"/>
              <a:gd name="T83" fmla="*/ 10 h 755"/>
              <a:gd name="T84" fmla="*/ 1019 w 3954"/>
              <a:gd name="T85" fmla="*/ 343 h 755"/>
              <a:gd name="T86" fmla="*/ 1489 w 3954"/>
              <a:gd name="T87" fmla="*/ 2 h 755"/>
              <a:gd name="T88" fmla="*/ 1894 w 3954"/>
              <a:gd name="T89" fmla="*/ 29 h 755"/>
              <a:gd name="T90" fmla="*/ 1694 w 3954"/>
              <a:gd name="T91" fmla="*/ 26 h 755"/>
              <a:gd name="T92" fmla="*/ 2271 w 3954"/>
              <a:gd name="T93" fmla="*/ 2 h 755"/>
              <a:gd name="T94" fmla="*/ 2044 w 3954"/>
              <a:gd name="T95" fmla="*/ 338 h 755"/>
              <a:gd name="T96" fmla="*/ 9 w 3954"/>
              <a:gd name="T97" fmla="*/ 421 h 755"/>
              <a:gd name="T98" fmla="*/ 356 w 3954"/>
              <a:gd name="T99" fmla="*/ 658 h 755"/>
              <a:gd name="T100" fmla="*/ 487 w 3954"/>
              <a:gd name="T101" fmla="*/ 692 h 755"/>
              <a:gd name="T102" fmla="*/ 842 w 3954"/>
              <a:gd name="T103" fmla="*/ 742 h 755"/>
              <a:gd name="T104" fmla="*/ 1299 w 3954"/>
              <a:gd name="T105" fmla="*/ 440 h 755"/>
              <a:gd name="T106" fmla="*/ 1093 w 3954"/>
              <a:gd name="T107" fmla="*/ 447 h 755"/>
              <a:gd name="T108" fmla="*/ 1883 w 3954"/>
              <a:gd name="T109" fmla="*/ 476 h 755"/>
              <a:gd name="T110" fmla="*/ 1625 w 3954"/>
              <a:gd name="T111" fmla="*/ 715 h 755"/>
              <a:gd name="T112" fmla="*/ 1928 w 3954"/>
              <a:gd name="T113" fmla="*/ 524 h 755"/>
              <a:gd name="T114" fmla="*/ 2290 w 3954"/>
              <a:gd name="T115" fmla="*/ 378 h 755"/>
              <a:gd name="T116" fmla="*/ 2511 w 3954"/>
              <a:gd name="T117" fmla="*/ 593 h 755"/>
              <a:gd name="T118" fmla="*/ 2159 w 3954"/>
              <a:gd name="T119" fmla="*/ 748 h 755"/>
              <a:gd name="T120" fmla="*/ 2399 w 3954"/>
              <a:gd name="T121" fmla="*/ 529 h 755"/>
              <a:gd name="T122" fmla="*/ 2127 w 3954"/>
              <a:gd name="T123" fmla="*/ 432 h 755"/>
              <a:gd name="T124" fmla="*/ 2227 w 3954"/>
              <a:gd name="T125" fmla="*/ 7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4" h="755">
                <a:moveTo>
                  <a:pt x="2453" y="217"/>
                </a:moveTo>
                <a:lnTo>
                  <a:pt x="2453" y="53"/>
                </a:lnTo>
                <a:lnTo>
                  <a:pt x="2516" y="139"/>
                </a:lnTo>
                <a:lnTo>
                  <a:pt x="2453" y="217"/>
                </a:lnTo>
                <a:close/>
                <a:moveTo>
                  <a:pt x="2719" y="4"/>
                </a:moveTo>
                <a:lnTo>
                  <a:pt x="2719" y="742"/>
                </a:lnTo>
                <a:lnTo>
                  <a:pt x="2704" y="742"/>
                </a:lnTo>
                <a:lnTo>
                  <a:pt x="2704" y="4"/>
                </a:lnTo>
                <a:lnTo>
                  <a:pt x="2719" y="4"/>
                </a:lnTo>
                <a:close/>
                <a:moveTo>
                  <a:pt x="2944" y="254"/>
                </a:moveTo>
                <a:lnTo>
                  <a:pt x="2920" y="280"/>
                </a:lnTo>
                <a:lnTo>
                  <a:pt x="2920" y="325"/>
                </a:lnTo>
                <a:lnTo>
                  <a:pt x="2896" y="325"/>
                </a:lnTo>
                <a:lnTo>
                  <a:pt x="2896" y="177"/>
                </a:lnTo>
                <a:lnTo>
                  <a:pt x="2920" y="177"/>
                </a:lnTo>
                <a:lnTo>
                  <a:pt x="2920" y="251"/>
                </a:lnTo>
                <a:lnTo>
                  <a:pt x="2988" y="177"/>
                </a:lnTo>
                <a:lnTo>
                  <a:pt x="3017" y="177"/>
                </a:lnTo>
                <a:lnTo>
                  <a:pt x="2961" y="238"/>
                </a:lnTo>
                <a:lnTo>
                  <a:pt x="3019" y="325"/>
                </a:lnTo>
                <a:lnTo>
                  <a:pt x="2990" y="325"/>
                </a:lnTo>
                <a:lnTo>
                  <a:pt x="2944" y="254"/>
                </a:lnTo>
                <a:close/>
                <a:moveTo>
                  <a:pt x="3124" y="226"/>
                </a:moveTo>
                <a:lnTo>
                  <a:pt x="3127" y="230"/>
                </a:lnTo>
                <a:lnTo>
                  <a:pt x="3130" y="235"/>
                </a:lnTo>
                <a:lnTo>
                  <a:pt x="3133" y="239"/>
                </a:lnTo>
                <a:lnTo>
                  <a:pt x="3135" y="245"/>
                </a:lnTo>
                <a:lnTo>
                  <a:pt x="3137" y="250"/>
                </a:lnTo>
                <a:lnTo>
                  <a:pt x="3138" y="256"/>
                </a:lnTo>
                <a:lnTo>
                  <a:pt x="3138" y="262"/>
                </a:lnTo>
                <a:lnTo>
                  <a:pt x="3139" y="269"/>
                </a:lnTo>
                <a:lnTo>
                  <a:pt x="3138" y="276"/>
                </a:lnTo>
                <a:lnTo>
                  <a:pt x="3138" y="282"/>
                </a:lnTo>
                <a:lnTo>
                  <a:pt x="3137" y="288"/>
                </a:lnTo>
                <a:lnTo>
                  <a:pt x="3135" y="294"/>
                </a:lnTo>
                <a:lnTo>
                  <a:pt x="3133" y="299"/>
                </a:lnTo>
                <a:lnTo>
                  <a:pt x="3130" y="304"/>
                </a:lnTo>
                <a:lnTo>
                  <a:pt x="3127" y="308"/>
                </a:lnTo>
                <a:lnTo>
                  <a:pt x="3124" y="312"/>
                </a:lnTo>
                <a:lnTo>
                  <a:pt x="3120" y="316"/>
                </a:lnTo>
                <a:lnTo>
                  <a:pt x="3116" y="319"/>
                </a:lnTo>
                <a:lnTo>
                  <a:pt x="3111" y="321"/>
                </a:lnTo>
                <a:lnTo>
                  <a:pt x="3106" y="324"/>
                </a:lnTo>
                <a:lnTo>
                  <a:pt x="3101" y="325"/>
                </a:lnTo>
                <a:lnTo>
                  <a:pt x="3095" y="327"/>
                </a:lnTo>
                <a:lnTo>
                  <a:pt x="3089" y="327"/>
                </a:lnTo>
                <a:lnTo>
                  <a:pt x="3083" y="328"/>
                </a:lnTo>
                <a:lnTo>
                  <a:pt x="3076" y="327"/>
                </a:lnTo>
                <a:lnTo>
                  <a:pt x="3070" y="327"/>
                </a:lnTo>
                <a:lnTo>
                  <a:pt x="3065" y="325"/>
                </a:lnTo>
                <a:lnTo>
                  <a:pt x="3059" y="324"/>
                </a:lnTo>
                <a:lnTo>
                  <a:pt x="3054" y="321"/>
                </a:lnTo>
                <a:lnTo>
                  <a:pt x="3050" y="319"/>
                </a:lnTo>
                <a:lnTo>
                  <a:pt x="3045" y="316"/>
                </a:lnTo>
                <a:lnTo>
                  <a:pt x="3042" y="312"/>
                </a:lnTo>
                <a:lnTo>
                  <a:pt x="3038" y="308"/>
                </a:lnTo>
                <a:lnTo>
                  <a:pt x="3035" y="304"/>
                </a:lnTo>
                <a:lnTo>
                  <a:pt x="3033" y="299"/>
                </a:lnTo>
                <a:lnTo>
                  <a:pt x="3030" y="294"/>
                </a:lnTo>
                <a:lnTo>
                  <a:pt x="3029" y="288"/>
                </a:lnTo>
                <a:lnTo>
                  <a:pt x="3028" y="282"/>
                </a:lnTo>
                <a:lnTo>
                  <a:pt x="3027" y="276"/>
                </a:lnTo>
                <a:lnTo>
                  <a:pt x="3027" y="269"/>
                </a:lnTo>
                <a:lnTo>
                  <a:pt x="3027" y="262"/>
                </a:lnTo>
                <a:lnTo>
                  <a:pt x="3028" y="256"/>
                </a:lnTo>
                <a:lnTo>
                  <a:pt x="3029" y="250"/>
                </a:lnTo>
                <a:lnTo>
                  <a:pt x="3030" y="245"/>
                </a:lnTo>
                <a:lnTo>
                  <a:pt x="3033" y="239"/>
                </a:lnTo>
                <a:lnTo>
                  <a:pt x="3035" y="235"/>
                </a:lnTo>
                <a:lnTo>
                  <a:pt x="3038" y="230"/>
                </a:lnTo>
                <a:lnTo>
                  <a:pt x="3042" y="226"/>
                </a:lnTo>
                <a:lnTo>
                  <a:pt x="3045" y="223"/>
                </a:lnTo>
                <a:lnTo>
                  <a:pt x="3050" y="219"/>
                </a:lnTo>
                <a:lnTo>
                  <a:pt x="3054" y="217"/>
                </a:lnTo>
                <a:lnTo>
                  <a:pt x="3059" y="215"/>
                </a:lnTo>
                <a:lnTo>
                  <a:pt x="3065" y="213"/>
                </a:lnTo>
                <a:lnTo>
                  <a:pt x="3070" y="212"/>
                </a:lnTo>
                <a:lnTo>
                  <a:pt x="3076" y="211"/>
                </a:lnTo>
                <a:lnTo>
                  <a:pt x="3083" y="211"/>
                </a:lnTo>
                <a:lnTo>
                  <a:pt x="3089" y="211"/>
                </a:lnTo>
                <a:lnTo>
                  <a:pt x="3095" y="212"/>
                </a:lnTo>
                <a:lnTo>
                  <a:pt x="3101" y="213"/>
                </a:lnTo>
                <a:lnTo>
                  <a:pt x="3106" y="215"/>
                </a:lnTo>
                <a:lnTo>
                  <a:pt x="3111" y="217"/>
                </a:lnTo>
                <a:lnTo>
                  <a:pt x="3116" y="219"/>
                </a:lnTo>
                <a:lnTo>
                  <a:pt x="3120" y="223"/>
                </a:lnTo>
                <a:lnTo>
                  <a:pt x="3124" y="226"/>
                </a:lnTo>
                <a:close/>
                <a:moveTo>
                  <a:pt x="3059" y="240"/>
                </a:moveTo>
                <a:lnTo>
                  <a:pt x="3057" y="242"/>
                </a:lnTo>
                <a:lnTo>
                  <a:pt x="3056" y="245"/>
                </a:lnTo>
                <a:lnTo>
                  <a:pt x="3054" y="249"/>
                </a:lnTo>
                <a:lnTo>
                  <a:pt x="3053" y="252"/>
                </a:lnTo>
                <a:lnTo>
                  <a:pt x="3052" y="256"/>
                </a:lnTo>
                <a:lnTo>
                  <a:pt x="3052" y="260"/>
                </a:lnTo>
                <a:lnTo>
                  <a:pt x="3051" y="269"/>
                </a:lnTo>
                <a:lnTo>
                  <a:pt x="3052" y="278"/>
                </a:lnTo>
                <a:lnTo>
                  <a:pt x="3052" y="282"/>
                </a:lnTo>
                <a:lnTo>
                  <a:pt x="3053" y="286"/>
                </a:lnTo>
                <a:lnTo>
                  <a:pt x="3056" y="293"/>
                </a:lnTo>
                <a:lnTo>
                  <a:pt x="3059" y="298"/>
                </a:lnTo>
                <a:lnTo>
                  <a:pt x="3061" y="301"/>
                </a:lnTo>
                <a:lnTo>
                  <a:pt x="3064" y="303"/>
                </a:lnTo>
                <a:lnTo>
                  <a:pt x="3069" y="306"/>
                </a:lnTo>
                <a:lnTo>
                  <a:pt x="3075" y="308"/>
                </a:lnTo>
                <a:lnTo>
                  <a:pt x="3083" y="309"/>
                </a:lnTo>
                <a:lnTo>
                  <a:pt x="3090" y="308"/>
                </a:lnTo>
                <a:lnTo>
                  <a:pt x="3093" y="307"/>
                </a:lnTo>
                <a:lnTo>
                  <a:pt x="3096" y="306"/>
                </a:lnTo>
                <a:lnTo>
                  <a:pt x="3099" y="305"/>
                </a:lnTo>
                <a:lnTo>
                  <a:pt x="3102" y="303"/>
                </a:lnTo>
                <a:lnTo>
                  <a:pt x="3104" y="301"/>
                </a:lnTo>
                <a:lnTo>
                  <a:pt x="3106" y="298"/>
                </a:lnTo>
                <a:lnTo>
                  <a:pt x="3108" y="296"/>
                </a:lnTo>
                <a:lnTo>
                  <a:pt x="3110" y="293"/>
                </a:lnTo>
                <a:lnTo>
                  <a:pt x="3111" y="289"/>
                </a:lnTo>
                <a:lnTo>
                  <a:pt x="3113" y="286"/>
                </a:lnTo>
                <a:lnTo>
                  <a:pt x="3113" y="282"/>
                </a:lnTo>
                <a:lnTo>
                  <a:pt x="3114" y="278"/>
                </a:lnTo>
                <a:lnTo>
                  <a:pt x="3115" y="269"/>
                </a:lnTo>
                <a:lnTo>
                  <a:pt x="3114" y="260"/>
                </a:lnTo>
                <a:lnTo>
                  <a:pt x="3113" y="256"/>
                </a:lnTo>
                <a:lnTo>
                  <a:pt x="3113" y="252"/>
                </a:lnTo>
                <a:lnTo>
                  <a:pt x="3110" y="246"/>
                </a:lnTo>
                <a:lnTo>
                  <a:pt x="3108" y="243"/>
                </a:lnTo>
                <a:lnTo>
                  <a:pt x="3106" y="240"/>
                </a:lnTo>
                <a:lnTo>
                  <a:pt x="3102" y="235"/>
                </a:lnTo>
                <a:lnTo>
                  <a:pt x="3096" y="232"/>
                </a:lnTo>
                <a:lnTo>
                  <a:pt x="3090" y="230"/>
                </a:lnTo>
                <a:lnTo>
                  <a:pt x="3083" y="230"/>
                </a:lnTo>
                <a:lnTo>
                  <a:pt x="3075" y="230"/>
                </a:lnTo>
                <a:lnTo>
                  <a:pt x="3072" y="231"/>
                </a:lnTo>
                <a:lnTo>
                  <a:pt x="3069" y="232"/>
                </a:lnTo>
                <a:lnTo>
                  <a:pt x="3066" y="234"/>
                </a:lnTo>
                <a:lnTo>
                  <a:pt x="3064" y="235"/>
                </a:lnTo>
                <a:lnTo>
                  <a:pt x="3061" y="237"/>
                </a:lnTo>
                <a:lnTo>
                  <a:pt x="3059" y="240"/>
                </a:lnTo>
                <a:close/>
                <a:moveTo>
                  <a:pt x="3327" y="215"/>
                </a:moveTo>
                <a:lnTo>
                  <a:pt x="3331" y="218"/>
                </a:lnTo>
                <a:lnTo>
                  <a:pt x="3335" y="221"/>
                </a:lnTo>
                <a:lnTo>
                  <a:pt x="3339" y="225"/>
                </a:lnTo>
                <a:lnTo>
                  <a:pt x="3342" y="229"/>
                </a:lnTo>
                <a:lnTo>
                  <a:pt x="3344" y="234"/>
                </a:lnTo>
                <a:lnTo>
                  <a:pt x="3346" y="240"/>
                </a:lnTo>
                <a:lnTo>
                  <a:pt x="3347" y="246"/>
                </a:lnTo>
                <a:lnTo>
                  <a:pt x="3347" y="252"/>
                </a:lnTo>
                <a:lnTo>
                  <a:pt x="3347" y="325"/>
                </a:lnTo>
                <a:lnTo>
                  <a:pt x="3323" y="325"/>
                </a:lnTo>
                <a:lnTo>
                  <a:pt x="3323" y="256"/>
                </a:lnTo>
                <a:lnTo>
                  <a:pt x="3323" y="250"/>
                </a:lnTo>
                <a:lnTo>
                  <a:pt x="3322" y="245"/>
                </a:lnTo>
                <a:lnTo>
                  <a:pt x="3320" y="240"/>
                </a:lnTo>
                <a:lnTo>
                  <a:pt x="3317" y="237"/>
                </a:lnTo>
                <a:lnTo>
                  <a:pt x="3314" y="234"/>
                </a:lnTo>
                <a:lnTo>
                  <a:pt x="3310" y="232"/>
                </a:lnTo>
                <a:lnTo>
                  <a:pt x="3305" y="231"/>
                </a:lnTo>
                <a:lnTo>
                  <a:pt x="3300" y="230"/>
                </a:lnTo>
                <a:lnTo>
                  <a:pt x="3293" y="231"/>
                </a:lnTo>
                <a:lnTo>
                  <a:pt x="3290" y="232"/>
                </a:lnTo>
                <a:lnTo>
                  <a:pt x="3288" y="233"/>
                </a:lnTo>
                <a:lnTo>
                  <a:pt x="3283" y="236"/>
                </a:lnTo>
                <a:lnTo>
                  <a:pt x="3278" y="239"/>
                </a:lnTo>
                <a:lnTo>
                  <a:pt x="3276" y="242"/>
                </a:lnTo>
                <a:lnTo>
                  <a:pt x="3275" y="244"/>
                </a:lnTo>
                <a:lnTo>
                  <a:pt x="3272" y="250"/>
                </a:lnTo>
                <a:lnTo>
                  <a:pt x="3271" y="253"/>
                </a:lnTo>
                <a:lnTo>
                  <a:pt x="3270" y="257"/>
                </a:lnTo>
                <a:lnTo>
                  <a:pt x="3270" y="264"/>
                </a:lnTo>
                <a:lnTo>
                  <a:pt x="3270" y="325"/>
                </a:lnTo>
                <a:lnTo>
                  <a:pt x="3246" y="325"/>
                </a:lnTo>
                <a:lnTo>
                  <a:pt x="3246" y="256"/>
                </a:lnTo>
                <a:lnTo>
                  <a:pt x="3245" y="250"/>
                </a:lnTo>
                <a:lnTo>
                  <a:pt x="3244" y="245"/>
                </a:lnTo>
                <a:lnTo>
                  <a:pt x="3242" y="240"/>
                </a:lnTo>
                <a:lnTo>
                  <a:pt x="3240" y="237"/>
                </a:lnTo>
                <a:lnTo>
                  <a:pt x="3236" y="234"/>
                </a:lnTo>
                <a:lnTo>
                  <a:pt x="3232" y="232"/>
                </a:lnTo>
                <a:lnTo>
                  <a:pt x="3228" y="231"/>
                </a:lnTo>
                <a:lnTo>
                  <a:pt x="3223" y="230"/>
                </a:lnTo>
                <a:lnTo>
                  <a:pt x="3219" y="231"/>
                </a:lnTo>
                <a:lnTo>
                  <a:pt x="3216" y="231"/>
                </a:lnTo>
                <a:lnTo>
                  <a:pt x="3212" y="233"/>
                </a:lnTo>
                <a:lnTo>
                  <a:pt x="3209" y="234"/>
                </a:lnTo>
                <a:lnTo>
                  <a:pt x="3206" y="236"/>
                </a:lnTo>
                <a:lnTo>
                  <a:pt x="3203" y="239"/>
                </a:lnTo>
                <a:lnTo>
                  <a:pt x="3200" y="242"/>
                </a:lnTo>
                <a:lnTo>
                  <a:pt x="3198" y="246"/>
                </a:lnTo>
                <a:lnTo>
                  <a:pt x="3196" y="250"/>
                </a:lnTo>
                <a:lnTo>
                  <a:pt x="3195" y="255"/>
                </a:lnTo>
                <a:lnTo>
                  <a:pt x="3194" y="260"/>
                </a:lnTo>
                <a:lnTo>
                  <a:pt x="3193" y="266"/>
                </a:lnTo>
                <a:lnTo>
                  <a:pt x="3193" y="325"/>
                </a:lnTo>
                <a:lnTo>
                  <a:pt x="3169" y="325"/>
                </a:lnTo>
                <a:lnTo>
                  <a:pt x="3169" y="213"/>
                </a:lnTo>
                <a:lnTo>
                  <a:pt x="3191" y="213"/>
                </a:lnTo>
                <a:lnTo>
                  <a:pt x="3192" y="232"/>
                </a:lnTo>
                <a:lnTo>
                  <a:pt x="3195" y="227"/>
                </a:lnTo>
                <a:lnTo>
                  <a:pt x="3199" y="223"/>
                </a:lnTo>
                <a:lnTo>
                  <a:pt x="3203" y="219"/>
                </a:lnTo>
                <a:lnTo>
                  <a:pt x="3207" y="216"/>
                </a:lnTo>
                <a:lnTo>
                  <a:pt x="3210" y="215"/>
                </a:lnTo>
                <a:lnTo>
                  <a:pt x="3212" y="214"/>
                </a:lnTo>
                <a:lnTo>
                  <a:pt x="3217" y="212"/>
                </a:lnTo>
                <a:lnTo>
                  <a:pt x="3223" y="211"/>
                </a:lnTo>
                <a:lnTo>
                  <a:pt x="3228" y="211"/>
                </a:lnTo>
                <a:lnTo>
                  <a:pt x="3234" y="211"/>
                </a:lnTo>
                <a:lnTo>
                  <a:pt x="3240" y="212"/>
                </a:lnTo>
                <a:lnTo>
                  <a:pt x="3246" y="214"/>
                </a:lnTo>
                <a:lnTo>
                  <a:pt x="3251" y="216"/>
                </a:lnTo>
                <a:lnTo>
                  <a:pt x="3256" y="220"/>
                </a:lnTo>
                <a:lnTo>
                  <a:pt x="3260" y="223"/>
                </a:lnTo>
                <a:lnTo>
                  <a:pt x="3263" y="228"/>
                </a:lnTo>
                <a:lnTo>
                  <a:pt x="3266" y="233"/>
                </a:lnTo>
                <a:lnTo>
                  <a:pt x="3269" y="228"/>
                </a:lnTo>
                <a:lnTo>
                  <a:pt x="3273" y="223"/>
                </a:lnTo>
                <a:lnTo>
                  <a:pt x="3275" y="221"/>
                </a:lnTo>
                <a:lnTo>
                  <a:pt x="3277" y="220"/>
                </a:lnTo>
                <a:lnTo>
                  <a:pt x="3282" y="216"/>
                </a:lnTo>
                <a:lnTo>
                  <a:pt x="3288" y="214"/>
                </a:lnTo>
                <a:lnTo>
                  <a:pt x="3293" y="212"/>
                </a:lnTo>
                <a:lnTo>
                  <a:pt x="3300" y="211"/>
                </a:lnTo>
                <a:lnTo>
                  <a:pt x="3306" y="211"/>
                </a:lnTo>
                <a:lnTo>
                  <a:pt x="3311" y="211"/>
                </a:lnTo>
                <a:lnTo>
                  <a:pt x="3317" y="212"/>
                </a:lnTo>
                <a:lnTo>
                  <a:pt x="3319" y="212"/>
                </a:lnTo>
                <a:lnTo>
                  <a:pt x="3322" y="213"/>
                </a:lnTo>
                <a:lnTo>
                  <a:pt x="3327" y="215"/>
                </a:lnTo>
                <a:close/>
                <a:moveTo>
                  <a:pt x="3540" y="215"/>
                </a:moveTo>
                <a:lnTo>
                  <a:pt x="3544" y="218"/>
                </a:lnTo>
                <a:lnTo>
                  <a:pt x="3548" y="221"/>
                </a:lnTo>
                <a:lnTo>
                  <a:pt x="3552" y="225"/>
                </a:lnTo>
                <a:lnTo>
                  <a:pt x="3555" y="229"/>
                </a:lnTo>
                <a:lnTo>
                  <a:pt x="3557" y="234"/>
                </a:lnTo>
                <a:lnTo>
                  <a:pt x="3559" y="240"/>
                </a:lnTo>
                <a:lnTo>
                  <a:pt x="3560" y="246"/>
                </a:lnTo>
                <a:lnTo>
                  <a:pt x="3561" y="252"/>
                </a:lnTo>
                <a:lnTo>
                  <a:pt x="3561" y="325"/>
                </a:lnTo>
                <a:lnTo>
                  <a:pt x="3536" y="325"/>
                </a:lnTo>
                <a:lnTo>
                  <a:pt x="3536" y="256"/>
                </a:lnTo>
                <a:lnTo>
                  <a:pt x="3536" y="250"/>
                </a:lnTo>
                <a:lnTo>
                  <a:pt x="3535" y="245"/>
                </a:lnTo>
                <a:lnTo>
                  <a:pt x="3533" y="240"/>
                </a:lnTo>
                <a:lnTo>
                  <a:pt x="3530" y="237"/>
                </a:lnTo>
                <a:lnTo>
                  <a:pt x="3527" y="234"/>
                </a:lnTo>
                <a:lnTo>
                  <a:pt x="3523" y="232"/>
                </a:lnTo>
                <a:lnTo>
                  <a:pt x="3518" y="231"/>
                </a:lnTo>
                <a:lnTo>
                  <a:pt x="3513" y="230"/>
                </a:lnTo>
                <a:lnTo>
                  <a:pt x="3507" y="231"/>
                </a:lnTo>
                <a:lnTo>
                  <a:pt x="3505" y="232"/>
                </a:lnTo>
                <a:lnTo>
                  <a:pt x="3502" y="233"/>
                </a:lnTo>
                <a:lnTo>
                  <a:pt x="3497" y="236"/>
                </a:lnTo>
                <a:lnTo>
                  <a:pt x="3493" y="239"/>
                </a:lnTo>
                <a:lnTo>
                  <a:pt x="3491" y="242"/>
                </a:lnTo>
                <a:lnTo>
                  <a:pt x="3489" y="244"/>
                </a:lnTo>
                <a:lnTo>
                  <a:pt x="3486" y="250"/>
                </a:lnTo>
                <a:lnTo>
                  <a:pt x="3485" y="253"/>
                </a:lnTo>
                <a:lnTo>
                  <a:pt x="3485" y="257"/>
                </a:lnTo>
                <a:lnTo>
                  <a:pt x="3484" y="264"/>
                </a:lnTo>
                <a:lnTo>
                  <a:pt x="3484" y="325"/>
                </a:lnTo>
                <a:lnTo>
                  <a:pt x="3460" y="325"/>
                </a:lnTo>
                <a:lnTo>
                  <a:pt x="3460" y="256"/>
                </a:lnTo>
                <a:lnTo>
                  <a:pt x="3460" y="250"/>
                </a:lnTo>
                <a:lnTo>
                  <a:pt x="3459" y="245"/>
                </a:lnTo>
                <a:lnTo>
                  <a:pt x="3457" y="240"/>
                </a:lnTo>
                <a:lnTo>
                  <a:pt x="3454" y="237"/>
                </a:lnTo>
                <a:lnTo>
                  <a:pt x="3450" y="234"/>
                </a:lnTo>
                <a:lnTo>
                  <a:pt x="3446" y="232"/>
                </a:lnTo>
                <a:lnTo>
                  <a:pt x="3442" y="231"/>
                </a:lnTo>
                <a:lnTo>
                  <a:pt x="3437" y="230"/>
                </a:lnTo>
                <a:lnTo>
                  <a:pt x="3433" y="231"/>
                </a:lnTo>
                <a:lnTo>
                  <a:pt x="3430" y="231"/>
                </a:lnTo>
                <a:lnTo>
                  <a:pt x="3426" y="233"/>
                </a:lnTo>
                <a:lnTo>
                  <a:pt x="3423" y="234"/>
                </a:lnTo>
                <a:lnTo>
                  <a:pt x="3420" y="236"/>
                </a:lnTo>
                <a:lnTo>
                  <a:pt x="3417" y="239"/>
                </a:lnTo>
                <a:lnTo>
                  <a:pt x="3414" y="242"/>
                </a:lnTo>
                <a:lnTo>
                  <a:pt x="3412" y="246"/>
                </a:lnTo>
                <a:lnTo>
                  <a:pt x="3410" y="250"/>
                </a:lnTo>
                <a:lnTo>
                  <a:pt x="3409" y="255"/>
                </a:lnTo>
                <a:lnTo>
                  <a:pt x="3408" y="260"/>
                </a:lnTo>
                <a:lnTo>
                  <a:pt x="3408" y="266"/>
                </a:lnTo>
                <a:lnTo>
                  <a:pt x="3408" y="325"/>
                </a:lnTo>
                <a:lnTo>
                  <a:pt x="3384" y="325"/>
                </a:lnTo>
                <a:lnTo>
                  <a:pt x="3384" y="213"/>
                </a:lnTo>
                <a:lnTo>
                  <a:pt x="3405" y="213"/>
                </a:lnTo>
                <a:lnTo>
                  <a:pt x="3406" y="232"/>
                </a:lnTo>
                <a:lnTo>
                  <a:pt x="3409" y="227"/>
                </a:lnTo>
                <a:lnTo>
                  <a:pt x="3413" y="223"/>
                </a:lnTo>
                <a:lnTo>
                  <a:pt x="3417" y="219"/>
                </a:lnTo>
                <a:lnTo>
                  <a:pt x="3421" y="216"/>
                </a:lnTo>
                <a:lnTo>
                  <a:pt x="3424" y="215"/>
                </a:lnTo>
                <a:lnTo>
                  <a:pt x="3426" y="214"/>
                </a:lnTo>
                <a:lnTo>
                  <a:pt x="3432" y="212"/>
                </a:lnTo>
                <a:lnTo>
                  <a:pt x="3437" y="211"/>
                </a:lnTo>
                <a:lnTo>
                  <a:pt x="3443" y="211"/>
                </a:lnTo>
                <a:lnTo>
                  <a:pt x="3449" y="211"/>
                </a:lnTo>
                <a:lnTo>
                  <a:pt x="3455" y="212"/>
                </a:lnTo>
                <a:lnTo>
                  <a:pt x="3460" y="214"/>
                </a:lnTo>
                <a:lnTo>
                  <a:pt x="3465" y="216"/>
                </a:lnTo>
                <a:lnTo>
                  <a:pt x="3470" y="220"/>
                </a:lnTo>
                <a:lnTo>
                  <a:pt x="3474" y="223"/>
                </a:lnTo>
                <a:lnTo>
                  <a:pt x="3478" y="228"/>
                </a:lnTo>
                <a:lnTo>
                  <a:pt x="3481" y="233"/>
                </a:lnTo>
                <a:lnTo>
                  <a:pt x="3483" y="228"/>
                </a:lnTo>
                <a:lnTo>
                  <a:pt x="3487" y="223"/>
                </a:lnTo>
                <a:lnTo>
                  <a:pt x="3489" y="221"/>
                </a:lnTo>
                <a:lnTo>
                  <a:pt x="3491" y="220"/>
                </a:lnTo>
                <a:lnTo>
                  <a:pt x="3496" y="216"/>
                </a:lnTo>
                <a:lnTo>
                  <a:pt x="3502" y="214"/>
                </a:lnTo>
                <a:lnTo>
                  <a:pt x="3507" y="212"/>
                </a:lnTo>
                <a:lnTo>
                  <a:pt x="3513" y="211"/>
                </a:lnTo>
                <a:lnTo>
                  <a:pt x="3519" y="211"/>
                </a:lnTo>
                <a:lnTo>
                  <a:pt x="3525" y="211"/>
                </a:lnTo>
                <a:lnTo>
                  <a:pt x="3530" y="212"/>
                </a:lnTo>
                <a:lnTo>
                  <a:pt x="3533" y="212"/>
                </a:lnTo>
                <a:lnTo>
                  <a:pt x="3535" y="213"/>
                </a:lnTo>
                <a:lnTo>
                  <a:pt x="3540" y="215"/>
                </a:lnTo>
                <a:close/>
                <a:moveTo>
                  <a:pt x="3699" y="213"/>
                </a:moveTo>
                <a:lnTo>
                  <a:pt x="3699" y="325"/>
                </a:lnTo>
                <a:lnTo>
                  <a:pt x="3677" y="325"/>
                </a:lnTo>
                <a:lnTo>
                  <a:pt x="3676" y="307"/>
                </a:lnTo>
                <a:lnTo>
                  <a:pt x="3673" y="312"/>
                </a:lnTo>
                <a:lnTo>
                  <a:pt x="3670" y="316"/>
                </a:lnTo>
                <a:lnTo>
                  <a:pt x="3665" y="320"/>
                </a:lnTo>
                <a:lnTo>
                  <a:pt x="3661" y="322"/>
                </a:lnTo>
                <a:lnTo>
                  <a:pt x="3655" y="325"/>
                </a:lnTo>
                <a:lnTo>
                  <a:pt x="3653" y="326"/>
                </a:lnTo>
                <a:lnTo>
                  <a:pt x="3650" y="326"/>
                </a:lnTo>
                <a:lnTo>
                  <a:pt x="3643" y="327"/>
                </a:lnTo>
                <a:lnTo>
                  <a:pt x="3636" y="328"/>
                </a:lnTo>
                <a:lnTo>
                  <a:pt x="3628" y="327"/>
                </a:lnTo>
                <a:lnTo>
                  <a:pt x="3624" y="326"/>
                </a:lnTo>
                <a:lnTo>
                  <a:pt x="3620" y="325"/>
                </a:lnTo>
                <a:lnTo>
                  <a:pt x="3616" y="324"/>
                </a:lnTo>
                <a:lnTo>
                  <a:pt x="3613" y="322"/>
                </a:lnTo>
                <a:lnTo>
                  <a:pt x="3607" y="318"/>
                </a:lnTo>
                <a:lnTo>
                  <a:pt x="3605" y="315"/>
                </a:lnTo>
                <a:lnTo>
                  <a:pt x="3602" y="312"/>
                </a:lnTo>
                <a:lnTo>
                  <a:pt x="3600" y="309"/>
                </a:lnTo>
                <a:lnTo>
                  <a:pt x="3599" y="305"/>
                </a:lnTo>
                <a:lnTo>
                  <a:pt x="3598" y="301"/>
                </a:lnTo>
                <a:lnTo>
                  <a:pt x="3597" y="297"/>
                </a:lnTo>
                <a:lnTo>
                  <a:pt x="3596" y="292"/>
                </a:lnTo>
                <a:lnTo>
                  <a:pt x="3596" y="287"/>
                </a:lnTo>
                <a:lnTo>
                  <a:pt x="3596" y="213"/>
                </a:lnTo>
                <a:lnTo>
                  <a:pt x="3620" y="213"/>
                </a:lnTo>
                <a:lnTo>
                  <a:pt x="3620" y="281"/>
                </a:lnTo>
                <a:lnTo>
                  <a:pt x="3620" y="287"/>
                </a:lnTo>
                <a:lnTo>
                  <a:pt x="3622" y="293"/>
                </a:lnTo>
                <a:lnTo>
                  <a:pt x="3623" y="298"/>
                </a:lnTo>
                <a:lnTo>
                  <a:pt x="3626" y="302"/>
                </a:lnTo>
                <a:lnTo>
                  <a:pt x="3629" y="304"/>
                </a:lnTo>
                <a:lnTo>
                  <a:pt x="3633" y="306"/>
                </a:lnTo>
                <a:lnTo>
                  <a:pt x="3638" y="307"/>
                </a:lnTo>
                <a:lnTo>
                  <a:pt x="3643" y="308"/>
                </a:lnTo>
                <a:lnTo>
                  <a:pt x="3650" y="307"/>
                </a:lnTo>
                <a:lnTo>
                  <a:pt x="3656" y="306"/>
                </a:lnTo>
                <a:lnTo>
                  <a:pt x="3658" y="304"/>
                </a:lnTo>
                <a:lnTo>
                  <a:pt x="3661" y="303"/>
                </a:lnTo>
                <a:lnTo>
                  <a:pt x="3664" y="301"/>
                </a:lnTo>
                <a:lnTo>
                  <a:pt x="3666" y="299"/>
                </a:lnTo>
                <a:lnTo>
                  <a:pt x="3670" y="294"/>
                </a:lnTo>
                <a:lnTo>
                  <a:pt x="3672" y="288"/>
                </a:lnTo>
                <a:lnTo>
                  <a:pt x="3674" y="282"/>
                </a:lnTo>
                <a:lnTo>
                  <a:pt x="3675" y="274"/>
                </a:lnTo>
                <a:lnTo>
                  <a:pt x="3675" y="213"/>
                </a:lnTo>
                <a:lnTo>
                  <a:pt x="3699" y="213"/>
                </a:lnTo>
                <a:close/>
                <a:moveTo>
                  <a:pt x="3827" y="221"/>
                </a:moveTo>
                <a:lnTo>
                  <a:pt x="3830" y="224"/>
                </a:lnTo>
                <a:lnTo>
                  <a:pt x="3832" y="227"/>
                </a:lnTo>
                <a:lnTo>
                  <a:pt x="3834" y="231"/>
                </a:lnTo>
                <a:lnTo>
                  <a:pt x="3836" y="235"/>
                </a:lnTo>
                <a:lnTo>
                  <a:pt x="3837" y="239"/>
                </a:lnTo>
                <a:lnTo>
                  <a:pt x="3838" y="243"/>
                </a:lnTo>
                <a:lnTo>
                  <a:pt x="3839" y="248"/>
                </a:lnTo>
                <a:lnTo>
                  <a:pt x="3839" y="252"/>
                </a:lnTo>
                <a:lnTo>
                  <a:pt x="3839" y="325"/>
                </a:lnTo>
                <a:lnTo>
                  <a:pt x="3815" y="325"/>
                </a:lnTo>
                <a:lnTo>
                  <a:pt x="3815" y="260"/>
                </a:lnTo>
                <a:lnTo>
                  <a:pt x="3814" y="253"/>
                </a:lnTo>
                <a:lnTo>
                  <a:pt x="3813" y="247"/>
                </a:lnTo>
                <a:lnTo>
                  <a:pt x="3811" y="242"/>
                </a:lnTo>
                <a:lnTo>
                  <a:pt x="3809" y="238"/>
                </a:lnTo>
                <a:lnTo>
                  <a:pt x="3805" y="235"/>
                </a:lnTo>
                <a:lnTo>
                  <a:pt x="3803" y="233"/>
                </a:lnTo>
                <a:lnTo>
                  <a:pt x="3801" y="232"/>
                </a:lnTo>
                <a:lnTo>
                  <a:pt x="3796" y="231"/>
                </a:lnTo>
                <a:lnTo>
                  <a:pt x="3791" y="230"/>
                </a:lnTo>
                <a:lnTo>
                  <a:pt x="3785" y="231"/>
                </a:lnTo>
                <a:lnTo>
                  <a:pt x="3782" y="232"/>
                </a:lnTo>
                <a:lnTo>
                  <a:pt x="3779" y="233"/>
                </a:lnTo>
                <a:lnTo>
                  <a:pt x="3776" y="234"/>
                </a:lnTo>
                <a:lnTo>
                  <a:pt x="3774" y="235"/>
                </a:lnTo>
                <a:lnTo>
                  <a:pt x="3771" y="237"/>
                </a:lnTo>
                <a:lnTo>
                  <a:pt x="3769" y="239"/>
                </a:lnTo>
                <a:lnTo>
                  <a:pt x="3765" y="244"/>
                </a:lnTo>
                <a:lnTo>
                  <a:pt x="3762" y="250"/>
                </a:lnTo>
                <a:lnTo>
                  <a:pt x="3761" y="257"/>
                </a:lnTo>
                <a:lnTo>
                  <a:pt x="3760" y="266"/>
                </a:lnTo>
                <a:lnTo>
                  <a:pt x="3760" y="325"/>
                </a:lnTo>
                <a:lnTo>
                  <a:pt x="3736" y="325"/>
                </a:lnTo>
                <a:lnTo>
                  <a:pt x="3736" y="213"/>
                </a:lnTo>
                <a:lnTo>
                  <a:pt x="3757" y="213"/>
                </a:lnTo>
                <a:lnTo>
                  <a:pt x="3758" y="232"/>
                </a:lnTo>
                <a:lnTo>
                  <a:pt x="3762" y="227"/>
                </a:lnTo>
                <a:lnTo>
                  <a:pt x="3765" y="222"/>
                </a:lnTo>
                <a:lnTo>
                  <a:pt x="3769" y="219"/>
                </a:lnTo>
                <a:lnTo>
                  <a:pt x="3774" y="216"/>
                </a:lnTo>
                <a:lnTo>
                  <a:pt x="3779" y="214"/>
                </a:lnTo>
                <a:lnTo>
                  <a:pt x="3782" y="213"/>
                </a:lnTo>
                <a:lnTo>
                  <a:pt x="3785" y="212"/>
                </a:lnTo>
                <a:lnTo>
                  <a:pt x="3790" y="211"/>
                </a:lnTo>
                <a:lnTo>
                  <a:pt x="3796" y="211"/>
                </a:lnTo>
                <a:lnTo>
                  <a:pt x="3805" y="211"/>
                </a:lnTo>
                <a:lnTo>
                  <a:pt x="3809" y="212"/>
                </a:lnTo>
                <a:lnTo>
                  <a:pt x="3813" y="213"/>
                </a:lnTo>
                <a:lnTo>
                  <a:pt x="3821" y="217"/>
                </a:lnTo>
                <a:lnTo>
                  <a:pt x="3824" y="219"/>
                </a:lnTo>
                <a:lnTo>
                  <a:pt x="3827" y="221"/>
                </a:lnTo>
                <a:close/>
                <a:moveTo>
                  <a:pt x="3953" y="277"/>
                </a:moveTo>
                <a:lnTo>
                  <a:pt x="3876" y="277"/>
                </a:lnTo>
                <a:lnTo>
                  <a:pt x="3876" y="255"/>
                </a:lnTo>
                <a:lnTo>
                  <a:pt x="3953" y="255"/>
                </a:lnTo>
                <a:lnTo>
                  <a:pt x="3953" y="277"/>
                </a:lnTo>
                <a:close/>
                <a:moveTo>
                  <a:pt x="2924" y="484"/>
                </a:moveTo>
                <a:lnTo>
                  <a:pt x="2961" y="484"/>
                </a:lnTo>
                <a:lnTo>
                  <a:pt x="2961" y="502"/>
                </a:lnTo>
                <a:lnTo>
                  <a:pt x="2925" y="502"/>
                </a:lnTo>
                <a:lnTo>
                  <a:pt x="2925" y="596"/>
                </a:lnTo>
                <a:lnTo>
                  <a:pt x="2901" y="596"/>
                </a:lnTo>
                <a:lnTo>
                  <a:pt x="2901" y="502"/>
                </a:lnTo>
                <a:lnTo>
                  <a:pt x="2880" y="502"/>
                </a:lnTo>
                <a:lnTo>
                  <a:pt x="2880" y="484"/>
                </a:lnTo>
                <a:lnTo>
                  <a:pt x="2901" y="484"/>
                </a:lnTo>
                <a:lnTo>
                  <a:pt x="2901" y="467"/>
                </a:lnTo>
                <a:lnTo>
                  <a:pt x="2901" y="463"/>
                </a:lnTo>
                <a:lnTo>
                  <a:pt x="2902" y="459"/>
                </a:lnTo>
                <a:lnTo>
                  <a:pt x="2902" y="456"/>
                </a:lnTo>
                <a:lnTo>
                  <a:pt x="2903" y="452"/>
                </a:lnTo>
                <a:lnTo>
                  <a:pt x="2905" y="449"/>
                </a:lnTo>
                <a:lnTo>
                  <a:pt x="2907" y="446"/>
                </a:lnTo>
                <a:lnTo>
                  <a:pt x="2909" y="443"/>
                </a:lnTo>
                <a:lnTo>
                  <a:pt x="2911" y="441"/>
                </a:lnTo>
                <a:lnTo>
                  <a:pt x="2914" y="439"/>
                </a:lnTo>
                <a:lnTo>
                  <a:pt x="2917" y="437"/>
                </a:lnTo>
                <a:lnTo>
                  <a:pt x="2919" y="436"/>
                </a:lnTo>
                <a:lnTo>
                  <a:pt x="2920" y="435"/>
                </a:lnTo>
                <a:lnTo>
                  <a:pt x="2924" y="434"/>
                </a:lnTo>
                <a:lnTo>
                  <a:pt x="2927" y="433"/>
                </a:lnTo>
                <a:lnTo>
                  <a:pt x="2931" y="432"/>
                </a:lnTo>
                <a:lnTo>
                  <a:pt x="2936" y="432"/>
                </a:lnTo>
                <a:lnTo>
                  <a:pt x="2940" y="431"/>
                </a:lnTo>
                <a:lnTo>
                  <a:pt x="2947" y="432"/>
                </a:lnTo>
                <a:lnTo>
                  <a:pt x="2953" y="433"/>
                </a:lnTo>
                <a:lnTo>
                  <a:pt x="2958" y="435"/>
                </a:lnTo>
                <a:lnTo>
                  <a:pt x="2961" y="437"/>
                </a:lnTo>
                <a:lnTo>
                  <a:pt x="2957" y="454"/>
                </a:lnTo>
                <a:lnTo>
                  <a:pt x="2954" y="453"/>
                </a:lnTo>
                <a:lnTo>
                  <a:pt x="2951" y="452"/>
                </a:lnTo>
                <a:lnTo>
                  <a:pt x="2944" y="451"/>
                </a:lnTo>
                <a:lnTo>
                  <a:pt x="2939" y="451"/>
                </a:lnTo>
                <a:lnTo>
                  <a:pt x="2935" y="452"/>
                </a:lnTo>
                <a:lnTo>
                  <a:pt x="2932" y="454"/>
                </a:lnTo>
                <a:lnTo>
                  <a:pt x="2929" y="456"/>
                </a:lnTo>
                <a:lnTo>
                  <a:pt x="2927" y="458"/>
                </a:lnTo>
                <a:lnTo>
                  <a:pt x="2926" y="460"/>
                </a:lnTo>
                <a:lnTo>
                  <a:pt x="2926" y="461"/>
                </a:lnTo>
                <a:lnTo>
                  <a:pt x="2925" y="465"/>
                </a:lnTo>
                <a:lnTo>
                  <a:pt x="2924" y="469"/>
                </a:lnTo>
                <a:lnTo>
                  <a:pt x="2924" y="484"/>
                </a:lnTo>
                <a:close/>
                <a:moveTo>
                  <a:pt x="3070" y="497"/>
                </a:moveTo>
                <a:lnTo>
                  <a:pt x="3074" y="501"/>
                </a:lnTo>
                <a:lnTo>
                  <a:pt x="3077" y="505"/>
                </a:lnTo>
                <a:lnTo>
                  <a:pt x="3079" y="510"/>
                </a:lnTo>
                <a:lnTo>
                  <a:pt x="3081" y="515"/>
                </a:lnTo>
                <a:lnTo>
                  <a:pt x="3083" y="521"/>
                </a:lnTo>
                <a:lnTo>
                  <a:pt x="3084" y="527"/>
                </a:lnTo>
                <a:lnTo>
                  <a:pt x="3085" y="533"/>
                </a:lnTo>
                <a:lnTo>
                  <a:pt x="3085" y="540"/>
                </a:lnTo>
                <a:lnTo>
                  <a:pt x="3085" y="546"/>
                </a:lnTo>
                <a:lnTo>
                  <a:pt x="3084" y="553"/>
                </a:lnTo>
                <a:lnTo>
                  <a:pt x="3083" y="559"/>
                </a:lnTo>
                <a:lnTo>
                  <a:pt x="3081" y="564"/>
                </a:lnTo>
                <a:lnTo>
                  <a:pt x="3079" y="569"/>
                </a:lnTo>
                <a:lnTo>
                  <a:pt x="3077" y="574"/>
                </a:lnTo>
                <a:lnTo>
                  <a:pt x="3074" y="579"/>
                </a:lnTo>
                <a:lnTo>
                  <a:pt x="3070" y="583"/>
                </a:lnTo>
                <a:lnTo>
                  <a:pt x="3066" y="586"/>
                </a:lnTo>
                <a:lnTo>
                  <a:pt x="3062" y="589"/>
                </a:lnTo>
                <a:lnTo>
                  <a:pt x="3058" y="592"/>
                </a:lnTo>
                <a:lnTo>
                  <a:pt x="3053" y="594"/>
                </a:lnTo>
                <a:lnTo>
                  <a:pt x="3047" y="596"/>
                </a:lnTo>
                <a:lnTo>
                  <a:pt x="3042" y="597"/>
                </a:lnTo>
                <a:lnTo>
                  <a:pt x="3036" y="598"/>
                </a:lnTo>
                <a:lnTo>
                  <a:pt x="3029" y="598"/>
                </a:lnTo>
                <a:lnTo>
                  <a:pt x="3023" y="598"/>
                </a:lnTo>
                <a:lnTo>
                  <a:pt x="3017" y="597"/>
                </a:lnTo>
                <a:lnTo>
                  <a:pt x="3011" y="596"/>
                </a:lnTo>
                <a:lnTo>
                  <a:pt x="3006" y="594"/>
                </a:lnTo>
                <a:lnTo>
                  <a:pt x="3001" y="592"/>
                </a:lnTo>
                <a:lnTo>
                  <a:pt x="2996" y="589"/>
                </a:lnTo>
                <a:lnTo>
                  <a:pt x="2992" y="586"/>
                </a:lnTo>
                <a:lnTo>
                  <a:pt x="2988" y="583"/>
                </a:lnTo>
                <a:lnTo>
                  <a:pt x="2985" y="579"/>
                </a:lnTo>
                <a:lnTo>
                  <a:pt x="2982" y="574"/>
                </a:lnTo>
                <a:lnTo>
                  <a:pt x="2979" y="569"/>
                </a:lnTo>
                <a:lnTo>
                  <a:pt x="2977" y="564"/>
                </a:lnTo>
                <a:lnTo>
                  <a:pt x="2975" y="559"/>
                </a:lnTo>
                <a:lnTo>
                  <a:pt x="2974" y="553"/>
                </a:lnTo>
                <a:lnTo>
                  <a:pt x="2973" y="546"/>
                </a:lnTo>
                <a:lnTo>
                  <a:pt x="2973" y="540"/>
                </a:lnTo>
                <a:lnTo>
                  <a:pt x="2973" y="533"/>
                </a:lnTo>
                <a:lnTo>
                  <a:pt x="2974" y="527"/>
                </a:lnTo>
                <a:lnTo>
                  <a:pt x="2975" y="521"/>
                </a:lnTo>
                <a:lnTo>
                  <a:pt x="2977" y="515"/>
                </a:lnTo>
                <a:lnTo>
                  <a:pt x="2979" y="510"/>
                </a:lnTo>
                <a:lnTo>
                  <a:pt x="2982" y="505"/>
                </a:lnTo>
                <a:lnTo>
                  <a:pt x="2985" y="501"/>
                </a:lnTo>
                <a:lnTo>
                  <a:pt x="2988" y="497"/>
                </a:lnTo>
                <a:lnTo>
                  <a:pt x="2992" y="493"/>
                </a:lnTo>
                <a:lnTo>
                  <a:pt x="2996" y="490"/>
                </a:lnTo>
                <a:lnTo>
                  <a:pt x="3001" y="487"/>
                </a:lnTo>
                <a:lnTo>
                  <a:pt x="3006" y="485"/>
                </a:lnTo>
                <a:lnTo>
                  <a:pt x="3011" y="483"/>
                </a:lnTo>
                <a:lnTo>
                  <a:pt x="3017" y="482"/>
                </a:lnTo>
                <a:lnTo>
                  <a:pt x="3023" y="482"/>
                </a:lnTo>
                <a:lnTo>
                  <a:pt x="3029" y="481"/>
                </a:lnTo>
                <a:lnTo>
                  <a:pt x="3036" y="482"/>
                </a:lnTo>
                <a:lnTo>
                  <a:pt x="3042" y="482"/>
                </a:lnTo>
                <a:lnTo>
                  <a:pt x="3047" y="483"/>
                </a:lnTo>
                <a:lnTo>
                  <a:pt x="3053" y="485"/>
                </a:lnTo>
                <a:lnTo>
                  <a:pt x="3058" y="487"/>
                </a:lnTo>
                <a:lnTo>
                  <a:pt x="3062" y="490"/>
                </a:lnTo>
                <a:lnTo>
                  <a:pt x="3066" y="493"/>
                </a:lnTo>
                <a:lnTo>
                  <a:pt x="3070" y="497"/>
                </a:lnTo>
                <a:close/>
                <a:moveTo>
                  <a:pt x="3006" y="510"/>
                </a:moveTo>
                <a:lnTo>
                  <a:pt x="3004" y="513"/>
                </a:lnTo>
                <a:lnTo>
                  <a:pt x="3002" y="516"/>
                </a:lnTo>
                <a:lnTo>
                  <a:pt x="3001" y="519"/>
                </a:lnTo>
                <a:lnTo>
                  <a:pt x="3000" y="523"/>
                </a:lnTo>
                <a:lnTo>
                  <a:pt x="2999" y="527"/>
                </a:lnTo>
                <a:lnTo>
                  <a:pt x="2998" y="531"/>
                </a:lnTo>
                <a:lnTo>
                  <a:pt x="2998" y="540"/>
                </a:lnTo>
                <a:lnTo>
                  <a:pt x="2998" y="549"/>
                </a:lnTo>
                <a:lnTo>
                  <a:pt x="2999" y="553"/>
                </a:lnTo>
                <a:lnTo>
                  <a:pt x="3000" y="557"/>
                </a:lnTo>
                <a:lnTo>
                  <a:pt x="3002" y="563"/>
                </a:lnTo>
                <a:lnTo>
                  <a:pt x="3006" y="569"/>
                </a:lnTo>
                <a:lnTo>
                  <a:pt x="3008" y="571"/>
                </a:lnTo>
                <a:lnTo>
                  <a:pt x="3010" y="574"/>
                </a:lnTo>
                <a:lnTo>
                  <a:pt x="3016" y="577"/>
                </a:lnTo>
                <a:lnTo>
                  <a:pt x="3022" y="579"/>
                </a:lnTo>
                <a:lnTo>
                  <a:pt x="3029" y="579"/>
                </a:lnTo>
                <a:lnTo>
                  <a:pt x="3036" y="579"/>
                </a:lnTo>
                <a:lnTo>
                  <a:pt x="3040" y="578"/>
                </a:lnTo>
                <a:lnTo>
                  <a:pt x="3043" y="577"/>
                </a:lnTo>
                <a:lnTo>
                  <a:pt x="3046" y="575"/>
                </a:lnTo>
                <a:lnTo>
                  <a:pt x="3048" y="573"/>
                </a:lnTo>
                <a:lnTo>
                  <a:pt x="3051" y="571"/>
                </a:lnTo>
                <a:lnTo>
                  <a:pt x="3053" y="569"/>
                </a:lnTo>
                <a:lnTo>
                  <a:pt x="3055" y="566"/>
                </a:lnTo>
                <a:lnTo>
                  <a:pt x="3056" y="563"/>
                </a:lnTo>
                <a:lnTo>
                  <a:pt x="3058" y="560"/>
                </a:lnTo>
                <a:lnTo>
                  <a:pt x="3059" y="556"/>
                </a:lnTo>
                <a:lnTo>
                  <a:pt x="3060" y="553"/>
                </a:lnTo>
                <a:lnTo>
                  <a:pt x="3061" y="549"/>
                </a:lnTo>
                <a:lnTo>
                  <a:pt x="3061" y="540"/>
                </a:lnTo>
                <a:lnTo>
                  <a:pt x="3061" y="531"/>
                </a:lnTo>
                <a:lnTo>
                  <a:pt x="3060" y="527"/>
                </a:lnTo>
                <a:lnTo>
                  <a:pt x="3059" y="523"/>
                </a:lnTo>
                <a:lnTo>
                  <a:pt x="3056" y="516"/>
                </a:lnTo>
                <a:lnTo>
                  <a:pt x="3055" y="513"/>
                </a:lnTo>
                <a:lnTo>
                  <a:pt x="3053" y="511"/>
                </a:lnTo>
                <a:lnTo>
                  <a:pt x="3048" y="506"/>
                </a:lnTo>
                <a:lnTo>
                  <a:pt x="3043" y="503"/>
                </a:lnTo>
                <a:lnTo>
                  <a:pt x="3036" y="501"/>
                </a:lnTo>
                <a:lnTo>
                  <a:pt x="3029" y="500"/>
                </a:lnTo>
                <a:lnTo>
                  <a:pt x="3022" y="501"/>
                </a:lnTo>
                <a:lnTo>
                  <a:pt x="3019" y="502"/>
                </a:lnTo>
                <a:lnTo>
                  <a:pt x="3016" y="503"/>
                </a:lnTo>
                <a:lnTo>
                  <a:pt x="3013" y="504"/>
                </a:lnTo>
                <a:lnTo>
                  <a:pt x="3010" y="506"/>
                </a:lnTo>
                <a:lnTo>
                  <a:pt x="3008" y="508"/>
                </a:lnTo>
                <a:lnTo>
                  <a:pt x="3006" y="510"/>
                </a:lnTo>
                <a:close/>
                <a:moveTo>
                  <a:pt x="3017" y="442"/>
                </a:moveTo>
                <a:lnTo>
                  <a:pt x="3019" y="445"/>
                </a:lnTo>
                <a:lnTo>
                  <a:pt x="3020" y="447"/>
                </a:lnTo>
                <a:lnTo>
                  <a:pt x="3021" y="450"/>
                </a:lnTo>
                <a:lnTo>
                  <a:pt x="3021" y="453"/>
                </a:lnTo>
                <a:lnTo>
                  <a:pt x="3021" y="456"/>
                </a:lnTo>
                <a:lnTo>
                  <a:pt x="3020" y="459"/>
                </a:lnTo>
                <a:lnTo>
                  <a:pt x="3019" y="461"/>
                </a:lnTo>
                <a:lnTo>
                  <a:pt x="3017" y="463"/>
                </a:lnTo>
                <a:lnTo>
                  <a:pt x="3015" y="465"/>
                </a:lnTo>
                <a:lnTo>
                  <a:pt x="3013" y="466"/>
                </a:lnTo>
                <a:lnTo>
                  <a:pt x="3010" y="467"/>
                </a:lnTo>
                <a:lnTo>
                  <a:pt x="3007" y="467"/>
                </a:lnTo>
                <a:lnTo>
                  <a:pt x="3003" y="467"/>
                </a:lnTo>
                <a:lnTo>
                  <a:pt x="3001" y="466"/>
                </a:lnTo>
                <a:lnTo>
                  <a:pt x="2998" y="465"/>
                </a:lnTo>
                <a:lnTo>
                  <a:pt x="2996" y="463"/>
                </a:lnTo>
                <a:lnTo>
                  <a:pt x="2994" y="461"/>
                </a:lnTo>
                <a:lnTo>
                  <a:pt x="2993" y="458"/>
                </a:lnTo>
                <a:lnTo>
                  <a:pt x="2992" y="456"/>
                </a:lnTo>
                <a:lnTo>
                  <a:pt x="2992" y="453"/>
                </a:lnTo>
                <a:lnTo>
                  <a:pt x="2992" y="450"/>
                </a:lnTo>
                <a:lnTo>
                  <a:pt x="2993" y="447"/>
                </a:lnTo>
                <a:lnTo>
                  <a:pt x="2994" y="445"/>
                </a:lnTo>
                <a:lnTo>
                  <a:pt x="2996" y="442"/>
                </a:lnTo>
                <a:lnTo>
                  <a:pt x="2998" y="441"/>
                </a:lnTo>
                <a:lnTo>
                  <a:pt x="3001" y="440"/>
                </a:lnTo>
                <a:lnTo>
                  <a:pt x="3003" y="439"/>
                </a:lnTo>
                <a:lnTo>
                  <a:pt x="3007" y="439"/>
                </a:lnTo>
                <a:lnTo>
                  <a:pt x="3010" y="439"/>
                </a:lnTo>
                <a:lnTo>
                  <a:pt x="3013" y="440"/>
                </a:lnTo>
                <a:lnTo>
                  <a:pt x="3015" y="441"/>
                </a:lnTo>
                <a:lnTo>
                  <a:pt x="3017" y="442"/>
                </a:lnTo>
                <a:close/>
                <a:moveTo>
                  <a:pt x="3063" y="442"/>
                </a:moveTo>
                <a:lnTo>
                  <a:pt x="3064" y="445"/>
                </a:lnTo>
                <a:lnTo>
                  <a:pt x="3066" y="447"/>
                </a:lnTo>
                <a:lnTo>
                  <a:pt x="3066" y="450"/>
                </a:lnTo>
                <a:lnTo>
                  <a:pt x="3067" y="453"/>
                </a:lnTo>
                <a:lnTo>
                  <a:pt x="3066" y="456"/>
                </a:lnTo>
                <a:lnTo>
                  <a:pt x="3066" y="459"/>
                </a:lnTo>
                <a:lnTo>
                  <a:pt x="3064" y="461"/>
                </a:lnTo>
                <a:lnTo>
                  <a:pt x="3063" y="463"/>
                </a:lnTo>
                <a:lnTo>
                  <a:pt x="3061" y="465"/>
                </a:lnTo>
                <a:lnTo>
                  <a:pt x="3058" y="466"/>
                </a:lnTo>
                <a:lnTo>
                  <a:pt x="3055" y="467"/>
                </a:lnTo>
                <a:lnTo>
                  <a:pt x="3052" y="467"/>
                </a:lnTo>
                <a:lnTo>
                  <a:pt x="3049" y="467"/>
                </a:lnTo>
                <a:lnTo>
                  <a:pt x="3046" y="466"/>
                </a:lnTo>
                <a:lnTo>
                  <a:pt x="3043" y="465"/>
                </a:lnTo>
                <a:lnTo>
                  <a:pt x="3041" y="463"/>
                </a:lnTo>
                <a:lnTo>
                  <a:pt x="3040" y="461"/>
                </a:lnTo>
                <a:lnTo>
                  <a:pt x="3038" y="459"/>
                </a:lnTo>
                <a:lnTo>
                  <a:pt x="3038" y="456"/>
                </a:lnTo>
                <a:lnTo>
                  <a:pt x="3037" y="453"/>
                </a:lnTo>
                <a:lnTo>
                  <a:pt x="3038" y="450"/>
                </a:lnTo>
                <a:lnTo>
                  <a:pt x="3038" y="447"/>
                </a:lnTo>
                <a:lnTo>
                  <a:pt x="3040" y="445"/>
                </a:lnTo>
                <a:lnTo>
                  <a:pt x="3041" y="442"/>
                </a:lnTo>
                <a:lnTo>
                  <a:pt x="3043" y="441"/>
                </a:lnTo>
                <a:lnTo>
                  <a:pt x="3046" y="440"/>
                </a:lnTo>
                <a:lnTo>
                  <a:pt x="3049" y="439"/>
                </a:lnTo>
                <a:lnTo>
                  <a:pt x="3052" y="439"/>
                </a:lnTo>
                <a:lnTo>
                  <a:pt x="3055" y="439"/>
                </a:lnTo>
                <a:lnTo>
                  <a:pt x="3058" y="440"/>
                </a:lnTo>
                <a:lnTo>
                  <a:pt x="3061" y="441"/>
                </a:lnTo>
                <a:lnTo>
                  <a:pt x="3063" y="442"/>
                </a:lnTo>
                <a:close/>
                <a:moveTo>
                  <a:pt x="3182" y="484"/>
                </a:moveTo>
                <a:lnTo>
                  <a:pt x="3178" y="506"/>
                </a:lnTo>
                <a:lnTo>
                  <a:pt x="3175" y="504"/>
                </a:lnTo>
                <a:lnTo>
                  <a:pt x="3172" y="503"/>
                </a:lnTo>
                <a:lnTo>
                  <a:pt x="3168" y="503"/>
                </a:lnTo>
                <a:lnTo>
                  <a:pt x="3164" y="503"/>
                </a:lnTo>
                <a:lnTo>
                  <a:pt x="3160" y="503"/>
                </a:lnTo>
                <a:lnTo>
                  <a:pt x="3157" y="504"/>
                </a:lnTo>
                <a:lnTo>
                  <a:pt x="3153" y="505"/>
                </a:lnTo>
                <a:lnTo>
                  <a:pt x="3150" y="506"/>
                </a:lnTo>
                <a:lnTo>
                  <a:pt x="3147" y="509"/>
                </a:lnTo>
                <a:lnTo>
                  <a:pt x="3144" y="511"/>
                </a:lnTo>
                <a:lnTo>
                  <a:pt x="3142" y="514"/>
                </a:lnTo>
                <a:lnTo>
                  <a:pt x="3140" y="518"/>
                </a:lnTo>
                <a:lnTo>
                  <a:pt x="3138" y="522"/>
                </a:lnTo>
                <a:lnTo>
                  <a:pt x="3137" y="526"/>
                </a:lnTo>
                <a:lnTo>
                  <a:pt x="3136" y="531"/>
                </a:lnTo>
                <a:lnTo>
                  <a:pt x="3135" y="536"/>
                </a:lnTo>
                <a:lnTo>
                  <a:pt x="3135" y="596"/>
                </a:lnTo>
                <a:lnTo>
                  <a:pt x="3111" y="596"/>
                </a:lnTo>
                <a:lnTo>
                  <a:pt x="3111" y="484"/>
                </a:lnTo>
                <a:lnTo>
                  <a:pt x="3132" y="484"/>
                </a:lnTo>
                <a:lnTo>
                  <a:pt x="3134" y="504"/>
                </a:lnTo>
                <a:lnTo>
                  <a:pt x="3137" y="499"/>
                </a:lnTo>
                <a:lnTo>
                  <a:pt x="3138" y="496"/>
                </a:lnTo>
                <a:lnTo>
                  <a:pt x="3140" y="494"/>
                </a:lnTo>
                <a:lnTo>
                  <a:pt x="3141" y="492"/>
                </a:lnTo>
                <a:lnTo>
                  <a:pt x="3143" y="490"/>
                </a:lnTo>
                <a:lnTo>
                  <a:pt x="3148" y="487"/>
                </a:lnTo>
                <a:lnTo>
                  <a:pt x="3152" y="484"/>
                </a:lnTo>
                <a:lnTo>
                  <a:pt x="3157" y="483"/>
                </a:lnTo>
                <a:lnTo>
                  <a:pt x="3163" y="482"/>
                </a:lnTo>
                <a:lnTo>
                  <a:pt x="3169" y="481"/>
                </a:lnTo>
                <a:lnTo>
                  <a:pt x="3176" y="482"/>
                </a:lnTo>
                <a:lnTo>
                  <a:pt x="3182" y="484"/>
                </a:lnTo>
                <a:close/>
                <a:moveTo>
                  <a:pt x="3302" y="497"/>
                </a:moveTo>
                <a:lnTo>
                  <a:pt x="3305" y="501"/>
                </a:lnTo>
                <a:lnTo>
                  <a:pt x="3308" y="505"/>
                </a:lnTo>
                <a:lnTo>
                  <a:pt x="3310" y="510"/>
                </a:lnTo>
                <a:lnTo>
                  <a:pt x="3312" y="516"/>
                </a:lnTo>
                <a:lnTo>
                  <a:pt x="3314" y="521"/>
                </a:lnTo>
                <a:lnTo>
                  <a:pt x="3315" y="527"/>
                </a:lnTo>
                <a:lnTo>
                  <a:pt x="3315" y="533"/>
                </a:lnTo>
                <a:lnTo>
                  <a:pt x="3316" y="540"/>
                </a:lnTo>
                <a:lnTo>
                  <a:pt x="3315" y="547"/>
                </a:lnTo>
                <a:lnTo>
                  <a:pt x="3315" y="553"/>
                </a:lnTo>
                <a:lnTo>
                  <a:pt x="3314" y="559"/>
                </a:lnTo>
                <a:lnTo>
                  <a:pt x="3312" y="564"/>
                </a:lnTo>
                <a:lnTo>
                  <a:pt x="3310" y="570"/>
                </a:lnTo>
                <a:lnTo>
                  <a:pt x="3308" y="574"/>
                </a:lnTo>
                <a:lnTo>
                  <a:pt x="3305" y="579"/>
                </a:lnTo>
                <a:lnTo>
                  <a:pt x="3302" y="583"/>
                </a:lnTo>
                <a:lnTo>
                  <a:pt x="3299" y="586"/>
                </a:lnTo>
                <a:lnTo>
                  <a:pt x="3294" y="590"/>
                </a:lnTo>
                <a:lnTo>
                  <a:pt x="3290" y="592"/>
                </a:lnTo>
                <a:lnTo>
                  <a:pt x="3286" y="594"/>
                </a:lnTo>
                <a:lnTo>
                  <a:pt x="3281" y="596"/>
                </a:lnTo>
                <a:lnTo>
                  <a:pt x="3276" y="597"/>
                </a:lnTo>
                <a:lnTo>
                  <a:pt x="3271" y="598"/>
                </a:lnTo>
                <a:lnTo>
                  <a:pt x="3265" y="598"/>
                </a:lnTo>
                <a:lnTo>
                  <a:pt x="3259" y="598"/>
                </a:lnTo>
                <a:lnTo>
                  <a:pt x="3252" y="597"/>
                </a:lnTo>
                <a:lnTo>
                  <a:pt x="3247" y="595"/>
                </a:lnTo>
                <a:lnTo>
                  <a:pt x="3242" y="592"/>
                </a:lnTo>
                <a:lnTo>
                  <a:pt x="3237" y="588"/>
                </a:lnTo>
                <a:lnTo>
                  <a:pt x="3233" y="585"/>
                </a:lnTo>
                <a:lnTo>
                  <a:pt x="3230" y="580"/>
                </a:lnTo>
                <a:lnTo>
                  <a:pt x="3227" y="575"/>
                </a:lnTo>
                <a:lnTo>
                  <a:pt x="3226" y="596"/>
                </a:lnTo>
                <a:lnTo>
                  <a:pt x="3204" y="596"/>
                </a:lnTo>
                <a:lnTo>
                  <a:pt x="3204" y="433"/>
                </a:lnTo>
                <a:lnTo>
                  <a:pt x="3229" y="433"/>
                </a:lnTo>
                <a:lnTo>
                  <a:pt x="3229" y="502"/>
                </a:lnTo>
                <a:lnTo>
                  <a:pt x="3231" y="497"/>
                </a:lnTo>
                <a:lnTo>
                  <a:pt x="3235" y="493"/>
                </a:lnTo>
                <a:lnTo>
                  <a:pt x="3239" y="490"/>
                </a:lnTo>
                <a:lnTo>
                  <a:pt x="3243" y="487"/>
                </a:lnTo>
                <a:lnTo>
                  <a:pt x="3246" y="485"/>
                </a:lnTo>
                <a:lnTo>
                  <a:pt x="3248" y="484"/>
                </a:lnTo>
                <a:lnTo>
                  <a:pt x="3253" y="483"/>
                </a:lnTo>
                <a:lnTo>
                  <a:pt x="3259" y="482"/>
                </a:lnTo>
                <a:lnTo>
                  <a:pt x="3265" y="481"/>
                </a:lnTo>
                <a:lnTo>
                  <a:pt x="3271" y="482"/>
                </a:lnTo>
                <a:lnTo>
                  <a:pt x="3276" y="482"/>
                </a:lnTo>
                <a:lnTo>
                  <a:pt x="3281" y="484"/>
                </a:lnTo>
                <a:lnTo>
                  <a:pt x="3286" y="485"/>
                </a:lnTo>
                <a:lnTo>
                  <a:pt x="3290" y="487"/>
                </a:lnTo>
                <a:lnTo>
                  <a:pt x="3294" y="490"/>
                </a:lnTo>
                <a:lnTo>
                  <a:pt x="3299" y="493"/>
                </a:lnTo>
                <a:lnTo>
                  <a:pt x="3302" y="497"/>
                </a:lnTo>
                <a:close/>
                <a:moveTo>
                  <a:pt x="3282" y="569"/>
                </a:moveTo>
                <a:lnTo>
                  <a:pt x="3284" y="566"/>
                </a:lnTo>
                <a:lnTo>
                  <a:pt x="3286" y="563"/>
                </a:lnTo>
                <a:lnTo>
                  <a:pt x="3287" y="560"/>
                </a:lnTo>
                <a:lnTo>
                  <a:pt x="3288" y="556"/>
                </a:lnTo>
                <a:lnTo>
                  <a:pt x="3289" y="552"/>
                </a:lnTo>
                <a:lnTo>
                  <a:pt x="3290" y="548"/>
                </a:lnTo>
                <a:lnTo>
                  <a:pt x="3291" y="540"/>
                </a:lnTo>
                <a:lnTo>
                  <a:pt x="3290" y="531"/>
                </a:lnTo>
                <a:lnTo>
                  <a:pt x="3289" y="527"/>
                </a:lnTo>
                <a:lnTo>
                  <a:pt x="3288" y="523"/>
                </a:lnTo>
                <a:lnTo>
                  <a:pt x="3286" y="517"/>
                </a:lnTo>
                <a:lnTo>
                  <a:pt x="3282" y="511"/>
                </a:lnTo>
                <a:lnTo>
                  <a:pt x="3280" y="509"/>
                </a:lnTo>
                <a:lnTo>
                  <a:pt x="3278" y="507"/>
                </a:lnTo>
                <a:lnTo>
                  <a:pt x="3273" y="503"/>
                </a:lnTo>
                <a:lnTo>
                  <a:pt x="3266" y="502"/>
                </a:lnTo>
                <a:lnTo>
                  <a:pt x="3260" y="501"/>
                </a:lnTo>
                <a:lnTo>
                  <a:pt x="3253" y="501"/>
                </a:lnTo>
                <a:lnTo>
                  <a:pt x="3247" y="503"/>
                </a:lnTo>
                <a:lnTo>
                  <a:pt x="3242" y="506"/>
                </a:lnTo>
                <a:lnTo>
                  <a:pt x="3238" y="510"/>
                </a:lnTo>
                <a:lnTo>
                  <a:pt x="3234" y="515"/>
                </a:lnTo>
                <a:lnTo>
                  <a:pt x="3231" y="521"/>
                </a:lnTo>
                <a:lnTo>
                  <a:pt x="3229" y="528"/>
                </a:lnTo>
                <a:lnTo>
                  <a:pt x="3229" y="535"/>
                </a:lnTo>
                <a:lnTo>
                  <a:pt x="3229" y="544"/>
                </a:lnTo>
                <a:lnTo>
                  <a:pt x="3229" y="552"/>
                </a:lnTo>
                <a:lnTo>
                  <a:pt x="3231" y="559"/>
                </a:lnTo>
                <a:lnTo>
                  <a:pt x="3234" y="565"/>
                </a:lnTo>
                <a:lnTo>
                  <a:pt x="3236" y="567"/>
                </a:lnTo>
                <a:lnTo>
                  <a:pt x="3238" y="570"/>
                </a:lnTo>
                <a:lnTo>
                  <a:pt x="3240" y="572"/>
                </a:lnTo>
                <a:lnTo>
                  <a:pt x="3242" y="574"/>
                </a:lnTo>
                <a:lnTo>
                  <a:pt x="3245" y="575"/>
                </a:lnTo>
                <a:lnTo>
                  <a:pt x="3247" y="577"/>
                </a:lnTo>
                <a:lnTo>
                  <a:pt x="3253" y="578"/>
                </a:lnTo>
                <a:lnTo>
                  <a:pt x="3256" y="579"/>
                </a:lnTo>
                <a:lnTo>
                  <a:pt x="3260" y="579"/>
                </a:lnTo>
                <a:lnTo>
                  <a:pt x="3266" y="578"/>
                </a:lnTo>
                <a:lnTo>
                  <a:pt x="3270" y="577"/>
                </a:lnTo>
                <a:lnTo>
                  <a:pt x="3273" y="576"/>
                </a:lnTo>
                <a:lnTo>
                  <a:pt x="3275" y="575"/>
                </a:lnTo>
                <a:lnTo>
                  <a:pt x="3278" y="573"/>
                </a:lnTo>
                <a:lnTo>
                  <a:pt x="3280" y="571"/>
                </a:lnTo>
                <a:lnTo>
                  <a:pt x="3282" y="569"/>
                </a:lnTo>
                <a:close/>
                <a:moveTo>
                  <a:pt x="3444" y="484"/>
                </a:moveTo>
                <a:lnTo>
                  <a:pt x="3444" y="596"/>
                </a:lnTo>
                <a:lnTo>
                  <a:pt x="3423" y="596"/>
                </a:lnTo>
                <a:lnTo>
                  <a:pt x="3422" y="578"/>
                </a:lnTo>
                <a:lnTo>
                  <a:pt x="3419" y="583"/>
                </a:lnTo>
                <a:lnTo>
                  <a:pt x="3415" y="587"/>
                </a:lnTo>
                <a:lnTo>
                  <a:pt x="3411" y="590"/>
                </a:lnTo>
                <a:lnTo>
                  <a:pt x="3406" y="593"/>
                </a:lnTo>
                <a:lnTo>
                  <a:pt x="3401" y="595"/>
                </a:lnTo>
                <a:lnTo>
                  <a:pt x="3398" y="596"/>
                </a:lnTo>
                <a:lnTo>
                  <a:pt x="3395" y="597"/>
                </a:lnTo>
                <a:lnTo>
                  <a:pt x="3389" y="598"/>
                </a:lnTo>
                <a:lnTo>
                  <a:pt x="3382" y="598"/>
                </a:lnTo>
                <a:lnTo>
                  <a:pt x="3373" y="598"/>
                </a:lnTo>
                <a:lnTo>
                  <a:pt x="3369" y="597"/>
                </a:lnTo>
                <a:lnTo>
                  <a:pt x="3365" y="596"/>
                </a:lnTo>
                <a:lnTo>
                  <a:pt x="3362" y="594"/>
                </a:lnTo>
                <a:lnTo>
                  <a:pt x="3359" y="593"/>
                </a:lnTo>
                <a:lnTo>
                  <a:pt x="3355" y="591"/>
                </a:lnTo>
                <a:lnTo>
                  <a:pt x="3353" y="588"/>
                </a:lnTo>
                <a:lnTo>
                  <a:pt x="3350" y="586"/>
                </a:lnTo>
                <a:lnTo>
                  <a:pt x="3348" y="583"/>
                </a:lnTo>
                <a:lnTo>
                  <a:pt x="3346" y="579"/>
                </a:lnTo>
                <a:lnTo>
                  <a:pt x="3344" y="576"/>
                </a:lnTo>
                <a:lnTo>
                  <a:pt x="3343" y="572"/>
                </a:lnTo>
                <a:lnTo>
                  <a:pt x="3342" y="567"/>
                </a:lnTo>
                <a:lnTo>
                  <a:pt x="3342" y="563"/>
                </a:lnTo>
                <a:lnTo>
                  <a:pt x="3341" y="558"/>
                </a:lnTo>
                <a:lnTo>
                  <a:pt x="3341" y="484"/>
                </a:lnTo>
                <a:lnTo>
                  <a:pt x="3365" y="484"/>
                </a:lnTo>
                <a:lnTo>
                  <a:pt x="3365" y="551"/>
                </a:lnTo>
                <a:lnTo>
                  <a:pt x="3366" y="558"/>
                </a:lnTo>
                <a:lnTo>
                  <a:pt x="3367" y="564"/>
                </a:lnTo>
                <a:lnTo>
                  <a:pt x="3369" y="569"/>
                </a:lnTo>
                <a:lnTo>
                  <a:pt x="3371" y="572"/>
                </a:lnTo>
                <a:lnTo>
                  <a:pt x="3375" y="575"/>
                </a:lnTo>
                <a:lnTo>
                  <a:pt x="3379" y="577"/>
                </a:lnTo>
                <a:lnTo>
                  <a:pt x="3383" y="578"/>
                </a:lnTo>
                <a:lnTo>
                  <a:pt x="3389" y="578"/>
                </a:lnTo>
                <a:lnTo>
                  <a:pt x="3395" y="578"/>
                </a:lnTo>
                <a:lnTo>
                  <a:pt x="3401" y="576"/>
                </a:lnTo>
                <a:lnTo>
                  <a:pt x="3404" y="575"/>
                </a:lnTo>
                <a:lnTo>
                  <a:pt x="3406" y="574"/>
                </a:lnTo>
                <a:lnTo>
                  <a:pt x="3409" y="572"/>
                </a:lnTo>
                <a:lnTo>
                  <a:pt x="3411" y="570"/>
                </a:lnTo>
                <a:lnTo>
                  <a:pt x="3415" y="565"/>
                </a:lnTo>
                <a:lnTo>
                  <a:pt x="3418" y="559"/>
                </a:lnTo>
                <a:lnTo>
                  <a:pt x="3420" y="552"/>
                </a:lnTo>
                <a:lnTo>
                  <a:pt x="3420" y="544"/>
                </a:lnTo>
                <a:lnTo>
                  <a:pt x="3420" y="484"/>
                </a:lnTo>
                <a:lnTo>
                  <a:pt x="3444" y="484"/>
                </a:lnTo>
                <a:close/>
                <a:moveTo>
                  <a:pt x="3572" y="492"/>
                </a:moveTo>
                <a:lnTo>
                  <a:pt x="3575" y="495"/>
                </a:lnTo>
                <a:lnTo>
                  <a:pt x="3578" y="498"/>
                </a:lnTo>
                <a:lnTo>
                  <a:pt x="3580" y="502"/>
                </a:lnTo>
                <a:lnTo>
                  <a:pt x="3581" y="505"/>
                </a:lnTo>
                <a:lnTo>
                  <a:pt x="3582" y="509"/>
                </a:lnTo>
                <a:lnTo>
                  <a:pt x="3583" y="514"/>
                </a:lnTo>
                <a:lnTo>
                  <a:pt x="3584" y="518"/>
                </a:lnTo>
                <a:lnTo>
                  <a:pt x="3584" y="523"/>
                </a:lnTo>
                <a:lnTo>
                  <a:pt x="3584" y="596"/>
                </a:lnTo>
                <a:lnTo>
                  <a:pt x="3560" y="596"/>
                </a:lnTo>
                <a:lnTo>
                  <a:pt x="3560" y="531"/>
                </a:lnTo>
                <a:lnTo>
                  <a:pt x="3560" y="524"/>
                </a:lnTo>
                <a:lnTo>
                  <a:pt x="3559" y="518"/>
                </a:lnTo>
                <a:lnTo>
                  <a:pt x="3557" y="513"/>
                </a:lnTo>
                <a:lnTo>
                  <a:pt x="3554" y="509"/>
                </a:lnTo>
                <a:lnTo>
                  <a:pt x="3551" y="505"/>
                </a:lnTo>
                <a:lnTo>
                  <a:pt x="3549" y="504"/>
                </a:lnTo>
                <a:lnTo>
                  <a:pt x="3547" y="503"/>
                </a:lnTo>
                <a:lnTo>
                  <a:pt x="3542" y="502"/>
                </a:lnTo>
                <a:lnTo>
                  <a:pt x="3536" y="501"/>
                </a:lnTo>
                <a:lnTo>
                  <a:pt x="3530" y="502"/>
                </a:lnTo>
                <a:lnTo>
                  <a:pt x="3527" y="502"/>
                </a:lnTo>
                <a:lnTo>
                  <a:pt x="3524" y="503"/>
                </a:lnTo>
                <a:lnTo>
                  <a:pt x="3522" y="504"/>
                </a:lnTo>
                <a:lnTo>
                  <a:pt x="3519" y="506"/>
                </a:lnTo>
                <a:lnTo>
                  <a:pt x="3517" y="508"/>
                </a:lnTo>
                <a:lnTo>
                  <a:pt x="3514" y="510"/>
                </a:lnTo>
                <a:lnTo>
                  <a:pt x="3511" y="515"/>
                </a:lnTo>
                <a:lnTo>
                  <a:pt x="3509" y="518"/>
                </a:lnTo>
                <a:lnTo>
                  <a:pt x="3508" y="521"/>
                </a:lnTo>
                <a:lnTo>
                  <a:pt x="3506" y="528"/>
                </a:lnTo>
                <a:lnTo>
                  <a:pt x="3506" y="532"/>
                </a:lnTo>
                <a:lnTo>
                  <a:pt x="3505" y="536"/>
                </a:lnTo>
                <a:lnTo>
                  <a:pt x="3505" y="596"/>
                </a:lnTo>
                <a:lnTo>
                  <a:pt x="3481" y="596"/>
                </a:lnTo>
                <a:lnTo>
                  <a:pt x="3481" y="484"/>
                </a:lnTo>
                <a:lnTo>
                  <a:pt x="3503" y="484"/>
                </a:lnTo>
                <a:lnTo>
                  <a:pt x="3504" y="502"/>
                </a:lnTo>
                <a:lnTo>
                  <a:pt x="3507" y="497"/>
                </a:lnTo>
                <a:lnTo>
                  <a:pt x="3511" y="493"/>
                </a:lnTo>
                <a:lnTo>
                  <a:pt x="3515" y="489"/>
                </a:lnTo>
                <a:lnTo>
                  <a:pt x="3519" y="486"/>
                </a:lnTo>
                <a:lnTo>
                  <a:pt x="3525" y="484"/>
                </a:lnTo>
                <a:lnTo>
                  <a:pt x="3527" y="483"/>
                </a:lnTo>
                <a:lnTo>
                  <a:pt x="3530" y="483"/>
                </a:lnTo>
                <a:lnTo>
                  <a:pt x="3536" y="482"/>
                </a:lnTo>
                <a:lnTo>
                  <a:pt x="3542" y="481"/>
                </a:lnTo>
                <a:lnTo>
                  <a:pt x="3551" y="482"/>
                </a:lnTo>
                <a:lnTo>
                  <a:pt x="3555" y="483"/>
                </a:lnTo>
                <a:lnTo>
                  <a:pt x="3559" y="484"/>
                </a:lnTo>
                <a:lnTo>
                  <a:pt x="3566" y="487"/>
                </a:lnTo>
                <a:lnTo>
                  <a:pt x="3569" y="490"/>
                </a:lnTo>
                <a:lnTo>
                  <a:pt x="3572" y="492"/>
                </a:lnTo>
                <a:close/>
                <a:moveTo>
                  <a:pt x="3720" y="433"/>
                </a:moveTo>
                <a:lnTo>
                  <a:pt x="3720" y="596"/>
                </a:lnTo>
                <a:lnTo>
                  <a:pt x="3699" y="596"/>
                </a:lnTo>
                <a:lnTo>
                  <a:pt x="3698" y="576"/>
                </a:lnTo>
                <a:lnTo>
                  <a:pt x="3695" y="581"/>
                </a:lnTo>
                <a:lnTo>
                  <a:pt x="3691" y="585"/>
                </a:lnTo>
                <a:lnTo>
                  <a:pt x="3687" y="589"/>
                </a:lnTo>
                <a:lnTo>
                  <a:pt x="3683" y="592"/>
                </a:lnTo>
                <a:lnTo>
                  <a:pt x="3677" y="595"/>
                </a:lnTo>
                <a:lnTo>
                  <a:pt x="3672" y="597"/>
                </a:lnTo>
                <a:lnTo>
                  <a:pt x="3666" y="598"/>
                </a:lnTo>
                <a:lnTo>
                  <a:pt x="3660" y="598"/>
                </a:lnTo>
                <a:lnTo>
                  <a:pt x="3654" y="598"/>
                </a:lnTo>
                <a:lnTo>
                  <a:pt x="3649" y="597"/>
                </a:lnTo>
                <a:lnTo>
                  <a:pt x="3644" y="596"/>
                </a:lnTo>
                <a:lnTo>
                  <a:pt x="3639" y="594"/>
                </a:lnTo>
                <a:lnTo>
                  <a:pt x="3635" y="592"/>
                </a:lnTo>
                <a:lnTo>
                  <a:pt x="3631" y="590"/>
                </a:lnTo>
                <a:lnTo>
                  <a:pt x="3627" y="586"/>
                </a:lnTo>
                <a:lnTo>
                  <a:pt x="3623" y="583"/>
                </a:lnTo>
                <a:lnTo>
                  <a:pt x="3620" y="579"/>
                </a:lnTo>
                <a:lnTo>
                  <a:pt x="3617" y="574"/>
                </a:lnTo>
                <a:lnTo>
                  <a:pt x="3615" y="570"/>
                </a:lnTo>
                <a:lnTo>
                  <a:pt x="3613" y="564"/>
                </a:lnTo>
                <a:lnTo>
                  <a:pt x="3612" y="559"/>
                </a:lnTo>
                <a:lnTo>
                  <a:pt x="3611" y="553"/>
                </a:lnTo>
                <a:lnTo>
                  <a:pt x="3610" y="547"/>
                </a:lnTo>
                <a:lnTo>
                  <a:pt x="3610" y="540"/>
                </a:lnTo>
                <a:lnTo>
                  <a:pt x="3610" y="533"/>
                </a:lnTo>
                <a:lnTo>
                  <a:pt x="3611" y="527"/>
                </a:lnTo>
                <a:lnTo>
                  <a:pt x="3612" y="521"/>
                </a:lnTo>
                <a:lnTo>
                  <a:pt x="3613" y="516"/>
                </a:lnTo>
                <a:lnTo>
                  <a:pt x="3615" y="510"/>
                </a:lnTo>
                <a:lnTo>
                  <a:pt x="3617" y="505"/>
                </a:lnTo>
                <a:lnTo>
                  <a:pt x="3620" y="501"/>
                </a:lnTo>
                <a:lnTo>
                  <a:pt x="3623" y="497"/>
                </a:lnTo>
                <a:lnTo>
                  <a:pt x="3627" y="493"/>
                </a:lnTo>
                <a:lnTo>
                  <a:pt x="3631" y="490"/>
                </a:lnTo>
                <a:lnTo>
                  <a:pt x="3635" y="487"/>
                </a:lnTo>
                <a:lnTo>
                  <a:pt x="3639" y="485"/>
                </a:lnTo>
                <a:lnTo>
                  <a:pt x="3644" y="484"/>
                </a:lnTo>
                <a:lnTo>
                  <a:pt x="3649" y="482"/>
                </a:lnTo>
                <a:lnTo>
                  <a:pt x="3654" y="482"/>
                </a:lnTo>
                <a:lnTo>
                  <a:pt x="3660" y="481"/>
                </a:lnTo>
                <a:lnTo>
                  <a:pt x="3666" y="482"/>
                </a:lnTo>
                <a:lnTo>
                  <a:pt x="3671" y="483"/>
                </a:lnTo>
                <a:lnTo>
                  <a:pt x="3677" y="484"/>
                </a:lnTo>
                <a:lnTo>
                  <a:pt x="3682" y="487"/>
                </a:lnTo>
                <a:lnTo>
                  <a:pt x="3686" y="490"/>
                </a:lnTo>
                <a:lnTo>
                  <a:pt x="3690" y="493"/>
                </a:lnTo>
                <a:lnTo>
                  <a:pt x="3693" y="497"/>
                </a:lnTo>
                <a:lnTo>
                  <a:pt x="3696" y="502"/>
                </a:lnTo>
                <a:lnTo>
                  <a:pt x="3696" y="433"/>
                </a:lnTo>
                <a:lnTo>
                  <a:pt x="3720" y="433"/>
                </a:lnTo>
                <a:close/>
                <a:moveTo>
                  <a:pt x="3688" y="569"/>
                </a:moveTo>
                <a:lnTo>
                  <a:pt x="3691" y="563"/>
                </a:lnTo>
                <a:lnTo>
                  <a:pt x="3693" y="560"/>
                </a:lnTo>
                <a:lnTo>
                  <a:pt x="3694" y="557"/>
                </a:lnTo>
                <a:lnTo>
                  <a:pt x="3695" y="553"/>
                </a:lnTo>
                <a:lnTo>
                  <a:pt x="3696" y="549"/>
                </a:lnTo>
                <a:lnTo>
                  <a:pt x="3696" y="541"/>
                </a:lnTo>
                <a:lnTo>
                  <a:pt x="3696" y="531"/>
                </a:lnTo>
                <a:lnTo>
                  <a:pt x="3695" y="527"/>
                </a:lnTo>
                <a:lnTo>
                  <a:pt x="3694" y="523"/>
                </a:lnTo>
                <a:lnTo>
                  <a:pt x="3691" y="516"/>
                </a:lnTo>
                <a:lnTo>
                  <a:pt x="3690" y="513"/>
                </a:lnTo>
                <a:lnTo>
                  <a:pt x="3688" y="511"/>
                </a:lnTo>
                <a:lnTo>
                  <a:pt x="3683" y="506"/>
                </a:lnTo>
                <a:lnTo>
                  <a:pt x="3678" y="503"/>
                </a:lnTo>
                <a:lnTo>
                  <a:pt x="3675" y="502"/>
                </a:lnTo>
                <a:lnTo>
                  <a:pt x="3672" y="501"/>
                </a:lnTo>
                <a:lnTo>
                  <a:pt x="3669" y="501"/>
                </a:lnTo>
                <a:lnTo>
                  <a:pt x="3665" y="501"/>
                </a:lnTo>
                <a:lnTo>
                  <a:pt x="3658" y="502"/>
                </a:lnTo>
                <a:lnTo>
                  <a:pt x="3655" y="502"/>
                </a:lnTo>
                <a:lnTo>
                  <a:pt x="3652" y="503"/>
                </a:lnTo>
                <a:lnTo>
                  <a:pt x="3649" y="505"/>
                </a:lnTo>
                <a:lnTo>
                  <a:pt x="3647" y="507"/>
                </a:lnTo>
                <a:lnTo>
                  <a:pt x="3645" y="509"/>
                </a:lnTo>
                <a:lnTo>
                  <a:pt x="3642" y="511"/>
                </a:lnTo>
                <a:lnTo>
                  <a:pt x="3641" y="514"/>
                </a:lnTo>
                <a:lnTo>
                  <a:pt x="3639" y="517"/>
                </a:lnTo>
                <a:lnTo>
                  <a:pt x="3637" y="520"/>
                </a:lnTo>
                <a:lnTo>
                  <a:pt x="3636" y="523"/>
                </a:lnTo>
                <a:lnTo>
                  <a:pt x="3635" y="527"/>
                </a:lnTo>
                <a:lnTo>
                  <a:pt x="3635" y="531"/>
                </a:lnTo>
                <a:lnTo>
                  <a:pt x="3634" y="540"/>
                </a:lnTo>
                <a:lnTo>
                  <a:pt x="3635" y="548"/>
                </a:lnTo>
                <a:lnTo>
                  <a:pt x="3635" y="552"/>
                </a:lnTo>
                <a:lnTo>
                  <a:pt x="3636" y="556"/>
                </a:lnTo>
                <a:lnTo>
                  <a:pt x="3639" y="563"/>
                </a:lnTo>
                <a:lnTo>
                  <a:pt x="3642" y="569"/>
                </a:lnTo>
                <a:lnTo>
                  <a:pt x="3645" y="571"/>
                </a:lnTo>
                <a:lnTo>
                  <a:pt x="3647" y="573"/>
                </a:lnTo>
                <a:lnTo>
                  <a:pt x="3652" y="576"/>
                </a:lnTo>
                <a:lnTo>
                  <a:pt x="3658" y="578"/>
                </a:lnTo>
                <a:lnTo>
                  <a:pt x="3665" y="579"/>
                </a:lnTo>
                <a:lnTo>
                  <a:pt x="3672" y="578"/>
                </a:lnTo>
                <a:lnTo>
                  <a:pt x="3675" y="577"/>
                </a:lnTo>
                <a:lnTo>
                  <a:pt x="3678" y="576"/>
                </a:lnTo>
                <a:lnTo>
                  <a:pt x="3683" y="573"/>
                </a:lnTo>
                <a:lnTo>
                  <a:pt x="3686" y="571"/>
                </a:lnTo>
                <a:lnTo>
                  <a:pt x="3688" y="569"/>
                </a:lnTo>
                <a:close/>
                <a:moveTo>
                  <a:pt x="3852" y="549"/>
                </a:moveTo>
                <a:lnTo>
                  <a:pt x="3770" y="549"/>
                </a:lnTo>
                <a:lnTo>
                  <a:pt x="3771" y="552"/>
                </a:lnTo>
                <a:lnTo>
                  <a:pt x="3772" y="556"/>
                </a:lnTo>
                <a:lnTo>
                  <a:pt x="3773" y="559"/>
                </a:lnTo>
                <a:lnTo>
                  <a:pt x="3774" y="562"/>
                </a:lnTo>
                <a:lnTo>
                  <a:pt x="3777" y="567"/>
                </a:lnTo>
                <a:lnTo>
                  <a:pt x="3781" y="571"/>
                </a:lnTo>
                <a:lnTo>
                  <a:pt x="3785" y="575"/>
                </a:lnTo>
                <a:lnTo>
                  <a:pt x="3791" y="577"/>
                </a:lnTo>
                <a:lnTo>
                  <a:pt x="3793" y="578"/>
                </a:lnTo>
                <a:lnTo>
                  <a:pt x="3796" y="579"/>
                </a:lnTo>
                <a:lnTo>
                  <a:pt x="3803" y="579"/>
                </a:lnTo>
                <a:lnTo>
                  <a:pt x="3808" y="579"/>
                </a:lnTo>
                <a:lnTo>
                  <a:pt x="3813" y="578"/>
                </a:lnTo>
                <a:lnTo>
                  <a:pt x="3817" y="577"/>
                </a:lnTo>
                <a:lnTo>
                  <a:pt x="3821" y="575"/>
                </a:lnTo>
                <a:lnTo>
                  <a:pt x="3824" y="573"/>
                </a:lnTo>
                <a:lnTo>
                  <a:pt x="3827" y="570"/>
                </a:lnTo>
                <a:lnTo>
                  <a:pt x="3829" y="567"/>
                </a:lnTo>
                <a:lnTo>
                  <a:pt x="3831" y="564"/>
                </a:lnTo>
                <a:lnTo>
                  <a:pt x="3851" y="572"/>
                </a:lnTo>
                <a:lnTo>
                  <a:pt x="3848" y="578"/>
                </a:lnTo>
                <a:lnTo>
                  <a:pt x="3846" y="581"/>
                </a:lnTo>
                <a:lnTo>
                  <a:pt x="3843" y="584"/>
                </a:lnTo>
                <a:lnTo>
                  <a:pt x="3841" y="586"/>
                </a:lnTo>
                <a:lnTo>
                  <a:pt x="3838" y="588"/>
                </a:lnTo>
                <a:lnTo>
                  <a:pt x="3833" y="592"/>
                </a:lnTo>
                <a:lnTo>
                  <a:pt x="3826" y="595"/>
                </a:lnTo>
                <a:lnTo>
                  <a:pt x="3819" y="597"/>
                </a:lnTo>
                <a:lnTo>
                  <a:pt x="3811" y="598"/>
                </a:lnTo>
                <a:lnTo>
                  <a:pt x="3803" y="598"/>
                </a:lnTo>
                <a:lnTo>
                  <a:pt x="3796" y="598"/>
                </a:lnTo>
                <a:lnTo>
                  <a:pt x="3790" y="597"/>
                </a:lnTo>
                <a:lnTo>
                  <a:pt x="3785" y="596"/>
                </a:lnTo>
                <a:lnTo>
                  <a:pt x="3779" y="594"/>
                </a:lnTo>
                <a:lnTo>
                  <a:pt x="3777" y="593"/>
                </a:lnTo>
                <a:lnTo>
                  <a:pt x="3774" y="592"/>
                </a:lnTo>
                <a:lnTo>
                  <a:pt x="3769" y="589"/>
                </a:lnTo>
                <a:lnTo>
                  <a:pt x="3765" y="586"/>
                </a:lnTo>
                <a:lnTo>
                  <a:pt x="3761" y="583"/>
                </a:lnTo>
                <a:lnTo>
                  <a:pt x="3758" y="579"/>
                </a:lnTo>
                <a:lnTo>
                  <a:pt x="3755" y="574"/>
                </a:lnTo>
                <a:lnTo>
                  <a:pt x="3752" y="569"/>
                </a:lnTo>
                <a:lnTo>
                  <a:pt x="3750" y="564"/>
                </a:lnTo>
                <a:lnTo>
                  <a:pt x="3748" y="559"/>
                </a:lnTo>
                <a:lnTo>
                  <a:pt x="3747" y="553"/>
                </a:lnTo>
                <a:lnTo>
                  <a:pt x="3747" y="546"/>
                </a:lnTo>
                <a:lnTo>
                  <a:pt x="3746" y="540"/>
                </a:lnTo>
                <a:lnTo>
                  <a:pt x="3747" y="533"/>
                </a:lnTo>
                <a:lnTo>
                  <a:pt x="3747" y="527"/>
                </a:lnTo>
                <a:lnTo>
                  <a:pt x="3748" y="521"/>
                </a:lnTo>
                <a:lnTo>
                  <a:pt x="3750" y="515"/>
                </a:lnTo>
                <a:lnTo>
                  <a:pt x="3752" y="510"/>
                </a:lnTo>
                <a:lnTo>
                  <a:pt x="3754" y="505"/>
                </a:lnTo>
                <a:lnTo>
                  <a:pt x="3757" y="501"/>
                </a:lnTo>
                <a:lnTo>
                  <a:pt x="3761" y="497"/>
                </a:lnTo>
                <a:lnTo>
                  <a:pt x="3765" y="493"/>
                </a:lnTo>
                <a:lnTo>
                  <a:pt x="3769" y="490"/>
                </a:lnTo>
                <a:lnTo>
                  <a:pt x="3773" y="487"/>
                </a:lnTo>
                <a:lnTo>
                  <a:pt x="3778" y="485"/>
                </a:lnTo>
                <a:lnTo>
                  <a:pt x="3783" y="483"/>
                </a:lnTo>
                <a:lnTo>
                  <a:pt x="3789" y="482"/>
                </a:lnTo>
                <a:lnTo>
                  <a:pt x="3795" y="482"/>
                </a:lnTo>
                <a:lnTo>
                  <a:pt x="3801" y="481"/>
                </a:lnTo>
                <a:lnTo>
                  <a:pt x="3807" y="482"/>
                </a:lnTo>
                <a:lnTo>
                  <a:pt x="3813" y="482"/>
                </a:lnTo>
                <a:lnTo>
                  <a:pt x="3818" y="483"/>
                </a:lnTo>
                <a:lnTo>
                  <a:pt x="3823" y="485"/>
                </a:lnTo>
                <a:lnTo>
                  <a:pt x="3828" y="487"/>
                </a:lnTo>
                <a:lnTo>
                  <a:pt x="3832" y="490"/>
                </a:lnTo>
                <a:lnTo>
                  <a:pt x="3836" y="493"/>
                </a:lnTo>
                <a:lnTo>
                  <a:pt x="3840" y="496"/>
                </a:lnTo>
                <a:lnTo>
                  <a:pt x="3843" y="500"/>
                </a:lnTo>
                <a:lnTo>
                  <a:pt x="3846" y="505"/>
                </a:lnTo>
                <a:lnTo>
                  <a:pt x="3848" y="509"/>
                </a:lnTo>
                <a:lnTo>
                  <a:pt x="3850" y="514"/>
                </a:lnTo>
                <a:lnTo>
                  <a:pt x="3851" y="519"/>
                </a:lnTo>
                <a:lnTo>
                  <a:pt x="3852" y="525"/>
                </a:lnTo>
                <a:lnTo>
                  <a:pt x="3853" y="530"/>
                </a:lnTo>
                <a:lnTo>
                  <a:pt x="3853" y="536"/>
                </a:lnTo>
                <a:lnTo>
                  <a:pt x="3853" y="543"/>
                </a:lnTo>
                <a:lnTo>
                  <a:pt x="3852" y="549"/>
                </a:lnTo>
                <a:close/>
                <a:moveTo>
                  <a:pt x="3780" y="508"/>
                </a:moveTo>
                <a:lnTo>
                  <a:pt x="3777" y="512"/>
                </a:lnTo>
                <a:lnTo>
                  <a:pt x="3774" y="517"/>
                </a:lnTo>
                <a:lnTo>
                  <a:pt x="3772" y="523"/>
                </a:lnTo>
                <a:lnTo>
                  <a:pt x="3770" y="530"/>
                </a:lnTo>
                <a:lnTo>
                  <a:pt x="3831" y="530"/>
                </a:lnTo>
                <a:lnTo>
                  <a:pt x="3830" y="524"/>
                </a:lnTo>
                <a:lnTo>
                  <a:pt x="3828" y="518"/>
                </a:lnTo>
                <a:lnTo>
                  <a:pt x="3825" y="513"/>
                </a:lnTo>
                <a:lnTo>
                  <a:pt x="3821" y="508"/>
                </a:lnTo>
                <a:lnTo>
                  <a:pt x="3817" y="505"/>
                </a:lnTo>
                <a:lnTo>
                  <a:pt x="3812" y="502"/>
                </a:lnTo>
                <a:lnTo>
                  <a:pt x="3807" y="501"/>
                </a:lnTo>
                <a:lnTo>
                  <a:pt x="3801" y="500"/>
                </a:lnTo>
                <a:lnTo>
                  <a:pt x="3795" y="501"/>
                </a:lnTo>
                <a:lnTo>
                  <a:pt x="3792" y="501"/>
                </a:lnTo>
                <a:lnTo>
                  <a:pt x="3789" y="502"/>
                </a:lnTo>
                <a:lnTo>
                  <a:pt x="3784" y="505"/>
                </a:lnTo>
                <a:lnTo>
                  <a:pt x="3780" y="508"/>
                </a:lnTo>
                <a:close/>
                <a:moveTo>
                  <a:pt x="3954" y="589"/>
                </a:moveTo>
                <a:lnTo>
                  <a:pt x="3948" y="593"/>
                </a:lnTo>
                <a:lnTo>
                  <a:pt x="3944" y="594"/>
                </a:lnTo>
                <a:lnTo>
                  <a:pt x="3941" y="596"/>
                </a:lnTo>
                <a:lnTo>
                  <a:pt x="3933" y="598"/>
                </a:lnTo>
                <a:lnTo>
                  <a:pt x="3924" y="598"/>
                </a:lnTo>
                <a:lnTo>
                  <a:pt x="3917" y="598"/>
                </a:lnTo>
                <a:lnTo>
                  <a:pt x="3913" y="597"/>
                </a:lnTo>
                <a:lnTo>
                  <a:pt x="3910" y="596"/>
                </a:lnTo>
                <a:lnTo>
                  <a:pt x="3904" y="594"/>
                </a:lnTo>
                <a:lnTo>
                  <a:pt x="3901" y="592"/>
                </a:lnTo>
                <a:lnTo>
                  <a:pt x="3899" y="590"/>
                </a:lnTo>
                <a:lnTo>
                  <a:pt x="3897" y="588"/>
                </a:lnTo>
                <a:lnTo>
                  <a:pt x="3895" y="586"/>
                </a:lnTo>
                <a:lnTo>
                  <a:pt x="3893" y="583"/>
                </a:lnTo>
                <a:lnTo>
                  <a:pt x="3892" y="581"/>
                </a:lnTo>
                <a:lnTo>
                  <a:pt x="3891" y="577"/>
                </a:lnTo>
                <a:lnTo>
                  <a:pt x="3890" y="574"/>
                </a:lnTo>
                <a:lnTo>
                  <a:pt x="3890" y="570"/>
                </a:lnTo>
                <a:lnTo>
                  <a:pt x="3890" y="566"/>
                </a:lnTo>
                <a:lnTo>
                  <a:pt x="3890" y="502"/>
                </a:lnTo>
                <a:lnTo>
                  <a:pt x="3868" y="502"/>
                </a:lnTo>
                <a:lnTo>
                  <a:pt x="3868" y="484"/>
                </a:lnTo>
                <a:lnTo>
                  <a:pt x="3890" y="484"/>
                </a:lnTo>
                <a:lnTo>
                  <a:pt x="3890" y="457"/>
                </a:lnTo>
                <a:lnTo>
                  <a:pt x="3914" y="451"/>
                </a:lnTo>
                <a:lnTo>
                  <a:pt x="3914" y="484"/>
                </a:lnTo>
                <a:lnTo>
                  <a:pt x="3953" y="484"/>
                </a:lnTo>
                <a:lnTo>
                  <a:pt x="3953" y="502"/>
                </a:lnTo>
                <a:lnTo>
                  <a:pt x="3914" y="502"/>
                </a:lnTo>
                <a:lnTo>
                  <a:pt x="3914" y="562"/>
                </a:lnTo>
                <a:lnTo>
                  <a:pt x="3914" y="566"/>
                </a:lnTo>
                <a:lnTo>
                  <a:pt x="3915" y="569"/>
                </a:lnTo>
                <a:lnTo>
                  <a:pt x="3916" y="572"/>
                </a:lnTo>
                <a:lnTo>
                  <a:pt x="3918" y="574"/>
                </a:lnTo>
                <a:lnTo>
                  <a:pt x="3920" y="576"/>
                </a:lnTo>
                <a:lnTo>
                  <a:pt x="3923" y="577"/>
                </a:lnTo>
                <a:lnTo>
                  <a:pt x="3926" y="578"/>
                </a:lnTo>
                <a:lnTo>
                  <a:pt x="3930" y="578"/>
                </a:lnTo>
                <a:lnTo>
                  <a:pt x="3935" y="578"/>
                </a:lnTo>
                <a:lnTo>
                  <a:pt x="3940" y="576"/>
                </a:lnTo>
                <a:lnTo>
                  <a:pt x="3944" y="574"/>
                </a:lnTo>
                <a:lnTo>
                  <a:pt x="3948" y="571"/>
                </a:lnTo>
                <a:lnTo>
                  <a:pt x="3954" y="589"/>
                </a:lnTo>
                <a:close/>
                <a:moveTo>
                  <a:pt x="497" y="336"/>
                </a:moveTo>
                <a:lnTo>
                  <a:pt x="497" y="344"/>
                </a:lnTo>
                <a:lnTo>
                  <a:pt x="309" y="345"/>
                </a:lnTo>
                <a:lnTo>
                  <a:pt x="309" y="343"/>
                </a:lnTo>
                <a:lnTo>
                  <a:pt x="308" y="340"/>
                </a:lnTo>
                <a:lnTo>
                  <a:pt x="306" y="337"/>
                </a:lnTo>
                <a:lnTo>
                  <a:pt x="304" y="333"/>
                </a:lnTo>
                <a:lnTo>
                  <a:pt x="297" y="324"/>
                </a:lnTo>
                <a:lnTo>
                  <a:pt x="288" y="313"/>
                </a:lnTo>
                <a:lnTo>
                  <a:pt x="278" y="301"/>
                </a:lnTo>
                <a:lnTo>
                  <a:pt x="272" y="294"/>
                </a:lnTo>
                <a:lnTo>
                  <a:pt x="265" y="287"/>
                </a:lnTo>
                <a:lnTo>
                  <a:pt x="252" y="273"/>
                </a:lnTo>
                <a:lnTo>
                  <a:pt x="238" y="258"/>
                </a:lnTo>
                <a:lnTo>
                  <a:pt x="223" y="244"/>
                </a:lnTo>
                <a:lnTo>
                  <a:pt x="207" y="230"/>
                </a:lnTo>
                <a:lnTo>
                  <a:pt x="192" y="217"/>
                </a:lnTo>
                <a:lnTo>
                  <a:pt x="176" y="205"/>
                </a:lnTo>
                <a:lnTo>
                  <a:pt x="169" y="200"/>
                </a:lnTo>
                <a:lnTo>
                  <a:pt x="161" y="195"/>
                </a:lnTo>
                <a:lnTo>
                  <a:pt x="154" y="190"/>
                </a:lnTo>
                <a:lnTo>
                  <a:pt x="147" y="186"/>
                </a:lnTo>
                <a:lnTo>
                  <a:pt x="140" y="183"/>
                </a:lnTo>
                <a:lnTo>
                  <a:pt x="134" y="180"/>
                </a:lnTo>
                <a:lnTo>
                  <a:pt x="128" y="178"/>
                </a:lnTo>
                <a:lnTo>
                  <a:pt x="122" y="177"/>
                </a:lnTo>
                <a:lnTo>
                  <a:pt x="122" y="256"/>
                </a:lnTo>
                <a:lnTo>
                  <a:pt x="123" y="279"/>
                </a:lnTo>
                <a:lnTo>
                  <a:pt x="123" y="289"/>
                </a:lnTo>
                <a:lnTo>
                  <a:pt x="124" y="298"/>
                </a:lnTo>
                <a:lnTo>
                  <a:pt x="126" y="313"/>
                </a:lnTo>
                <a:lnTo>
                  <a:pt x="129" y="325"/>
                </a:lnTo>
                <a:lnTo>
                  <a:pt x="131" y="333"/>
                </a:lnTo>
                <a:lnTo>
                  <a:pt x="133" y="339"/>
                </a:lnTo>
                <a:lnTo>
                  <a:pt x="135" y="343"/>
                </a:lnTo>
                <a:lnTo>
                  <a:pt x="0" y="343"/>
                </a:lnTo>
                <a:lnTo>
                  <a:pt x="2" y="340"/>
                </a:lnTo>
                <a:lnTo>
                  <a:pt x="4" y="335"/>
                </a:lnTo>
                <a:lnTo>
                  <a:pt x="7" y="327"/>
                </a:lnTo>
                <a:lnTo>
                  <a:pt x="9" y="316"/>
                </a:lnTo>
                <a:lnTo>
                  <a:pt x="11" y="302"/>
                </a:lnTo>
                <a:lnTo>
                  <a:pt x="12" y="293"/>
                </a:lnTo>
                <a:lnTo>
                  <a:pt x="13" y="284"/>
                </a:lnTo>
                <a:lnTo>
                  <a:pt x="13" y="261"/>
                </a:lnTo>
                <a:lnTo>
                  <a:pt x="15" y="84"/>
                </a:lnTo>
                <a:lnTo>
                  <a:pt x="15" y="72"/>
                </a:lnTo>
                <a:lnTo>
                  <a:pt x="14" y="61"/>
                </a:lnTo>
                <a:lnTo>
                  <a:pt x="12" y="43"/>
                </a:lnTo>
                <a:lnTo>
                  <a:pt x="10" y="29"/>
                </a:lnTo>
                <a:lnTo>
                  <a:pt x="9" y="23"/>
                </a:lnTo>
                <a:lnTo>
                  <a:pt x="7" y="18"/>
                </a:lnTo>
                <a:lnTo>
                  <a:pt x="5" y="10"/>
                </a:lnTo>
                <a:lnTo>
                  <a:pt x="2" y="5"/>
                </a:lnTo>
                <a:lnTo>
                  <a:pt x="1" y="2"/>
                </a:lnTo>
                <a:lnTo>
                  <a:pt x="0" y="1"/>
                </a:lnTo>
                <a:lnTo>
                  <a:pt x="135" y="1"/>
                </a:lnTo>
                <a:lnTo>
                  <a:pt x="133" y="5"/>
                </a:lnTo>
                <a:lnTo>
                  <a:pt x="131" y="10"/>
                </a:lnTo>
                <a:lnTo>
                  <a:pt x="129" y="18"/>
                </a:lnTo>
                <a:lnTo>
                  <a:pt x="126" y="29"/>
                </a:lnTo>
                <a:lnTo>
                  <a:pt x="124" y="43"/>
                </a:lnTo>
                <a:lnTo>
                  <a:pt x="123" y="52"/>
                </a:lnTo>
                <a:lnTo>
                  <a:pt x="123" y="62"/>
                </a:lnTo>
                <a:lnTo>
                  <a:pt x="122" y="85"/>
                </a:lnTo>
                <a:lnTo>
                  <a:pt x="122" y="157"/>
                </a:lnTo>
                <a:lnTo>
                  <a:pt x="140" y="148"/>
                </a:lnTo>
                <a:lnTo>
                  <a:pt x="160" y="137"/>
                </a:lnTo>
                <a:lnTo>
                  <a:pt x="202" y="114"/>
                </a:lnTo>
                <a:lnTo>
                  <a:pt x="246" y="88"/>
                </a:lnTo>
                <a:lnTo>
                  <a:pt x="288" y="62"/>
                </a:lnTo>
                <a:lnTo>
                  <a:pt x="326" y="39"/>
                </a:lnTo>
                <a:lnTo>
                  <a:pt x="357" y="20"/>
                </a:lnTo>
                <a:lnTo>
                  <a:pt x="385" y="1"/>
                </a:lnTo>
                <a:lnTo>
                  <a:pt x="466" y="1"/>
                </a:lnTo>
                <a:lnTo>
                  <a:pt x="466" y="8"/>
                </a:lnTo>
                <a:lnTo>
                  <a:pt x="458" y="9"/>
                </a:lnTo>
                <a:lnTo>
                  <a:pt x="448" y="11"/>
                </a:lnTo>
                <a:lnTo>
                  <a:pt x="438" y="14"/>
                </a:lnTo>
                <a:lnTo>
                  <a:pt x="427" y="18"/>
                </a:lnTo>
                <a:lnTo>
                  <a:pt x="415" y="23"/>
                </a:lnTo>
                <a:lnTo>
                  <a:pt x="402" y="29"/>
                </a:lnTo>
                <a:lnTo>
                  <a:pt x="388" y="36"/>
                </a:lnTo>
                <a:lnTo>
                  <a:pt x="374" y="44"/>
                </a:lnTo>
                <a:lnTo>
                  <a:pt x="343" y="62"/>
                </a:lnTo>
                <a:lnTo>
                  <a:pt x="309" y="82"/>
                </a:lnTo>
                <a:lnTo>
                  <a:pt x="235" y="128"/>
                </a:lnTo>
                <a:lnTo>
                  <a:pt x="263" y="155"/>
                </a:lnTo>
                <a:lnTo>
                  <a:pt x="297" y="187"/>
                </a:lnTo>
                <a:lnTo>
                  <a:pt x="334" y="221"/>
                </a:lnTo>
                <a:lnTo>
                  <a:pt x="353" y="238"/>
                </a:lnTo>
                <a:lnTo>
                  <a:pt x="372" y="255"/>
                </a:lnTo>
                <a:lnTo>
                  <a:pt x="391" y="271"/>
                </a:lnTo>
                <a:lnTo>
                  <a:pt x="410" y="286"/>
                </a:lnTo>
                <a:lnTo>
                  <a:pt x="428" y="299"/>
                </a:lnTo>
                <a:lnTo>
                  <a:pt x="445" y="311"/>
                </a:lnTo>
                <a:lnTo>
                  <a:pt x="460" y="322"/>
                </a:lnTo>
                <a:lnTo>
                  <a:pt x="474" y="329"/>
                </a:lnTo>
                <a:lnTo>
                  <a:pt x="481" y="332"/>
                </a:lnTo>
                <a:lnTo>
                  <a:pt x="486" y="334"/>
                </a:lnTo>
                <a:lnTo>
                  <a:pt x="492" y="336"/>
                </a:lnTo>
                <a:lnTo>
                  <a:pt x="497" y="336"/>
                </a:lnTo>
                <a:close/>
                <a:moveTo>
                  <a:pt x="943" y="85"/>
                </a:moveTo>
                <a:lnTo>
                  <a:pt x="943" y="150"/>
                </a:lnTo>
                <a:lnTo>
                  <a:pt x="943" y="168"/>
                </a:lnTo>
                <a:lnTo>
                  <a:pt x="942" y="177"/>
                </a:lnTo>
                <a:lnTo>
                  <a:pt x="941" y="186"/>
                </a:lnTo>
                <a:lnTo>
                  <a:pt x="938" y="204"/>
                </a:lnTo>
                <a:lnTo>
                  <a:pt x="936" y="213"/>
                </a:lnTo>
                <a:lnTo>
                  <a:pt x="934" y="222"/>
                </a:lnTo>
                <a:lnTo>
                  <a:pt x="931" y="231"/>
                </a:lnTo>
                <a:lnTo>
                  <a:pt x="928" y="239"/>
                </a:lnTo>
                <a:lnTo>
                  <a:pt x="925" y="247"/>
                </a:lnTo>
                <a:lnTo>
                  <a:pt x="921" y="256"/>
                </a:lnTo>
                <a:lnTo>
                  <a:pt x="917" y="264"/>
                </a:lnTo>
                <a:lnTo>
                  <a:pt x="912" y="271"/>
                </a:lnTo>
                <a:lnTo>
                  <a:pt x="907" y="279"/>
                </a:lnTo>
                <a:lnTo>
                  <a:pt x="902" y="286"/>
                </a:lnTo>
                <a:lnTo>
                  <a:pt x="896" y="293"/>
                </a:lnTo>
                <a:lnTo>
                  <a:pt x="889" y="300"/>
                </a:lnTo>
                <a:lnTo>
                  <a:pt x="882" y="306"/>
                </a:lnTo>
                <a:lnTo>
                  <a:pt x="874" y="312"/>
                </a:lnTo>
                <a:lnTo>
                  <a:pt x="866" y="318"/>
                </a:lnTo>
                <a:lnTo>
                  <a:pt x="858" y="323"/>
                </a:lnTo>
                <a:lnTo>
                  <a:pt x="849" y="328"/>
                </a:lnTo>
                <a:lnTo>
                  <a:pt x="839" y="333"/>
                </a:lnTo>
                <a:lnTo>
                  <a:pt x="829" y="337"/>
                </a:lnTo>
                <a:lnTo>
                  <a:pt x="818" y="340"/>
                </a:lnTo>
                <a:lnTo>
                  <a:pt x="807" y="343"/>
                </a:lnTo>
                <a:lnTo>
                  <a:pt x="794" y="346"/>
                </a:lnTo>
                <a:lnTo>
                  <a:pt x="782" y="348"/>
                </a:lnTo>
                <a:lnTo>
                  <a:pt x="768" y="349"/>
                </a:lnTo>
                <a:lnTo>
                  <a:pt x="755" y="350"/>
                </a:lnTo>
                <a:lnTo>
                  <a:pt x="740" y="351"/>
                </a:lnTo>
                <a:lnTo>
                  <a:pt x="725" y="350"/>
                </a:lnTo>
                <a:lnTo>
                  <a:pt x="712" y="350"/>
                </a:lnTo>
                <a:lnTo>
                  <a:pt x="698" y="349"/>
                </a:lnTo>
                <a:lnTo>
                  <a:pt x="685" y="348"/>
                </a:lnTo>
                <a:lnTo>
                  <a:pt x="673" y="346"/>
                </a:lnTo>
                <a:lnTo>
                  <a:pt x="661" y="344"/>
                </a:lnTo>
                <a:lnTo>
                  <a:pt x="649" y="341"/>
                </a:lnTo>
                <a:lnTo>
                  <a:pt x="638" y="339"/>
                </a:lnTo>
                <a:lnTo>
                  <a:pt x="628" y="335"/>
                </a:lnTo>
                <a:lnTo>
                  <a:pt x="618" y="332"/>
                </a:lnTo>
                <a:lnTo>
                  <a:pt x="608" y="328"/>
                </a:lnTo>
                <a:lnTo>
                  <a:pt x="599" y="324"/>
                </a:lnTo>
                <a:lnTo>
                  <a:pt x="591" y="319"/>
                </a:lnTo>
                <a:lnTo>
                  <a:pt x="583" y="314"/>
                </a:lnTo>
                <a:lnTo>
                  <a:pt x="575" y="309"/>
                </a:lnTo>
                <a:lnTo>
                  <a:pt x="568" y="304"/>
                </a:lnTo>
                <a:lnTo>
                  <a:pt x="562" y="298"/>
                </a:lnTo>
                <a:lnTo>
                  <a:pt x="556" y="291"/>
                </a:lnTo>
                <a:lnTo>
                  <a:pt x="550" y="285"/>
                </a:lnTo>
                <a:lnTo>
                  <a:pt x="545" y="278"/>
                </a:lnTo>
                <a:lnTo>
                  <a:pt x="540" y="270"/>
                </a:lnTo>
                <a:lnTo>
                  <a:pt x="536" y="263"/>
                </a:lnTo>
                <a:lnTo>
                  <a:pt x="532" y="255"/>
                </a:lnTo>
                <a:lnTo>
                  <a:pt x="529" y="247"/>
                </a:lnTo>
                <a:lnTo>
                  <a:pt x="526" y="238"/>
                </a:lnTo>
                <a:lnTo>
                  <a:pt x="523" y="229"/>
                </a:lnTo>
                <a:lnTo>
                  <a:pt x="521" y="220"/>
                </a:lnTo>
                <a:lnTo>
                  <a:pt x="519" y="210"/>
                </a:lnTo>
                <a:lnTo>
                  <a:pt x="518" y="200"/>
                </a:lnTo>
                <a:lnTo>
                  <a:pt x="517" y="190"/>
                </a:lnTo>
                <a:lnTo>
                  <a:pt x="517" y="180"/>
                </a:lnTo>
                <a:lnTo>
                  <a:pt x="517" y="169"/>
                </a:lnTo>
                <a:lnTo>
                  <a:pt x="519" y="85"/>
                </a:lnTo>
                <a:lnTo>
                  <a:pt x="519" y="62"/>
                </a:lnTo>
                <a:lnTo>
                  <a:pt x="518" y="44"/>
                </a:lnTo>
                <a:lnTo>
                  <a:pt x="516" y="30"/>
                </a:lnTo>
                <a:lnTo>
                  <a:pt x="514" y="19"/>
                </a:lnTo>
                <a:lnTo>
                  <a:pt x="511" y="11"/>
                </a:lnTo>
                <a:lnTo>
                  <a:pt x="509" y="5"/>
                </a:lnTo>
                <a:lnTo>
                  <a:pt x="507" y="2"/>
                </a:lnTo>
                <a:lnTo>
                  <a:pt x="506" y="1"/>
                </a:lnTo>
                <a:lnTo>
                  <a:pt x="644" y="1"/>
                </a:lnTo>
                <a:lnTo>
                  <a:pt x="642" y="5"/>
                </a:lnTo>
                <a:lnTo>
                  <a:pt x="640" y="11"/>
                </a:lnTo>
                <a:lnTo>
                  <a:pt x="638" y="19"/>
                </a:lnTo>
                <a:lnTo>
                  <a:pt x="635" y="30"/>
                </a:lnTo>
                <a:lnTo>
                  <a:pt x="633" y="44"/>
                </a:lnTo>
                <a:lnTo>
                  <a:pt x="632" y="62"/>
                </a:lnTo>
                <a:lnTo>
                  <a:pt x="631" y="85"/>
                </a:lnTo>
                <a:lnTo>
                  <a:pt x="632" y="184"/>
                </a:lnTo>
                <a:lnTo>
                  <a:pt x="632" y="196"/>
                </a:lnTo>
                <a:lnTo>
                  <a:pt x="633" y="208"/>
                </a:lnTo>
                <a:lnTo>
                  <a:pt x="634" y="220"/>
                </a:lnTo>
                <a:lnTo>
                  <a:pt x="637" y="232"/>
                </a:lnTo>
                <a:lnTo>
                  <a:pt x="638" y="238"/>
                </a:lnTo>
                <a:lnTo>
                  <a:pt x="640" y="243"/>
                </a:lnTo>
                <a:lnTo>
                  <a:pt x="644" y="255"/>
                </a:lnTo>
                <a:lnTo>
                  <a:pt x="649" y="265"/>
                </a:lnTo>
                <a:lnTo>
                  <a:pt x="651" y="270"/>
                </a:lnTo>
                <a:lnTo>
                  <a:pt x="655" y="275"/>
                </a:lnTo>
                <a:lnTo>
                  <a:pt x="658" y="280"/>
                </a:lnTo>
                <a:lnTo>
                  <a:pt x="663" y="284"/>
                </a:lnTo>
                <a:lnTo>
                  <a:pt x="667" y="289"/>
                </a:lnTo>
                <a:lnTo>
                  <a:pt x="671" y="293"/>
                </a:lnTo>
                <a:lnTo>
                  <a:pt x="676" y="297"/>
                </a:lnTo>
                <a:lnTo>
                  <a:pt x="681" y="300"/>
                </a:lnTo>
                <a:lnTo>
                  <a:pt x="687" y="303"/>
                </a:lnTo>
                <a:lnTo>
                  <a:pt x="693" y="306"/>
                </a:lnTo>
                <a:lnTo>
                  <a:pt x="699" y="309"/>
                </a:lnTo>
                <a:lnTo>
                  <a:pt x="706" y="311"/>
                </a:lnTo>
                <a:lnTo>
                  <a:pt x="713" y="314"/>
                </a:lnTo>
                <a:lnTo>
                  <a:pt x="720" y="315"/>
                </a:lnTo>
                <a:lnTo>
                  <a:pt x="728" y="317"/>
                </a:lnTo>
                <a:lnTo>
                  <a:pt x="736" y="318"/>
                </a:lnTo>
                <a:lnTo>
                  <a:pt x="745" y="318"/>
                </a:lnTo>
                <a:lnTo>
                  <a:pt x="755" y="318"/>
                </a:lnTo>
                <a:lnTo>
                  <a:pt x="765" y="318"/>
                </a:lnTo>
                <a:lnTo>
                  <a:pt x="775" y="317"/>
                </a:lnTo>
                <a:lnTo>
                  <a:pt x="785" y="316"/>
                </a:lnTo>
                <a:lnTo>
                  <a:pt x="794" y="315"/>
                </a:lnTo>
                <a:lnTo>
                  <a:pt x="803" y="313"/>
                </a:lnTo>
                <a:lnTo>
                  <a:pt x="811" y="311"/>
                </a:lnTo>
                <a:lnTo>
                  <a:pt x="819" y="308"/>
                </a:lnTo>
                <a:lnTo>
                  <a:pt x="827" y="305"/>
                </a:lnTo>
                <a:lnTo>
                  <a:pt x="834" y="301"/>
                </a:lnTo>
                <a:lnTo>
                  <a:pt x="841" y="298"/>
                </a:lnTo>
                <a:lnTo>
                  <a:pt x="847" y="293"/>
                </a:lnTo>
                <a:lnTo>
                  <a:pt x="853" y="289"/>
                </a:lnTo>
                <a:lnTo>
                  <a:pt x="859" y="284"/>
                </a:lnTo>
                <a:lnTo>
                  <a:pt x="862" y="282"/>
                </a:lnTo>
                <a:lnTo>
                  <a:pt x="864" y="279"/>
                </a:lnTo>
                <a:lnTo>
                  <a:pt x="869" y="274"/>
                </a:lnTo>
                <a:lnTo>
                  <a:pt x="874" y="268"/>
                </a:lnTo>
                <a:lnTo>
                  <a:pt x="878" y="262"/>
                </a:lnTo>
                <a:lnTo>
                  <a:pt x="882" y="256"/>
                </a:lnTo>
                <a:lnTo>
                  <a:pt x="886" y="249"/>
                </a:lnTo>
                <a:lnTo>
                  <a:pt x="889" y="242"/>
                </a:lnTo>
                <a:lnTo>
                  <a:pt x="895" y="228"/>
                </a:lnTo>
                <a:lnTo>
                  <a:pt x="900" y="213"/>
                </a:lnTo>
                <a:lnTo>
                  <a:pt x="902" y="205"/>
                </a:lnTo>
                <a:lnTo>
                  <a:pt x="904" y="196"/>
                </a:lnTo>
                <a:lnTo>
                  <a:pt x="905" y="188"/>
                </a:lnTo>
                <a:lnTo>
                  <a:pt x="906" y="180"/>
                </a:lnTo>
                <a:lnTo>
                  <a:pt x="907" y="171"/>
                </a:lnTo>
                <a:lnTo>
                  <a:pt x="908" y="162"/>
                </a:lnTo>
                <a:lnTo>
                  <a:pt x="908" y="144"/>
                </a:lnTo>
                <a:lnTo>
                  <a:pt x="908" y="124"/>
                </a:lnTo>
                <a:lnTo>
                  <a:pt x="909" y="84"/>
                </a:lnTo>
                <a:lnTo>
                  <a:pt x="908" y="61"/>
                </a:lnTo>
                <a:lnTo>
                  <a:pt x="908" y="52"/>
                </a:lnTo>
                <a:lnTo>
                  <a:pt x="907" y="43"/>
                </a:lnTo>
                <a:lnTo>
                  <a:pt x="904" y="29"/>
                </a:lnTo>
                <a:lnTo>
                  <a:pt x="902" y="18"/>
                </a:lnTo>
                <a:lnTo>
                  <a:pt x="899" y="10"/>
                </a:lnTo>
                <a:lnTo>
                  <a:pt x="897" y="5"/>
                </a:lnTo>
                <a:lnTo>
                  <a:pt x="896" y="2"/>
                </a:lnTo>
                <a:lnTo>
                  <a:pt x="895" y="1"/>
                </a:lnTo>
                <a:lnTo>
                  <a:pt x="956" y="1"/>
                </a:lnTo>
                <a:lnTo>
                  <a:pt x="954" y="4"/>
                </a:lnTo>
                <a:lnTo>
                  <a:pt x="950" y="13"/>
                </a:lnTo>
                <a:lnTo>
                  <a:pt x="948" y="21"/>
                </a:lnTo>
                <a:lnTo>
                  <a:pt x="946" y="31"/>
                </a:lnTo>
                <a:lnTo>
                  <a:pt x="944" y="43"/>
                </a:lnTo>
                <a:lnTo>
                  <a:pt x="943" y="59"/>
                </a:lnTo>
                <a:lnTo>
                  <a:pt x="943" y="85"/>
                </a:lnTo>
                <a:close/>
                <a:moveTo>
                  <a:pt x="1505" y="343"/>
                </a:moveTo>
                <a:lnTo>
                  <a:pt x="1489" y="343"/>
                </a:lnTo>
                <a:lnTo>
                  <a:pt x="1424" y="343"/>
                </a:lnTo>
                <a:lnTo>
                  <a:pt x="1348" y="343"/>
                </a:lnTo>
                <a:lnTo>
                  <a:pt x="1280" y="276"/>
                </a:lnTo>
                <a:lnTo>
                  <a:pt x="1207" y="203"/>
                </a:lnTo>
                <a:lnTo>
                  <a:pt x="1135" y="131"/>
                </a:lnTo>
                <a:lnTo>
                  <a:pt x="1069" y="67"/>
                </a:lnTo>
                <a:lnTo>
                  <a:pt x="1069" y="76"/>
                </a:lnTo>
                <a:lnTo>
                  <a:pt x="1069" y="85"/>
                </a:lnTo>
                <a:lnTo>
                  <a:pt x="1069" y="261"/>
                </a:lnTo>
                <a:lnTo>
                  <a:pt x="1069" y="273"/>
                </a:lnTo>
                <a:lnTo>
                  <a:pt x="1070" y="284"/>
                </a:lnTo>
                <a:lnTo>
                  <a:pt x="1071" y="302"/>
                </a:lnTo>
                <a:lnTo>
                  <a:pt x="1074" y="316"/>
                </a:lnTo>
                <a:lnTo>
                  <a:pt x="1075" y="322"/>
                </a:lnTo>
                <a:lnTo>
                  <a:pt x="1076" y="327"/>
                </a:lnTo>
                <a:lnTo>
                  <a:pt x="1079" y="335"/>
                </a:lnTo>
                <a:lnTo>
                  <a:pt x="1081" y="340"/>
                </a:lnTo>
                <a:lnTo>
                  <a:pt x="1083" y="342"/>
                </a:lnTo>
                <a:lnTo>
                  <a:pt x="1084" y="343"/>
                </a:lnTo>
                <a:lnTo>
                  <a:pt x="1019" y="343"/>
                </a:lnTo>
                <a:lnTo>
                  <a:pt x="1019" y="342"/>
                </a:lnTo>
                <a:lnTo>
                  <a:pt x="1021" y="340"/>
                </a:lnTo>
                <a:lnTo>
                  <a:pt x="1023" y="335"/>
                </a:lnTo>
                <a:lnTo>
                  <a:pt x="1026" y="327"/>
                </a:lnTo>
                <a:lnTo>
                  <a:pt x="1029" y="316"/>
                </a:lnTo>
                <a:lnTo>
                  <a:pt x="1030" y="310"/>
                </a:lnTo>
                <a:lnTo>
                  <a:pt x="1031" y="302"/>
                </a:lnTo>
                <a:lnTo>
                  <a:pt x="1033" y="284"/>
                </a:lnTo>
                <a:lnTo>
                  <a:pt x="1033" y="273"/>
                </a:lnTo>
                <a:lnTo>
                  <a:pt x="1033" y="261"/>
                </a:lnTo>
                <a:lnTo>
                  <a:pt x="1035" y="84"/>
                </a:lnTo>
                <a:lnTo>
                  <a:pt x="1034" y="68"/>
                </a:lnTo>
                <a:lnTo>
                  <a:pt x="1034" y="53"/>
                </a:lnTo>
                <a:lnTo>
                  <a:pt x="1032" y="41"/>
                </a:lnTo>
                <a:lnTo>
                  <a:pt x="1031" y="31"/>
                </a:lnTo>
                <a:lnTo>
                  <a:pt x="1013" y="15"/>
                </a:lnTo>
                <a:lnTo>
                  <a:pt x="997" y="2"/>
                </a:lnTo>
                <a:lnTo>
                  <a:pt x="1149" y="2"/>
                </a:lnTo>
                <a:lnTo>
                  <a:pt x="1438" y="279"/>
                </a:lnTo>
                <a:lnTo>
                  <a:pt x="1439" y="270"/>
                </a:lnTo>
                <a:lnTo>
                  <a:pt x="1439" y="261"/>
                </a:lnTo>
                <a:lnTo>
                  <a:pt x="1440" y="84"/>
                </a:lnTo>
                <a:lnTo>
                  <a:pt x="1440" y="72"/>
                </a:lnTo>
                <a:lnTo>
                  <a:pt x="1439" y="61"/>
                </a:lnTo>
                <a:lnTo>
                  <a:pt x="1438" y="43"/>
                </a:lnTo>
                <a:lnTo>
                  <a:pt x="1435" y="29"/>
                </a:lnTo>
                <a:lnTo>
                  <a:pt x="1434" y="23"/>
                </a:lnTo>
                <a:lnTo>
                  <a:pt x="1433" y="18"/>
                </a:lnTo>
                <a:lnTo>
                  <a:pt x="1430" y="10"/>
                </a:lnTo>
                <a:lnTo>
                  <a:pt x="1428" y="5"/>
                </a:lnTo>
                <a:lnTo>
                  <a:pt x="1426" y="2"/>
                </a:lnTo>
                <a:lnTo>
                  <a:pt x="1425" y="2"/>
                </a:lnTo>
                <a:lnTo>
                  <a:pt x="1489" y="2"/>
                </a:lnTo>
                <a:lnTo>
                  <a:pt x="1488" y="2"/>
                </a:lnTo>
                <a:lnTo>
                  <a:pt x="1487" y="5"/>
                </a:lnTo>
                <a:lnTo>
                  <a:pt x="1484" y="10"/>
                </a:lnTo>
                <a:lnTo>
                  <a:pt x="1482" y="18"/>
                </a:lnTo>
                <a:lnTo>
                  <a:pt x="1479" y="29"/>
                </a:lnTo>
                <a:lnTo>
                  <a:pt x="1478" y="35"/>
                </a:lnTo>
                <a:lnTo>
                  <a:pt x="1477" y="43"/>
                </a:lnTo>
                <a:lnTo>
                  <a:pt x="1475" y="62"/>
                </a:lnTo>
                <a:lnTo>
                  <a:pt x="1474" y="72"/>
                </a:lnTo>
                <a:lnTo>
                  <a:pt x="1474" y="85"/>
                </a:lnTo>
                <a:lnTo>
                  <a:pt x="1474" y="261"/>
                </a:lnTo>
                <a:lnTo>
                  <a:pt x="1475" y="279"/>
                </a:lnTo>
                <a:lnTo>
                  <a:pt x="1476" y="295"/>
                </a:lnTo>
                <a:lnTo>
                  <a:pt x="1477" y="308"/>
                </a:lnTo>
                <a:lnTo>
                  <a:pt x="1479" y="318"/>
                </a:lnTo>
                <a:lnTo>
                  <a:pt x="1505" y="343"/>
                </a:lnTo>
                <a:close/>
                <a:moveTo>
                  <a:pt x="2034" y="126"/>
                </a:moveTo>
                <a:lnTo>
                  <a:pt x="2026" y="127"/>
                </a:lnTo>
                <a:lnTo>
                  <a:pt x="2017" y="113"/>
                </a:lnTo>
                <a:lnTo>
                  <a:pt x="2007" y="100"/>
                </a:lnTo>
                <a:lnTo>
                  <a:pt x="1998" y="88"/>
                </a:lnTo>
                <a:lnTo>
                  <a:pt x="1989" y="78"/>
                </a:lnTo>
                <a:lnTo>
                  <a:pt x="1984" y="73"/>
                </a:lnTo>
                <a:lnTo>
                  <a:pt x="1979" y="68"/>
                </a:lnTo>
                <a:lnTo>
                  <a:pt x="1968" y="60"/>
                </a:lnTo>
                <a:lnTo>
                  <a:pt x="1958" y="53"/>
                </a:lnTo>
                <a:lnTo>
                  <a:pt x="1948" y="47"/>
                </a:lnTo>
                <a:lnTo>
                  <a:pt x="1943" y="44"/>
                </a:lnTo>
                <a:lnTo>
                  <a:pt x="1937" y="42"/>
                </a:lnTo>
                <a:lnTo>
                  <a:pt x="1926" y="37"/>
                </a:lnTo>
                <a:lnTo>
                  <a:pt x="1914" y="33"/>
                </a:lnTo>
                <a:lnTo>
                  <a:pt x="1901" y="30"/>
                </a:lnTo>
                <a:lnTo>
                  <a:pt x="1894" y="29"/>
                </a:lnTo>
                <a:lnTo>
                  <a:pt x="1888" y="28"/>
                </a:lnTo>
                <a:lnTo>
                  <a:pt x="1873" y="26"/>
                </a:lnTo>
                <a:lnTo>
                  <a:pt x="1858" y="25"/>
                </a:lnTo>
                <a:lnTo>
                  <a:pt x="1842" y="24"/>
                </a:lnTo>
                <a:lnTo>
                  <a:pt x="1841" y="35"/>
                </a:lnTo>
                <a:lnTo>
                  <a:pt x="1839" y="48"/>
                </a:lnTo>
                <a:lnTo>
                  <a:pt x="1838" y="65"/>
                </a:lnTo>
                <a:lnTo>
                  <a:pt x="1837" y="85"/>
                </a:lnTo>
                <a:lnTo>
                  <a:pt x="1837" y="261"/>
                </a:lnTo>
                <a:lnTo>
                  <a:pt x="1838" y="284"/>
                </a:lnTo>
                <a:lnTo>
                  <a:pt x="1839" y="293"/>
                </a:lnTo>
                <a:lnTo>
                  <a:pt x="1840" y="302"/>
                </a:lnTo>
                <a:lnTo>
                  <a:pt x="1842" y="316"/>
                </a:lnTo>
                <a:lnTo>
                  <a:pt x="1843" y="322"/>
                </a:lnTo>
                <a:lnTo>
                  <a:pt x="1844" y="327"/>
                </a:lnTo>
                <a:lnTo>
                  <a:pt x="1846" y="335"/>
                </a:lnTo>
                <a:lnTo>
                  <a:pt x="1849" y="340"/>
                </a:lnTo>
                <a:lnTo>
                  <a:pt x="1851" y="343"/>
                </a:lnTo>
                <a:lnTo>
                  <a:pt x="1717" y="343"/>
                </a:lnTo>
                <a:lnTo>
                  <a:pt x="1719" y="340"/>
                </a:lnTo>
                <a:lnTo>
                  <a:pt x="1721" y="335"/>
                </a:lnTo>
                <a:lnTo>
                  <a:pt x="1723" y="327"/>
                </a:lnTo>
                <a:lnTo>
                  <a:pt x="1725" y="316"/>
                </a:lnTo>
                <a:lnTo>
                  <a:pt x="1727" y="302"/>
                </a:lnTo>
                <a:lnTo>
                  <a:pt x="1728" y="284"/>
                </a:lnTo>
                <a:lnTo>
                  <a:pt x="1729" y="261"/>
                </a:lnTo>
                <a:lnTo>
                  <a:pt x="1730" y="84"/>
                </a:lnTo>
                <a:lnTo>
                  <a:pt x="1730" y="64"/>
                </a:lnTo>
                <a:lnTo>
                  <a:pt x="1729" y="48"/>
                </a:lnTo>
                <a:lnTo>
                  <a:pt x="1727" y="35"/>
                </a:lnTo>
                <a:lnTo>
                  <a:pt x="1725" y="24"/>
                </a:lnTo>
                <a:lnTo>
                  <a:pt x="1709" y="25"/>
                </a:lnTo>
                <a:lnTo>
                  <a:pt x="1694" y="26"/>
                </a:lnTo>
                <a:lnTo>
                  <a:pt x="1680" y="28"/>
                </a:lnTo>
                <a:lnTo>
                  <a:pt x="1666" y="30"/>
                </a:lnTo>
                <a:lnTo>
                  <a:pt x="1654" y="33"/>
                </a:lnTo>
                <a:lnTo>
                  <a:pt x="1642" y="37"/>
                </a:lnTo>
                <a:lnTo>
                  <a:pt x="1636" y="39"/>
                </a:lnTo>
                <a:lnTo>
                  <a:pt x="1630" y="42"/>
                </a:lnTo>
                <a:lnTo>
                  <a:pt x="1619" y="47"/>
                </a:lnTo>
                <a:lnTo>
                  <a:pt x="1609" y="53"/>
                </a:lnTo>
                <a:lnTo>
                  <a:pt x="1604" y="56"/>
                </a:lnTo>
                <a:lnTo>
                  <a:pt x="1599" y="60"/>
                </a:lnTo>
                <a:lnTo>
                  <a:pt x="1589" y="68"/>
                </a:lnTo>
                <a:lnTo>
                  <a:pt x="1580" y="78"/>
                </a:lnTo>
                <a:lnTo>
                  <a:pt x="1575" y="83"/>
                </a:lnTo>
                <a:lnTo>
                  <a:pt x="1570" y="88"/>
                </a:lnTo>
                <a:lnTo>
                  <a:pt x="1561" y="100"/>
                </a:lnTo>
                <a:lnTo>
                  <a:pt x="1552" y="113"/>
                </a:lnTo>
                <a:lnTo>
                  <a:pt x="1543" y="127"/>
                </a:lnTo>
                <a:lnTo>
                  <a:pt x="1534" y="126"/>
                </a:lnTo>
                <a:lnTo>
                  <a:pt x="1556" y="0"/>
                </a:lnTo>
                <a:lnTo>
                  <a:pt x="1784" y="2"/>
                </a:lnTo>
                <a:lnTo>
                  <a:pt x="2013" y="0"/>
                </a:lnTo>
                <a:lnTo>
                  <a:pt x="2034" y="126"/>
                </a:lnTo>
                <a:close/>
                <a:moveTo>
                  <a:pt x="2044" y="239"/>
                </a:moveTo>
                <a:lnTo>
                  <a:pt x="2165" y="46"/>
                </a:lnTo>
                <a:lnTo>
                  <a:pt x="2157" y="39"/>
                </a:lnTo>
                <a:lnTo>
                  <a:pt x="2149" y="32"/>
                </a:lnTo>
                <a:lnTo>
                  <a:pt x="2141" y="26"/>
                </a:lnTo>
                <a:lnTo>
                  <a:pt x="2132" y="20"/>
                </a:lnTo>
                <a:lnTo>
                  <a:pt x="2123" y="15"/>
                </a:lnTo>
                <a:lnTo>
                  <a:pt x="2114" y="10"/>
                </a:lnTo>
                <a:lnTo>
                  <a:pt x="2105" y="7"/>
                </a:lnTo>
                <a:lnTo>
                  <a:pt x="2096" y="4"/>
                </a:lnTo>
                <a:lnTo>
                  <a:pt x="2271" y="2"/>
                </a:lnTo>
                <a:lnTo>
                  <a:pt x="2401" y="201"/>
                </a:lnTo>
                <a:lnTo>
                  <a:pt x="2425" y="238"/>
                </a:lnTo>
                <a:lnTo>
                  <a:pt x="2435" y="253"/>
                </a:lnTo>
                <a:lnTo>
                  <a:pt x="2446" y="269"/>
                </a:lnTo>
                <a:lnTo>
                  <a:pt x="2458" y="285"/>
                </a:lnTo>
                <a:lnTo>
                  <a:pt x="2469" y="301"/>
                </a:lnTo>
                <a:lnTo>
                  <a:pt x="2481" y="315"/>
                </a:lnTo>
                <a:lnTo>
                  <a:pt x="2486" y="321"/>
                </a:lnTo>
                <a:lnTo>
                  <a:pt x="2492" y="327"/>
                </a:lnTo>
                <a:lnTo>
                  <a:pt x="2501" y="337"/>
                </a:lnTo>
                <a:lnTo>
                  <a:pt x="2506" y="341"/>
                </a:lnTo>
                <a:lnTo>
                  <a:pt x="2510" y="343"/>
                </a:lnTo>
                <a:lnTo>
                  <a:pt x="2333" y="343"/>
                </a:lnTo>
                <a:lnTo>
                  <a:pt x="2335" y="341"/>
                </a:lnTo>
                <a:lnTo>
                  <a:pt x="2336" y="338"/>
                </a:lnTo>
                <a:lnTo>
                  <a:pt x="2336" y="335"/>
                </a:lnTo>
                <a:lnTo>
                  <a:pt x="2337" y="332"/>
                </a:lnTo>
                <a:lnTo>
                  <a:pt x="2337" y="329"/>
                </a:lnTo>
                <a:lnTo>
                  <a:pt x="2336" y="325"/>
                </a:lnTo>
                <a:lnTo>
                  <a:pt x="2335" y="318"/>
                </a:lnTo>
                <a:lnTo>
                  <a:pt x="2332" y="309"/>
                </a:lnTo>
                <a:lnTo>
                  <a:pt x="2329" y="301"/>
                </a:lnTo>
                <a:lnTo>
                  <a:pt x="2322" y="285"/>
                </a:lnTo>
                <a:lnTo>
                  <a:pt x="2295" y="240"/>
                </a:lnTo>
                <a:lnTo>
                  <a:pt x="2087" y="240"/>
                </a:lnTo>
                <a:lnTo>
                  <a:pt x="2054" y="294"/>
                </a:lnTo>
                <a:lnTo>
                  <a:pt x="2051" y="301"/>
                </a:lnTo>
                <a:lnTo>
                  <a:pt x="2048" y="307"/>
                </a:lnTo>
                <a:lnTo>
                  <a:pt x="2046" y="313"/>
                </a:lnTo>
                <a:lnTo>
                  <a:pt x="2044" y="320"/>
                </a:lnTo>
                <a:lnTo>
                  <a:pt x="2043" y="326"/>
                </a:lnTo>
                <a:lnTo>
                  <a:pt x="2043" y="332"/>
                </a:lnTo>
                <a:lnTo>
                  <a:pt x="2044" y="338"/>
                </a:lnTo>
                <a:lnTo>
                  <a:pt x="2046" y="343"/>
                </a:lnTo>
                <a:lnTo>
                  <a:pt x="1961" y="343"/>
                </a:lnTo>
                <a:lnTo>
                  <a:pt x="1971" y="333"/>
                </a:lnTo>
                <a:lnTo>
                  <a:pt x="1983" y="321"/>
                </a:lnTo>
                <a:lnTo>
                  <a:pt x="1994" y="308"/>
                </a:lnTo>
                <a:lnTo>
                  <a:pt x="2005" y="295"/>
                </a:lnTo>
                <a:lnTo>
                  <a:pt x="2015" y="281"/>
                </a:lnTo>
                <a:lnTo>
                  <a:pt x="2025" y="267"/>
                </a:lnTo>
                <a:lnTo>
                  <a:pt x="2044" y="239"/>
                </a:lnTo>
                <a:close/>
                <a:moveTo>
                  <a:pt x="2281" y="217"/>
                </a:moveTo>
                <a:lnTo>
                  <a:pt x="2215" y="109"/>
                </a:lnTo>
                <a:lnTo>
                  <a:pt x="2203" y="92"/>
                </a:lnTo>
                <a:lnTo>
                  <a:pt x="2196" y="82"/>
                </a:lnTo>
                <a:lnTo>
                  <a:pt x="2188" y="72"/>
                </a:lnTo>
                <a:lnTo>
                  <a:pt x="2100" y="217"/>
                </a:lnTo>
                <a:lnTo>
                  <a:pt x="2281" y="217"/>
                </a:lnTo>
                <a:close/>
                <a:moveTo>
                  <a:pt x="399" y="631"/>
                </a:moveTo>
                <a:lnTo>
                  <a:pt x="378" y="744"/>
                </a:lnTo>
                <a:lnTo>
                  <a:pt x="0" y="742"/>
                </a:lnTo>
                <a:lnTo>
                  <a:pt x="2" y="738"/>
                </a:lnTo>
                <a:lnTo>
                  <a:pt x="4" y="733"/>
                </a:lnTo>
                <a:lnTo>
                  <a:pt x="7" y="726"/>
                </a:lnTo>
                <a:lnTo>
                  <a:pt x="9" y="715"/>
                </a:lnTo>
                <a:lnTo>
                  <a:pt x="11" y="701"/>
                </a:lnTo>
                <a:lnTo>
                  <a:pt x="12" y="692"/>
                </a:lnTo>
                <a:lnTo>
                  <a:pt x="13" y="682"/>
                </a:lnTo>
                <a:lnTo>
                  <a:pt x="13" y="659"/>
                </a:lnTo>
                <a:lnTo>
                  <a:pt x="15" y="483"/>
                </a:lnTo>
                <a:lnTo>
                  <a:pt x="15" y="471"/>
                </a:lnTo>
                <a:lnTo>
                  <a:pt x="14" y="460"/>
                </a:lnTo>
                <a:lnTo>
                  <a:pt x="12" y="442"/>
                </a:lnTo>
                <a:lnTo>
                  <a:pt x="10" y="427"/>
                </a:lnTo>
                <a:lnTo>
                  <a:pt x="9" y="421"/>
                </a:lnTo>
                <a:lnTo>
                  <a:pt x="7" y="416"/>
                </a:lnTo>
                <a:lnTo>
                  <a:pt x="5" y="409"/>
                </a:lnTo>
                <a:lnTo>
                  <a:pt x="2" y="404"/>
                </a:lnTo>
                <a:lnTo>
                  <a:pt x="1" y="401"/>
                </a:lnTo>
                <a:lnTo>
                  <a:pt x="0" y="400"/>
                </a:lnTo>
                <a:lnTo>
                  <a:pt x="135" y="400"/>
                </a:lnTo>
                <a:lnTo>
                  <a:pt x="133" y="404"/>
                </a:lnTo>
                <a:lnTo>
                  <a:pt x="131" y="409"/>
                </a:lnTo>
                <a:lnTo>
                  <a:pt x="129" y="416"/>
                </a:lnTo>
                <a:lnTo>
                  <a:pt x="126" y="427"/>
                </a:lnTo>
                <a:lnTo>
                  <a:pt x="124" y="442"/>
                </a:lnTo>
                <a:lnTo>
                  <a:pt x="123" y="450"/>
                </a:lnTo>
                <a:lnTo>
                  <a:pt x="123" y="460"/>
                </a:lnTo>
                <a:lnTo>
                  <a:pt x="122" y="483"/>
                </a:lnTo>
                <a:lnTo>
                  <a:pt x="122" y="659"/>
                </a:lnTo>
                <a:lnTo>
                  <a:pt x="123" y="679"/>
                </a:lnTo>
                <a:lnTo>
                  <a:pt x="124" y="695"/>
                </a:lnTo>
                <a:lnTo>
                  <a:pt x="125" y="708"/>
                </a:lnTo>
                <a:lnTo>
                  <a:pt x="127" y="719"/>
                </a:lnTo>
                <a:lnTo>
                  <a:pt x="165" y="717"/>
                </a:lnTo>
                <a:lnTo>
                  <a:pt x="184" y="715"/>
                </a:lnTo>
                <a:lnTo>
                  <a:pt x="204" y="712"/>
                </a:lnTo>
                <a:lnTo>
                  <a:pt x="223" y="709"/>
                </a:lnTo>
                <a:lnTo>
                  <a:pt x="242" y="706"/>
                </a:lnTo>
                <a:lnTo>
                  <a:pt x="260" y="701"/>
                </a:lnTo>
                <a:lnTo>
                  <a:pt x="278" y="696"/>
                </a:lnTo>
                <a:lnTo>
                  <a:pt x="287" y="693"/>
                </a:lnTo>
                <a:lnTo>
                  <a:pt x="295" y="690"/>
                </a:lnTo>
                <a:lnTo>
                  <a:pt x="304" y="687"/>
                </a:lnTo>
                <a:lnTo>
                  <a:pt x="312" y="683"/>
                </a:lnTo>
                <a:lnTo>
                  <a:pt x="327" y="676"/>
                </a:lnTo>
                <a:lnTo>
                  <a:pt x="342" y="667"/>
                </a:lnTo>
                <a:lnTo>
                  <a:pt x="356" y="658"/>
                </a:lnTo>
                <a:lnTo>
                  <a:pt x="362" y="652"/>
                </a:lnTo>
                <a:lnTo>
                  <a:pt x="369" y="647"/>
                </a:lnTo>
                <a:lnTo>
                  <a:pt x="374" y="641"/>
                </a:lnTo>
                <a:lnTo>
                  <a:pt x="380" y="636"/>
                </a:lnTo>
                <a:lnTo>
                  <a:pt x="385" y="629"/>
                </a:lnTo>
                <a:lnTo>
                  <a:pt x="390" y="623"/>
                </a:lnTo>
                <a:lnTo>
                  <a:pt x="399" y="631"/>
                </a:lnTo>
                <a:close/>
                <a:moveTo>
                  <a:pt x="610" y="400"/>
                </a:moveTo>
                <a:lnTo>
                  <a:pt x="608" y="404"/>
                </a:lnTo>
                <a:lnTo>
                  <a:pt x="606" y="409"/>
                </a:lnTo>
                <a:lnTo>
                  <a:pt x="603" y="416"/>
                </a:lnTo>
                <a:lnTo>
                  <a:pt x="601" y="427"/>
                </a:lnTo>
                <a:lnTo>
                  <a:pt x="599" y="442"/>
                </a:lnTo>
                <a:lnTo>
                  <a:pt x="598" y="450"/>
                </a:lnTo>
                <a:lnTo>
                  <a:pt x="597" y="460"/>
                </a:lnTo>
                <a:lnTo>
                  <a:pt x="597" y="483"/>
                </a:lnTo>
                <a:lnTo>
                  <a:pt x="597" y="659"/>
                </a:lnTo>
                <a:lnTo>
                  <a:pt x="597" y="682"/>
                </a:lnTo>
                <a:lnTo>
                  <a:pt x="598" y="692"/>
                </a:lnTo>
                <a:lnTo>
                  <a:pt x="599" y="701"/>
                </a:lnTo>
                <a:lnTo>
                  <a:pt x="601" y="715"/>
                </a:lnTo>
                <a:lnTo>
                  <a:pt x="602" y="721"/>
                </a:lnTo>
                <a:lnTo>
                  <a:pt x="603" y="726"/>
                </a:lnTo>
                <a:lnTo>
                  <a:pt x="606" y="733"/>
                </a:lnTo>
                <a:lnTo>
                  <a:pt x="608" y="738"/>
                </a:lnTo>
                <a:lnTo>
                  <a:pt x="610" y="742"/>
                </a:lnTo>
                <a:lnTo>
                  <a:pt x="475" y="742"/>
                </a:lnTo>
                <a:lnTo>
                  <a:pt x="477" y="738"/>
                </a:lnTo>
                <a:lnTo>
                  <a:pt x="479" y="733"/>
                </a:lnTo>
                <a:lnTo>
                  <a:pt x="481" y="726"/>
                </a:lnTo>
                <a:lnTo>
                  <a:pt x="484" y="715"/>
                </a:lnTo>
                <a:lnTo>
                  <a:pt x="486" y="701"/>
                </a:lnTo>
                <a:lnTo>
                  <a:pt x="487" y="692"/>
                </a:lnTo>
                <a:lnTo>
                  <a:pt x="487" y="682"/>
                </a:lnTo>
                <a:lnTo>
                  <a:pt x="488" y="659"/>
                </a:lnTo>
                <a:lnTo>
                  <a:pt x="489" y="483"/>
                </a:lnTo>
                <a:lnTo>
                  <a:pt x="489" y="471"/>
                </a:lnTo>
                <a:lnTo>
                  <a:pt x="489" y="460"/>
                </a:lnTo>
                <a:lnTo>
                  <a:pt x="487" y="442"/>
                </a:lnTo>
                <a:lnTo>
                  <a:pt x="485" y="427"/>
                </a:lnTo>
                <a:lnTo>
                  <a:pt x="483" y="421"/>
                </a:lnTo>
                <a:lnTo>
                  <a:pt x="482" y="416"/>
                </a:lnTo>
                <a:lnTo>
                  <a:pt x="479" y="409"/>
                </a:lnTo>
                <a:lnTo>
                  <a:pt x="477" y="404"/>
                </a:lnTo>
                <a:lnTo>
                  <a:pt x="475" y="401"/>
                </a:lnTo>
                <a:lnTo>
                  <a:pt x="475" y="400"/>
                </a:lnTo>
                <a:lnTo>
                  <a:pt x="610" y="400"/>
                </a:lnTo>
                <a:close/>
                <a:moveTo>
                  <a:pt x="842" y="400"/>
                </a:moveTo>
                <a:lnTo>
                  <a:pt x="840" y="404"/>
                </a:lnTo>
                <a:lnTo>
                  <a:pt x="838" y="409"/>
                </a:lnTo>
                <a:lnTo>
                  <a:pt x="835" y="416"/>
                </a:lnTo>
                <a:lnTo>
                  <a:pt x="833" y="427"/>
                </a:lnTo>
                <a:lnTo>
                  <a:pt x="831" y="442"/>
                </a:lnTo>
                <a:lnTo>
                  <a:pt x="830" y="450"/>
                </a:lnTo>
                <a:lnTo>
                  <a:pt x="829" y="460"/>
                </a:lnTo>
                <a:lnTo>
                  <a:pt x="829" y="483"/>
                </a:lnTo>
                <a:lnTo>
                  <a:pt x="829" y="659"/>
                </a:lnTo>
                <a:lnTo>
                  <a:pt x="829" y="682"/>
                </a:lnTo>
                <a:lnTo>
                  <a:pt x="830" y="692"/>
                </a:lnTo>
                <a:lnTo>
                  <a:pt x="831" y="701"/>
                </a:lnTo>
                <a:lnTo>
                  <a:pt x="833" y="715"/>
                </a:lnTo>
                <a:lnTo>
                  <a:pt x="834" y="721"/>
                </a:lnTo>
                <a:lnTo>
                  <a:pt x="835" y="726"/>
                </a:lnTo>
                <a:lnTo>
                  <a:pt x="838" y="733"/>
                </a:lnTo>
                <a:lnTo>
                  <a:pt x="840" y="738"/>
                </a:lnTo>
                <a:lnTo>
                  <a:pt x="842" y="742"/>
                </a:lnTo>
                <a:lnTo>
                  <a:pt x="707" y="742"/>
                </a:lnTo>
                <a:lnTo>
                  <a:pt x="709" y="738"/>
                </a:lnTo>
                <a:lnTo>
                  <a:pt x="711" y="733"/>
                </a:lnTo>
                <a:lnTo>
                  <a:pt x="713" y="726"/>
                </a:lnTo>
                <a:lnTo>
                  <a:pt x="716" y="715"/>
                </a:lnTo>
                <a:lnTo>
                  <a:pt x="718" y="701"/>
                </a:lnTo>
                <a:lnTo>
                  <a:pt x="719" y="692"/>
                </a:lnTo>
                <a:lnTo>
                  <a:pt x="719" y="682"/>
                </a:lnTo>
                <a:lnTo>
                  <a:pt x="720" y="659"/>
                </a:lnTo>
                <a:lnTo>
                  <a:pt x="721" y="483"/>
                </a:lnTo>
                <a:lnTo>
                  <a:pt x="721" y="471"/>
                </a:lnTo>
                <a:lnTo>
                  <a:pt x="721" y="460"/>
                </a:lnTo>
                <a:lnTo>
                  <a:pt x="719" y="442"/>
                </a:lnTo>
                <a:lnTo>
                  <a:pt x="717" y="427"/>
                </a:lnTo>
                <a:lnTo>
                  <a:pt x="715" y="421"/>
                </a:lnTo>
                <a:lnTo>
                  <a:pt x="714" y="416"/>
                </a:lnTo>
                <a:lnTo>
                  <a:pt x="711" y="409"/>
                </a:lnTo>
                <a:lnTo>
                  <a:pt x="709" y="404"/>
                </a:lnTo>
                <a:lnTo>
                  <a:pt x="707" y="401"/>
                </a:lnTo>
                <a:lnTo>
                  <a:pt x="707" y="400"/>
                </a:lnTo>
                <a:lnTo>
                  <a:pt x="842" y="400"/>
                </a:lnTo>
                <a:close/>
                <a:moveTo>
                  <a:pt x="1392" y="524"/>
                </a:moveTo>
                <a:lnTo>
                  <a:pt x="1384" y="526"/>
                </a:lnTo>
                <a:lnTo>
                  <a:pt x="1374" y="512"/>
                </a:lnTo>
                <a:lnTo>
                  <a:pt x="1365" y="499"/>
                </a:lnTo>
                <a:lnTo>
                  <a:pt x="1356" y="487"/>
                </a:lnTo>
                <a:lnTo>
                  <a:pt x="1347" y="476"/>
                </a:lnTo>
                <a:lnTo>
                  <a:pt x="1338" y="467"/>
                </a:lnTo>
                <a:lnTo>
                  <a:pt x="1329" y="459"/>
                </a:lnTo>
                <a:lnTo>
                  <a:pt x="1320" y="452"/>
                </a:lnTo>
                <a:lnTo>
                  <a:pt x="1310" y="445"/>
                </a:lnTo>
                <a:lnTo>
                  <a:pt x="1305" y="443"/>
                </a:lnTo>
                <a:lnTo>
                  <a:pt x="1299" y="440"/>
                </a:lnTo>
                <a:lnTo>
                  <a:pt x="1288" y="436"/>
                </a:lnTo>
                <a:lnTo>
                  <a:pt x="1277" y="432"/>
                </a:lnTo>
                <a:lnTo>
                  <a:pt x="1265" y="429"/>
                </a:lnTo>
                <a:lnTo>
                  <a:pt x="1258" y="428"/>
                </a:lnTo>
                <a:lnTo>
                  <a:pt x="1252" y="427"/>
                </a:lnTo>
                <a:lnTo>
                  <a:pt x="1238" y="425"/>
                </a:lnTo>
                <a:lnTo>
                  <a:pt x="1223" y="424"/>
                </a:lnTo>
                <a:lnTo>
                  <a:pt x="1207" y="423"/>
                </a:lnTo>
                <a:lnTo>
                  <a:pt x="1205" y="433"/>
                </a:lnTo>
                <a:lnTo>
                  <a:pt x="1204" y="447"/>
                </a:lnTo>
                <a:lnTo>
                  <a:pt x="1203" y="464"/>
                </a:lnTo>
                <a:lnTo>
                  <a:pt x="1202" y="483"/>
                </a:lnTo>
                <a:lnTo>
                  <a:pt x="1202" y="659"/>
                </a:lnTo>
                <a:lnTo>
                  <a:pt x="1203" y="682"/>
                </a:lnTo>
                <a:lnTo>
                  <a:pt x="1203" y="692"/>
                </a:lnTo>
                <a:lnTo>
                  <a:pt x="1204" y="701"/>
                </a:lnTo>
                <a:lnTo>
                  <a:pt x="1206" y="715"/>
                </a:lnTo>
                <a:lnTo>
                  <a:pt x="1208" y="721"/>
                </a:lnTo>
                <a:lnTo>
                  <a:pt x="1209" y="726"/>
                </a:lnTo>
                <a:lnTo>
                  <a:pt x="1211" y="733"/>
                </a:lnTo>
                <a:lnTo>
                  <a:pt x="1213" y="738"/>
                </a:lnTo>
                <a:lnTo>
                  <a:pt x="1215" y="742"/>
                </a:lnTo>
                <a:lnTo>
                  <a:pt x="1082" y="742"/>
                </a:lnTo>
                <a:lnTo>
                  <a:pt x="1083" y="738"/>
                </a:lnTo>
                <a:lnTo>
                  <a:pt x="1085" y="733"/>
                </a:lnTo>
                <a:lnTo>
                  <a:pt x="1087" y="726"/>
                </a:lnTo>
                <a:lnTo>
                  <a:pt x="1090" y="715"/>
                </a:lnTo>
                <a:lnTo>
                  <a:pt x="1091" y="701"/>
                </a:lnTo>
                <a:lnTo>
                  <a:pt x="1093" y="682"/>
                </a:lnTo>
                <a:lnTo>
                  <a:pt x="1093" y="659"/>
                </a:lnTo>
                <a:lnTo>
                  <a:pt x="1095" y="483"/>
                </a:lnTo>
                <a:lnTo>
                  <a:pt x="1094" y="463"/>
                </a:lnTo>
                <a:lnTo>
                  <a:pt x="1093" y="447"/>
                </a:lnTo>
                <a:lnTo>
                  <a:pt x="1092" y="433"/>
                </a:lnTo>
                <a:lnTo>
                  <a:pt x="1090" y="423"/>
                </a:lnTo>
                <a:lnTo>
                  <a:pt x="1074" y="424"/>
                </a:lnTo>
                <a:lnTo>
                  <a:pt x="1059" y="425"/>
                </a:lnTo>
                <a:lnTo>
                  <a:pt x="1045" y="427"/>
                </a:lnTo>
                <a:lnTo>
                  <a:pt x="1032" y="429"/>
                </a:lnTo>
                <a:lnTo>
                  <a:pt x="1020" y="432"/>
                </a:lnTo>
                <a:lnTo>
                  <a:pt x="1014" y="434"/>
                </a:lnTo>
                <a:lnTo>
                  <a:pt x="1008" y="436"/>
                </a:lnTo>
                <a:lnTo>
                  <a:pt x="1003" y="438"/>
                </a:lnTo>
                <a:lnTo>
                  <a:pt x="997" y="440"/>
                </a:lnTo>
                <a:lnTo>
                  <a:pt x="992" y="443"/>
                </a:lnTo>
                <a:lnTo>
                  <a:pt x="987" y="445"/>
                </a:lnTo>
                <a:lnTo>
                  <a:pt x="977" y="452"/>
                </a:lnTo>
                <a:lnTo>
                  <a:pt x="972" y="455"/>
                </a:lnTo>
                <a:lnTo>
                  <a:pt x="968" y="459"/>
                </a:lnTo>
                <a:lnTo>
                  <a:pt x="958" y="467"/>
                </a:lnTo>
                <a:lnTo>
                  <a:pt x="949" y="476"/>
                </a:lnTo>
                <a:lnTo>
                  <a:pt x="940" y="487"/>
                </a:lnTo>
                <a:lnTo>
                  <a:pt x="932" y="499"/>
                </a:lnTo>
                <a:lnTo>
                  <a:pt x="922" y="512"/>
                </a:lnTo>
                <a:lnTo>
                  <a:pt x="913" y="526"/>
                </a:lnTo>
                <a:lnTo>
                  <a:pt x="905" y="524"/>
                </a:lnTo>
                <a:lnTo>
                  <a:pt x="926" y="399"/>
                </a:lnTo>
                <a:lnTo>
                  <a:pt x="1148" y="400"/>
                </a:lnTo>
                <a:lnTo>
                  <a:pt x="1370" y="399"/>
                </a:lnTo>
                <a:lnTo>
                  <a:pt x="1392" y="524"/>
                </a:lnTo>
                <a:close/>
                <a:moveTo>
                  <a:pt x="1928" y="524"/>
                </a:moveTo>
                <a:lnTo>
                  <a:pt x="1919" y="526"/>
                </a:lnTo>
                <a:lnTo>
                  <a:pt x="1910" y="512"/>
                </a:lnTo>
                <a:lnTo>
                  <a:pt x="1901" y="499"/>
                </a:lnTo>
                <a:lnTo>
                  <a:pt x="1892" y="487"/>
                </a:lnTo>
                <a:lnTo>
                  <a:pt x="1883" y="476"/>
                </a:lnTo>
                <a:lnTo>
                  <a:pt x="1874" y="467"/>
                </a:lnTo>
                <a:lnTo>
                  <a:pt x="1865" y="459"/>
                </a:lnTo>
                <a:lnTo>
                  <a:pt x="1855" y="452"/>
                </a:lnTo>
                <a:lnTo>
                  <a:pt x="1845" y="445"/>
                </a:lnTo>
                <a:lnTo>
                  <a:pt x="1840" y="443"/>
                </a:lnTo>
                <a:lnTo>
                  <a:pt x="1835" y="440"/>
                </a:lnTo>
                <a:lnTo>
                  <a:pt x="1824" y="436"/>
                </a:lnTo>
                <a:lnTo>
                  <a:pt x="1812" y="432"/>
                </a:lnTo>
                <a:lnTo>
                  <a:pt x="1800" y="429"/>
                </a:lnTo>
                <a:lnTo>
                  <a:pt x="1794" y="428"/>
                </a:lnTo>
                <a:lnTo>
                  <a:pt x="1787" y="427"/>
                </a:lnTo>
                <a:lnTo>
                  <a:pt x="1773" y="425"/>
                </a:lnTo>
                <a:lnTo>
                  <a:pt x="1759" y="424"/>
                </a:lnTo>
                <a:lnTo>
                  <a:pt x="1743" y="423"/>
                </a:lnTo>
                <a:lnTo>
                  <a:pt x="1741" y="433"/>
                </a:lnTo>
                <a:lnTo>
                  <a:pt x="1739" y="447"/>
                </a:lnTo>
                <a:lnTo>
                  <a:pt x="1738" y="464"/>
                </a:lnTo>
                <a:lnTo>
                  <a:pt x="1738" y="483"/>
                </a:lnTo>
                <a:lnTo>
                  <a:pt x="1738" y="659"/>
                </a:lnTo>
                <a:lnTo>
                  <a:pt x="1738" y="682"/>
                </a:lnTo>
                <a:lnTo>
                  <a:pt x="1739" y="692"/>
                </a:lnTo>
                <a:lnTo>
                  <a:pt x="1740" y="701"/>
                </a:lnTo>
                <a:lnTo>
                  <a:pt x="1742" y="715"/>
                </a:lnTo>
                <a:lnTo>
                  <a:pt x="1743" y="721"/>
                </a:lnTo>
                <a:lnTo>
                  <a:pt x="1744" y="726"/>
                </a:lnTo>
                <a:lnTo>
                  <a:pt x="1747" y="733"/>
                </a:lnTo>
                <a:lnTo>
                  <a:pt x="1749" y="738"/>
                </a:lnTo>
                <a:lnTo>
                  <a:pt x="1751" y="742"/>
                </a:lnTo>
                <a:lnTo>
                  <a:pt x="1617" y="742"/>
                </a:lnTo>
                <a:lnTo>
                  <a:pt x="1619" y="738"/>
                </a:lnTo>
                <a:lnTo>
                  <a:pt x="1621" y="733"/>
                </a:lnTo>
                <a:lnTo>
                  <a:pt x="1623" y="726"/>
                </a:lnTo>
                <a:lnTo>
                  <a:pt x="1625" y="715"/>
                </a:lnTo>
                <a:lnTo>
                  <a:pt x="1627" y="701"/>
                </a:lnTo>
                <a:lnTo>
                  <a:pt x="1628" y="682"/>
                </a:lnTo>
                <a:lnTo>
                  <a:pt x="1629" y="659"/>
                </a:lnTo>
                <a:lnTo>
                  <a:pt x="1630" y="483"/>
                </a:lnTo>
                <a:lnTo>
                  <a:pt x="1630" y="463"/>
                </a:lnTo>
                <a:lnTo>
                  <a:pt x="1629" y="447"/>
                </a:lnTo>
                <a:lnTo>
                  <a:pt x="1627" y="433"/>
                </a:lnTo>
                <a:lnTo>
                  <a:pt x="1625" y="423"/>
                </a:lnTo>
                <a:lnTo>
                  <a:pt x="1609" y="424"/>
                </a:lnTo>
                <a:lnTo>
                  <a:pt x="1595" y="425"/>
                </a:lnTo>
                <a:lnTo>
                  <a:pt x="1581" y="427"/>
                </a:lnTo>
                <a:lnTo>
                  <a:pt x="1568" y="429"/>
                </a:lnTo>
                <a:lnTo>
                  <a:pt x="1555" y="432"/>
                </a:lnTo>
                <a:lnTo>
                  <a:pt x="1549" y="434"/>
                </a:lnTo>
                <a:lnTo>
                  <a:pt x="1544" y="436"/>
                </a:lnTo>
                <a:lnTo>
                  <a:pt x="1538" y="438"/>
                </a:lnTo>
                <a:lnTo>
                  <a:pt x="1533" y="440"/>
                </a:lnTo>
                <a:lnTo>
                  <a:pt x="1528" y="443"/>
                </a:lnTo>
                <a:lnTo>
                  <a:pt x="1523" y="445"/>
                </a:lnTo>
                <a:lnTo>
                  <a:pt x="1513" y="452"/>
                </a:lnTo>
                <a:lnTo>
                  <a:pt x="1508" y="455"/>
                </a:lnTo>
                <a:lnTo>
                  <a:pt x="1503" y="459"/>
                </a:lnTo>
                <a:lnTo>
                  <a:pt x="1494" y="467"/>
                </a:lnTo>
                <a:lnTo>
                  <a:pt x="1485" y="476"/>
                </a:lnTo>
                <a:lnTo>
                  <a:pt x="1476" y="487"/>
                </a:lnTo>
                <a:lnTo>
                  <a:pt x="1467" y="499"/>
                </a:lnTo>
                <a:lnTo>
                  <a:pt x="1458" y="512"/>
                </a:lnTo>
                <a:lnTo>
                  <a:pt x="1449" y="526"/>
                </a:lnTo>
                <a:lnTo>
                  <a:pt x="1441" y="524"/>
                </a:lnTo>
                <a:lnTo>
                  <a:pt x="1462" y="399"/>
                </a:lnTo>
                <a:lnTo>
                  <a:pt x="1684" y="400"/>
                </a:lnTo>
                <a:lnTo>
                  <a:pt x="1906" y="399"/>
                </a:lnTo>
                <a:lnTo>
                  <a:pt x="1928" y="524"/>
                </a:lnTo>
                <a:close/>
                <a:moveTo>
                  <a:pt x="1974" y="576"/>
                </a:moveTo>
                <a:lnTo>
                  <a:pt x="1975" y="565"/>
                </a:lnTo>
                <a:lnTo>
                  <a:pt x="1976" y="554"/>
                </a:lnTo>
                <a:lnTo>
                  <a:pt x="1979" y="543"/>
                </a:lnTo>
                <a:lnTo>
                  <a:pt x="1982" y="532"/>
                </a:lnTo>
                <a:lnTo>
                  <a:pt x="1985" y="522"/>
                </a:lnTo>
                <a:lnTo>
                  <a:pt x="1989" y="512"/>
                </a:lnTo>
                <a:lnTo>
                  <a:pt x="1994" y="502"/>
                </a:lnTo>
                <a:lnTo>
                  <a:pt x="2000" y="493"/>
                </a:lnTo>
                <a:lnTo>
                  <a:pt x="2006" y="484"/>
                </a:lnTo>
                <a:lnTo>
                  <a:pt x="2013" y="475"/>
                </a:lnTo>
                <a:lnTo>
                  <a:pt x="2020" y="467"/>
                </a:lnTo>
                <a:lnTo>
                  <a:pt x="2028" y="459"/>
                </a:lnTo>
                <a:lnTo>
                  <a:pt x="2037" y="451"/>
                </a:lnTo>
                <a:lnTo>
                  <a:pt x="2046" y="444"/>
                </a:lnTo>
                <a:lnTo>
                  <a:pt x="2055" y="437"/>
                </a:lnTo>
                <a:lnTo>
                  <a:pt x="2065" y="430"/>
                </a:lnTo>
                <a:lnTo>
                  <a:pt x="2075" y="424"/>
                </a:lnTo>
                <a:lnTo>
                  <a:pt x="2086" y="418"/>
                </a:lnTo>
                <a:lnTo>
                  <a:pt x="2097" y="413"/>
                </a:lnTo>
                <a:lnTo>
                  <a:pt x="2108" y="408"/>
                </a:lnTo>
                <a:lnTo>
                  <a:pt x="2120" y="403"/>
                </a:lnTo>
                <a:lnTo>
                  <a:pt x="2132" y="399"/>
                </a:lnTo>
                <a:lnTo>
                  <a:pt x="2144" y="395"/>
                </a:lnTo>
                <a:lnTo>
                  <a:pt x="2157" y="391"/>
                </a:lnTo>
                <a:lnTo>
                  <a:pt x="2170" y="388"/>
                </a:lnTo>
                <a:lnTo>
                  <a:pt x="2182" y="385"/>
                </a:lnTo>
                <a:lnTo>
                  <a:pt x="2196" y="383"/>
                </a:lnTo>
                <a:lnTo>
                  <a:pt x="2209" y="381"/>
                </a:lnTo>
                <a:lnTo>
                  <a:pt x="2222" y="380"/>
                </a:lnTo>
                <a:lnTo>
                  <a:pt x="2235" y="379"/>
                </a:lnTo>
                <a:lnTo>
                  <a:pt x="2262" y="378"/>
                </a:lnTo>
                <a:lnTo>
                  <a:pt x="2290" y="378"/>
                </a:lnTo>
                <a:lnTo>
                  <a:pt x="2303" y="379"/>
                </a:lnTo>
                <a:lnTo>
                  <a:pt x="2316" y="381"/>
                </a:lnTo>
                <a:lnTo>
                  <a:pt x="2328" y="382"/>
                </a:lnTo>
                <a:lnTo>
                  <a:pt x="2341" y="385"/>
                </a:lnTo>
                <a:lnTo>
                  <a:pt x="2353" y="387"/>
                </a:lnTo>
                <a:lnTo>
                  <a:pt x="2365" y="390"/>
                </a:lnTo>
                <a:lnTo>
                  <a:pt x="2387" y="396"/>
                </a:lnTo>
                <a:lnTo>
                  <a:pt x="2398" y="400"/>
                </a:lnTo>
                <a:lnTo>
                  <a:pt x="2408" y="404"/>
                </a:lnTo>
                <a:lnTo>
                  <a:pt x="2418" y="409"/>
                </a:lnTo>
                <a:lnTo>
                  <a:pt x="2427" y="414"/>
                </a:lnTo>
                <a:lnTo>
                  <a:pt x="2437" y="419"/>
                </a:lnTo>
                <a:lnTo>
                  <a:pt x="2445" y="424"/>
                </a:lnTo>
                <a:lnTo>
                  <a:pt x="2453" y="430"/>
                </a:lnTo>
                <a:lnTo>
                  <a:pt x="2461" y="436"/>
                </a:lnTo>
                <a:lnTo>
                  <a:pt x="2469" y="442"/>
                </a:lnTo>
                <a:lnTo>
                  <a:pt x="2476" y="449"/>
                </a:lnTo>
                <a:lnTo>
                  <a:pt x="2482" y="456"/>
                </a:lnTo>
                <a:lnTo>
                  <a:pt x="2488" y="463"/>
                </a:lnTo>
                <a:lnTo>
                  <a:pt x="2493" y="470"/>
                </a:lnTo>
                <a:lnTo>
                  <a:pt x="2498" y="478"/>
                </a:lnTo>
                <a:lnTo>
                  <a:pt x="2503" y="486"/>
                </a:lnTo>
                <a:lnTo>
                  <a:pt x="2506" y="494"/>
                </a:lnTo>
                <a:lnTo>
                  <a:pt x="2510" y="503"/>
                </a:lnTo>
                <a:lnTo>
                  <a:pt x="2512" y="511"/>
                </a:lnTo>
                <a:lnTo>
                  <a:pt x="2514" y="520"/>
                </a:lnTo>
                <a:lnTo>
                  <a:pt x="2516" y="530"/>
                </a:lnTo>
                <a:lnTo>
                  <a:pt x="2517" y="539"/>
                </a:lnTo>
                <a:lnTo>
                  <a:pt x="2517" y="549"/>
                </a:lnTo>
                <a:lnTo>
                  <a:pt x="2517" y="560"/>
                </a:lnTo>
                <a:lnTo>
                  <a:pt x="2516" y="571"/>
                </a:lnTo>
                <a:lnTo>
                  <a:pt x="2514" y="583"/>
                </a:lnTo>
                <a:lnTo>
                  <a:pt x="2511" y="593"/>
                </a:lnTo>
                <a:lnTo>
                  <a:pt x="2508" y="604"/>
                </a:lnTo>
                <a:lnTo>
                  <a:pt x="2504" y="614"/>
                </a:lnTo>
                <a:lnTo>
                  <a:pt x="2499" y="624"/>
                </a:lnTo>
                <a:lnTo>
                  <a:pt x="2494" y="634"/>
                </a:lnTo>
                <a:lnTo>
                  <a:pt x="2491" y="638"/>
                </a:lnTo>
                <a:lnTo>
                  <a:pt x="2488" y="643"/>
                </a:lnTo>
                <a:lnTo>
                  <a:pt x="2481" y="652"/>
                </a:lnTo>
                <a:lnTo>
                  <a:pt x="2474" y="661"/>
                </a:lnTo>
                <a:lnTo>
                  <a:pt x="2467" y="669"/>
                </a:lnTo>
                <a:lnTo>
                  <a:pt x="2459" y="677"/>
                </a:lnTo>
                <a:lnTo>
                  <a:pt x="2450" y="684"/>
                </a:lnTo>
                <a:lnTo>
                  <a:pt x="2441" y="692"/>
                </a:lnTo>
                <a:lnTo>
                  <a:pt x="2431" y="699"/>
                </a:lnTo>
                <a:lnTo>
                  <a:pt x="2421" y="705"/>
                </a:lnTo>
                <a:lnTo>
                  <a:pt x="2411" y="711"/>
                </a:lnTo>
                <a:lnTo>
                  <a:pt x="2400" y="717"/>
                </a:lnTo>
                <a:lnTo>
                  <a:pt x="2389" y="723"/>
                </a:lnTo>
                <a:lnTo>
                  <a:pt x="2378" y="728"/>
                </a:lnTo>
                <a:lnTo>
                  <a:pt x="2366" y="732"/>
                </a:lnTo>
                <a:lnTo>
                  <a:pt x="2354" y="737"/>
                </a:lnTo>
                <a:lnTo>
                  <a:pt x="2342" y="740"/>
                </a:lnTo>
                <a:lnTo>
                  <a:pt x="2330" y="744"/>
                </a:lnTo>
                <a:lnTo>
                  <a:pt x="2317" y="747"/>
                </a:lnTo>
                <a:lnTo>
                  <a:pt x="2291" y="751"/>
                </a:lnTo>
                <a:lnTo>
                  <a:pt x="2278" y="753"/>
                </a:lnTo>
                <a:lnTo>
                  <a:pt x="2265" y="754"/>
                </a:lnTo>
                <a:lnTo>
                  <a:pt x="2251" y="755"/>
                </a:lnTo>
                <a:lnTo>
                  <a:pt x="2238" y="755"/>
                </a:lnTo>
                <a:lnTo>
                  <a:pt x="2211" y="754"/>
                </a:lnTo>
                <a:lnTo>
                  <a:pt x="2197" y="753"/>
                </a:lnTo>
                <a:lnTo>
                  <a:pt x="2184" y="752"/>
                </a:lnTo>
                <a:lnTo>
                  <a:pt x="2171" y="750"/>
                </a:lnTo>
                <a:lnTo>
                  <a:pt x="2159" y="748"/>
                </a:lnTo>
                <a:lnTo>
                  <a:pt x="2146" y="745"/>
                </a:lnTo>
                <a:lnTo>
                  <a:pt x="2134" y="742"/>
                </a:lnTo>
                <a:lnTo>
                  <a:pt x="2123" y="738"/>
                </a:lnTo>
                <a:lnTo>
                  <a:pt x="2111" y="735"/>
                </a:lnTo>
                <a:lnTo>
                  <a:pt x="2090" y="726"/>
                </a:lnTo>
                <a:lnTo>
                  <a:pt x="2079" y="721"/>
                </a:lnTo>
                <a:lnTo>
                  <a:pt x="2070" y="716"/>
                </a:lnTo>
                <a:lnTo>
                  <a:pt x="2060" y="711"/>
                </a:lnTo>
                <a:lnTo>
                  <a:pt x="2051" y="705"/>
                </a:lnTo>
                <a:lnTo>
                  <a:pt x="2042" y="699"/>
                </a:lnTo>
                <a:lnTo>
                  <a:pt x="2034" y="692"/>
                </a:lnTo>
                <a:lnTo>
                  <a:pt x="2027" y="686"/>
                </a:lnTo>
                <a:lnTo>
                  <a:pt x="2019" y="679"/>
                </a:lnTo>
                <a:lnTo>
                  <a:pt x="2013" y="671"/>
                </a:lnTo>
                <a:lnTo>
                  <a:pt x="2006" y="664"/>
                </a:lnTo>
                <a:lnTo>
                  <a:pt x="2001" y="656"/>
                </a:lnTo>
                <a:lnTo>
                  <a:pt x="1995" y="648"/>
                </a:lnTo>
                <a:lnTo>
                  <a:pt x="1991" y="640"/>
                </a:lnTo>
                <a:lnTo>
                  <a:pt x="1987" y="632"/>
                </a:lnTo>
                <a:lnTo>
                  <a:pt x="1983" y="623"/>
                </a:lnTo>
                <a:lnTo>
                  <a:pt x="1980" y="614"/>
                </a:lnTo>
                <a:lnTo>
                  <a:pt x="1978" y="605"/>
                </a:lnTo>
                <a:lnTo>
                  <a:pt x="1976" y="596"/>
                </a:lnTo>
                <a:lnTo>
                  <a:pt x="1975" y="586"/>
                </a:lnTo>
                <a:lnTo>
                  <a:pt x="1974" y="576"/>
                </a:lnTo>
                <a:close/>
                <a:moveTo>
                  <a:pt x="2414" y="597"/>
                </a:moveTo>
                <a:lnTo>
                  <a:pt x="2414" y="587"/>
                </a:lnTo>
                <a:lnTo>
                  <a:pt x="2413" y="576"/>
                </a:lnTo>
                <a:lnTo>
                  <a:pt x="2411" y="566"/>
                </a:lnTo>
                <a:lnTo>
                  <a:pt x="2409" y="557"/>
                </a:lnTo>
                <a:lnTo>
                  <a:pt x="2406" y="547"/>
                </a:lnTo>
                <a:lnTo>
                  <a:pt x="2403" y="538"/>
                </a:lnTo>
                <a:lnTo>
                  <a:pt x="2399" y="529"/>
                </a:lnTo>
                <a:lnTo>
                  <a:pt x="2395" y="521"/>
                </a:lnTo>
                <a:lnTo>
                  <a:pt x="2390" y="512"/>
                </a:lnTo>
                <a:lnTo>
                  <a:pt x="2385" y="504"/>
                </a:lnTo>
                <a:lnTo>
                  <a:pt x="2379" y="496"/>
                </a:lnTo>
                <a:lnTo>
                  <a:pt x="2373" y="489"/>
                </a:lnTo>
                <a:lnTo>
                  <a:pt x="2367" y="482"/>
                </a:lnTo>
                <a:lnTo>
                  <a:pt x="2360" y="475"/>
                </a:lnTo>
                <a:lnTo>
                  <a:pt x="2353" y="468"/>
                </a:lnTo>
                <a:lnTo>
                  <a:pt x="2346" y="462"/>
                </a:lnTo>
                <a:lnTo>
                  <a:pt x="2338" y="456"/>
                </a:lnTo>
                <a:lnTo>
                  <a:pt x="2330" y="451"/>
                </a:lnTo>
                <a:lnTo>
                  <a:pt x="2322" y="445"/>
                </a:lnTo>
                <a:lnTo>
                  <a:pt x="2313" y="440"/>
                </a:lnTo>
                <a:lnTo>
                  <a:pt x="2305" y="436"/>
                </a:lnTo>
                <a:lnTo>
                  <a:pt x="2296" y="432"/>
                </a:lnTo>
                <a:lnTo>
                  <a:pt x="2287" y="428"/>
                </a:lnTo>
                <a:lnTo>
                  <a:pt x="2278" y="425"/>
                </a:lnTo>
                <a:lnTo>
                  <a:pt x="2269" y="422"/>
                </a:lnTo>
                <a:lnTo>
                  <a:pt x="2260" y="419"/>
                </a:lnTo>
                <a:lnTo>
                  <a:pt x="2251" y="417"/>
                </a:lnTo>
                <a:lnTo>
                  <a:pt x="2241" y="415"/>
                </a:lnTo>
                <a:lnTo>
                  <a:pt x="2232" y="413"/>
                </a:lnTo>
                <a:lnTo>
                  <a:pt x="2223" y="412"/>
                </a:lnTo>
                <a:lnTo>
                  <a:pt x="2205" y="411"/>
                </a:lnTo>
                <a:lnTo>
                  <a:pt x="2189" y="412"/>
                </a:lnTo>
                <a:lnTo>
                  <a:pt x="2174" y="414"/>
                </a:lnTo>
                <a:lnTo>
                  <a:pt x="2167" y="415"/>
                </a:lnTo>
                <a:lnTo>
                  <a:pt x="2160" y="417"/>
                </a:lnTo>
                <a:lnTo>
                  <a:pt x="2148" y="421"/>
                </a:lnTo>
                <a:lnTo>
                  <a:pt x="2142" y="423"/>
                </a:lnTo>
                <a:lnTo>
                  <a:pt x="2137" y="426"/>
                </a:lnTo>
                <a:lnTo>
                  <a:pt x="2132" y="429"/>
                </a:lnTo>
                <a:lnTo>
                  <a:pt x="2127" y="432"/>
                </a:lnTo>
                <a:lnTo>
                  <a:pt x="2118" y="439"/>
                </a:lnTo>
                <a:lnTo>
                  <a:pt x="2110" y="446"/>
                </a:lnTo>
                <a:lnTo>
                  <a:pt x="2104" y="455"/>
                </a:lnTo>
                <a:lnTo>
                  <a:pt x="2098" y="464"/>
                </a:lnTo>
                <a:lnTo>
                  <a:pt x="2093" y="473"/>
                </a:lnTo>
                <a:lnTo>
                  <a:pt x="2091" y="478"/>
                </a:lnTo>
                <a:lnTo>
                  <a:pt x="2089" y="483"/>
                </a:lnTo>
                <a:lnTo>
                  <a:pt x="2087" y="494"/>
                </a:lnTo>
                <a:lnTo>
                  <a:pt x="2085" y="505"/>
                </a:lnTo>
                <a:lnTo>
                  <a:pt x="2083" y="516"/>
                </a:lnTo>
                <a:lnTo>
                  <a:pt x="2083" y="528"/>
                </a:lnTo>
                <a:lnTo>
                  <a:pt x="2084" y="541"/>
                </a:lnTo>
                <a:lnTo>
                  <a:pt x="2085" y="548"/>
                </a:lnTo>
                <a:lnTo>
                  <a:pt x="2086" y="555"/>
                </a:lnTo>
                <a:lnTo>
                  <a:pt x="2087" y="562"/>
                </a:lnTo>
                <a:lnTo>
                  <a:pt x="2089" y="569"/>
                </a:lnTo>
                <a:lnTo>
                  <a:pt x="2094" y="585"/>
                </a:lnTo>
                <a:lnTo>
                  <a:pt x="2101" y="600"/>
                </a:lnTo>
                <a:lnTo>
                  <a:pt x="2109" y="616"/>
                </a:lnTo>
                <a:lnTo>
                  <a:pt x="2118" y="631"/>
                </a:lnTo>
                <a:lnTo>
                  <a:pt x="2124" y="638"/>
                </a:lnTo>
                <a:lnTo>
                  <a:pt x="2130" y="645"/>
                </a:lnTo>
                <a:lnTo>
                  <a:pt x="2136" y="652"/>
                </a:lnTo>
                <a:lnTo>
                  <a:pt x="2143" y="659"/>
                </a:lnTo>
                <a:lnTo>
                  <a:pt x="2151" y="666"/>
                </a:lnTo>
                <a:lnTo>
                  <a:pt x="2158" y="672"/>
                </a:lnTo>
                <a:lnTo>
                  <a:pt x="2167" y="678"/>
                </a:lnTo>
                <a:lnTo>
                  <a:pt x="2176" y="684"/>
                </a:lnTo>
                <a:lnTo>
                  <a:pt x="2185" y="689"/>
                </a:lnTo>
                <a:lnTo>
                  <a:pt x="2195" y="694"/>
                </a:lnTo>
                <a:lnTo>
                  <a:pt x="2205" y="698"/>
                </a:lnTo>
                <a:lnTo>
                  <a:pt x="2216" y="702"/>
                </a:lnTo>
                <a:lnTo>
                  <a:pt x="2227" y="705"/>
                </a:lnTo>
                <a:lnTo>
                  <a:pt x="2239" y="708"/>
                </a:lnTo>
                <a:lnTo>
                  <a:pt x="2252" y="711"/>
                </a:lnTo>
                <a:lnTo>
                  <a:pt x="2265" y="712"/>
                </a:lnTo>
                <a:lnTo>
                  <a:pt x="2278" y="713"/>
                </a:lnTo>
                <a:lnTo>
                  <a:pt x="2293" y="714"/>
                </a:lnTo>
                <a:lnTo>
                  <a:pt x="2301" y="713"/>
                </a:lnTo>
                <a:lnTo>
                  <a:pt x="2308" y="713"/>
                </a:lnTo>
                <a:lnTo>
                  <a:pt x="2316" y="712"/>
                </a:lnTo>
                <a:lnTo>
                  <a:pt x="2323" y="711"/>
                </a:lnTo>
                <a:lnTo>
                  <a:pt x="2329" y="710"/>
                </a:lnTo>
                <a:lnTo>
                  <a:pt x="2336" y="708"/>
                </a:lnTo>
                <a:lnTo>
                  <a:pt x="2348" y="704"/>
                </a:lnTo>
                <a:lnTo>
                  <a:pt x="2354" y="701"/>
                </a:lnTo>
                <a:lnTo>
                  <a:pt x="2359" y="698"/>
                </a:lnTo>
                <a:lnTo>
                  <a:pt x="2369" y="692"/>
                </a:lnTo>
                <a:lnTo>
                  <a:pt x="2378" y="685"/>
                </a:lnTo>
                <a:lnTo>
                  <a:pt x="2382" y="681"/>
                </a:lnTo>
                <a:lnTo>
                  <a:pt x="2386" y="677"/>
                </a:lnTo>
                <a:lnTo>
                  <a:pt x="2389" y="673"/>
                </a:lnTo>
                <a:lnTo>
                  <a:pt x="2393" y="669"/>
                </a:lnTo>
                <a:lnTo>
                  <a:pt x="2398" y="659"/>
                </a:lnTo>
                <a:lnTo>
                  <a:pt x="2403" y="650"/>
                </a:lnTo>
                <a:lnTo>
                  <a:pt x="2407" y="640"/>
                </a:lnTo>
                <a:lnTo>
                  <a:pt x="2410" y="629"/>
                </a:lnTo>
                <a:lnTo>
                  <a:pt x="2412" y="619"/>
                </a:lnTo>
                <a:lnTo>
                  <a:pt x="2414" y="608"/>
                </a:lnTo>
                <a:lnTo>
                  <a:pt x="2414" y="5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2060" name="Group 2059"/>
          <p:cNvGrpSpPr/>
          <p:nvPr userDrawn="1"/>
        </p:nvGrpSpPr>
        <p:grpSpPr>
          <a:xfrm>
            <a:off x="8328025" y="2560638"/>
            <a:ext cx="2998788" cy="1531937"/>
            <a:chOff x="8328025" y="2560638"/>
            <a:chExt cx="2998788" cy="1531937"/>
          </a:xfrm>
        </p:grpSpPr>
        <p:sp>
          <p:nvSpPr>
            <p:cNvPr id="17" name="Freeform 10"/>
            <p:cNvSpPr>
              <a:spLocks/>
            </p:cNvSpPr>
            <p:nvPr userDrawn="1"/>
          </p:nvSpPr>
          <p:spPr bwMode="auto">
            <a:xfrm>
              <a:off x="8515350" y="3608388"/>
              <a:ext cx="128588" cy="149225"/>
            </a:xfrm>
            <a:custGeom>
              <a:avLst/>
              <a:gdLst>
                <a:gd name="T0" fmla="*/ 17 w 80"/>
                <a:gd name="T1" fmla="*/ 87 h 92"/>
                <a:gd name="T2" fmla="*/ 17 w 80"/>
                <a:gd name="T3" fmla="*/ 87 h 92"/>
                <a:gd name="T4" fmla="*/ 33 w 80"/>
                <a:gd name="T5" fmla="*/ 81 h 92"/>
                <a:gd name="T6" fmla="*/ 33 w 80"/>
                <a:gd name="T7" fmla="*/ 5 h 92"/>
                <a:gd name="T8" fmla="*/ 26 w 80"/>
                <a:gd name="T9" fmla="*/ 5 h 92"/>
                <a:gd name="T10" fmla="*/ 4 w 80"/>
                <a:gd name="T11" fmla="*/ 29 h 92"/>
                <a:gd name="T12" fmla="*/ 0 w 80"/>
                <a:gd name="T13" fmla="*/ 28 h 92"/>
                <a:gd name="T14" fmla="*/ 1 w 80"/>
                <a:gd name="T15" fmla="*/ 0 h 92"/>
                <a:gd name="T16" fmla="*/ 79 w 80"/>
                <a:gd name="T17" fmla="*/ 0 h 92"/>
                <a:gd name="T18" fmla="*/ 80 w 80"/>
                <a:gd name="T19" fmla="*/ 28 h 92"/>
                <a:gd name="T20" fmla="*/ 75 w 80"/>
                <a:gd name="T21" fmla="*/ 29 h 92"/>
                <a:gd name="T22" fmla="*/ 54 w 80"/>
                <a:gd name="T23" fmla="*/ 5 h 92"/>
                <a:gd name="T24" fmla="*/ 46 w 80"/>
                <a:gd name="T25" fmla="*/ 5 h 92"/>
                <a:gd name="T26" fmla="*/ 46 w 80"/>
                <a:gd name="T27" fmla="*/ 81 h 92"/>
                <a:gd name="T28" fmla="*/ 62 w 80"/>
                <a:gd name="T29" fmla="*/ 87 h 92"/>
                <a:gd name="T30" fmla="*/ 62 w 80"/>
                <a:gd name="T31" fmla="*/ 92 h 92"/>
                <a:gd name="T32" fmla="*/ 17 w 80"/>
                <a:gd name="T33" fmla="*/ 92 h 92"/>
                <a:gd name="T34" fmla="*/ 17 w 80"/>
                <a:gd name="T35" fmla="*/ 8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92">
                  <a:moveTo>
                    <a:pt x="17" y="87"/>
                  </a:moveTo>
                  <a:lnTo>
                    <a:pt x="17" y="87"/>
                  </a:lnTo>
                  <a:cubicBezTo>
                    <a:pt x="30" y="87"/>
                    <a:pt x="33" y="86"/>
                    <a:pt x="33" y="81"/>
                  </a:cubicBezTo>
                  <a:lnTo>
                    <a:pt x="33" y="5"/>
                  </a:lnTo>
                  <a:lnTo>
                    <a:pt x="26" y="5"/>
                  </a:lnTo>
                  <a:cubicBezTo>
                    <a:pt x="13" y="5"/>
                    <a:pt x="10" y="12"/>
                    <a:pt x="4" y="29"/>
                  </a:cubicBezTo>
                  <a:lnTo>
                    <a:pt x="0" y="28"/>
                  </a:lnTo>
                  <a:lnTo>
                    <a:pt x="1" y="0"/>
                  </a:lnTo>
                  <a:lnTo>
                    <a:pt x="79" y="0"/>
                  </a:lnTo>
                  <a:lnTo>
                    <a:pt x="80" y="28"/>
                  </a:lnTo>
                  <a:lnTo>
                    <a:pt x="75" y="29"/>
                  </a:lnTo>
                  <a:cubicBezTo>
                    <a:pt x="71" y="13"/>
                    <a:pt x="67" y="5"/>
                    <a:pt x="54" y="5"/>
                  </a:cubicBezTo>
                  <a:lnTo>
                    <a:pt x="46" y="5"/>
                  </a:lnTo>
                  <a:lnTo>
                    <a:pt x="46" y="81"/>
                  </a:lnTo>
                  <a:cubicBezTo>
                    <a:pt x="46" y="86"/>
                    <a:pt x="49" y="87"/>
                    <a:pt x="62" y="87"/>
                  </a:cubicBezTo>
                  <a:lnTo>
                    <a:pt x="62" y="92"/>
                  </a:lnTo>
                  <a:lnTo>
                    <a:pt x="17" y="92"/>
                  </a:lnTo>
                  <a:lnTo>
                    <a:pt x="17" y="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 name="Freeform 11"/>
            <p:cNvSpPr>
              <a:spLocks/>
            </p:cNvSpPr>
            <p:nvPr userDrawn="1"/>
          </p:nvSpPr>
          <p:spPr bwMode="auto">
            <a:xfrm>
              <a:off x="8658225" y="3654425"/>
              <a:ext cx="114300" cy="149225"/>
            </a:xfrm>
            <a:custGeom>
              <a:avLst/>
              <a:gdLst>
                <a:gd name="T0" fmla="*/ 10 w 71"/>
                <a:gd name="T1" fmla="*/ 12 h 92"/>
                <a:gd name="T2" fmla="*/ 10 w 71"/>
                <a:gd name="T3" fmla="*/ 12 h 92"/>
                <a:gd name="T4" fmla="*/ 0 w 71"/>
                <a:gd name="T5" fmla="*/ 4 h 92"/>
                <a:gd name="T6" fmla="*/ 0 w 71"/>
                <a:gd name="T7" fmla="*/ 0 h 92"/>
                <a:gd name="T8" fmla="*/ 32 w 71"/>
                <a:gd name="T9" fmla="*/ 0 h 92"/>
                <a:gd name="T10" fmla="*/ 32 w 71"/>
                <a:gd name="T11" fmla="*/ 4 h 92"/>
                <a:gd name="T12" fmla="*/ 22 w 71"/>
                <a:gd name="T13" fmla="*/ 11 h 92"/>
                <a:gd name="T14" fmla="*/ 39 w 71"/>
                <a:gd name="T15" fmla="*/ 49 h 92"/>
                <a:gd name="T16" fmla="*/ 52 w 71"/>
                <a:gd name="T17" fmla="*/ 17 h 92"/>
                <a:gd name="T18" fmla="*/ 45 w 71"/>
                <a:gd name="T19" fmla="*/ 4 h 92"/>
                <a:gd name="T20" fmla="*/ 45 w 71"/>
                <a:gd name="T21" fmla="*/ 0 h 92"/>
                <a:gd name="T22" fmla="*/ 71 w 71"/>
                <a:gd name="T23" fmla="*/ 0 h 92"/>
                <a:gd name="T24" fmla="*/ 71 w 71"/>
                <a:gd name="T25" fmla="*/ 4 h 92"/>
                <a:gd name="T26" fmla="*/ 59 w 71"/>
                <a:gd name="T27" fmla="*/ 14 h 92"/>
                <a:gd name="T28" fmla="*/ 36 w 71"/>
                <a:gd name="T29" fmla="*/ 70 h 92"/>
                <a:gd name="T30" fmla="*/ 14 w 71"/>
                <a:gd name="T31" fmla="*/ 92 h 92"/>
                <a:gd name="T32" fmla="*/ 2 w 71"/>
                <a:gd name="T33" fmla="*/ 83 h 92"/>
                <a:gd name="T34" fmla="*/ 10 w 71"/>
                <a:gd name="T35" fmla="*/ 74 h 92"/>
                <a:gd name="T36" fmla="*/ 17 w 71"/>
                <a:gd name="T37" fmla="*/ 82 h 92"/>
                <a:gd name="T38" fmla="*/ 16 w 71"/>
                <a:gd name="T39" fmla="*/ 86 h 92"/>
                <a:gd name="T40" fmla="*/ 32 w 71"/>
                <a:gd name="T41" fmla="*/ 65 h 92"/>
                <a:gd name="T42" fmla="*/ 33 w 71"/>
                <a:gd name="T43" fmla="*/ 64 h 92"/>
                <a:gd name="T44" fmla="*/ 10 w 71"/>
                <a:gd name="T45"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92">
                  <a:moveTo>
                    <a:pt x="10" y="12"/>
                  </a:moveTo>
                  <a:lnTo>
                    <a:pt x="10" y="12"/>
                  </a:lnTo>
                  <a:cubicBezTo>
                    <a:pt x="7" y="6"/>
                    <a:pt x="6" y="4"/>
                    <a:pt x="0" y="4"/>
                  </a:cubicBezTo>
                  <a:lnTo>
                    <a:pt x="0" y="0"/>
                  </a:lnTo>
                  <a:lnTo>
                    <a:pt x="32" y="0"/>
                  </a:lnTo>
                  <a:lnTo>
                    <a:pt x="32" y="4"/>
                  </a:lnTo>
                  <a:cubicBezTo>
                    <a:pt x="23" y="4"/>
                    <a:pt x="21" y="7"/>
                    <a:pt x="22" y="11"/>
                  </a:cubicBezTo>
                  <a:lnTo>
                    <a:pt x="39" y="49"/>
                  </a:lnTo>
                  <a:lnTo>
                    <a:pt x="52" y="17"/>
                  </a:lnTo>
                  <a:cubicBezTo>
                    <a:pt x="55" y="8"/>
                    <a:pt x="55" y="5"/>
                    <a:pt x="45" y="4"/>
                  </a:cubicBezTo>
                  <a:lnTo>
                    <a:pt x="45" y="0"/>
                  </a:lnTo>
                  <a:lnTo>
                    <a:pt x="71" y="0"/>
                  </a:lnTo>
                  <a:lnTo>
                    <a:pt x="71" y="4"/>
                  </a:lnTo>
                  <a:cubicBezTo>
                    <a:pt x="66" y="4"/>
                    <a:pt x="62" y="7"/>
                    <a:pt x="59" y="14"/>
                  </a:cubicBezTo>
                  <a:lnTo>
                    <a:pt x="36" y="70"/>
                  </a:lnTo>
                  <a:cubicBezTo>
                    <a:pt x="29" y="87"/>
                    <a:pt x="21" y="92"/>
                    <a:pt x="14" y="92"/>
                  </a:cubicBezTo>
                  <a:cubicBezTo>
                    <a:pt x="6" y="92"/>
                    <a:pt x="2" y="88"/>
                    <a:pt x="2" y="83"/>
                  </a:cubicBezTo>
                  <a:cubicBezTo>
                    <a:pt x="2" y="78"/>
                    <a:pt x="5" y="74"/>
                    <a:pt x="10" y="74"/>
                  </a:cubicBezTo>
                  <a:cubicBezTo>
                    <a:pt x="14" y="74"/>
                    <a:pt x="17" y="78"/>
                    <a:pt x="17" y="82"/>
                  </a:cubicBezTo>
                  <a:cubicBezTo>
                    <a:pt x="17" y="83"/>
                    <a:pt x="17" y="85"/>
                    <a:pt x="16" y="86"/>
                  </a:cubicBezTo>
                  <a:cubicBezTo>
                    <a:pt x="21" y="86"/>
                    <a:pt x="25" y="81"/>
                    <a:pt x="32" y="65"/>
                  </a:cubicBezTo>
                  <a:lnTo>
                    <a:pt x="33" y="64"/>
                  </a:lnTo>
                  <a:lnTo>
                    <a:pt x="10" y="1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12"/>
            <p:cNvSpPr>
              <a:spLocks noEditPoints="1"/>
            </p:cNvSpPr>
            <p:nvPr userDrawn="1"/>
          </p:nvSpPr>
          <p:spPr bwMode="auto">
            <a:xfrm>
              <a:off x="8777288" y="3608388"/>
              <a:ext cx="98425" cy="150812"/>
            </a:xfrm>
            <a:custGeom>
              <a:avLst/>
              <a:gdLst>
                <a:gd name="T0" fmla="*/ 36 w 62"/>
                <a:gd name="T1" fmla="*/ 8 h 93"/>
                <a:gd name="T2" fmla="*/ 36 w 62"/>
                <a:gd name="T3" fmla="*/ 8 h 93"/>
                <a:gd name="T4" fmla="*/ 44 w 62"/>
                <a:gd name="T5" fmla="*/ 0 h 93"/>
                <a:gd name="T6" fmla="*/ 52 w 62"/>
                <a:gd name="T7" fmla="*/ 8 h 93"/>
                <a:gd name="T8" fmla="*/ 44 w 62"/>
                <a:gd name="T9" fmla="*/ 16 h 93"/>
                <a:gd name="T10" fmla="*/ 36 w 62"/>
                <a:gd name="T11" fmla="*/ 8 h 93"/>
                <a:gd name="T12" fmla="*/ 49 w 62"/>
                <a:gd name="T13" fmla="*/ 60 h 93"/>
                <a:gd name="T14" fmla="*/ 49 w 62"/>
                <a:gd name="T15" fmla="*/ 60 h 93"/>
                <a:gd name="T16" fmla="*/ 30 w 62"/>
                <a:gd name="T17" fmla="*/ 31 h 93"/>
                <a:gd name="T18" fmla="*/ 13 w 62"/>
                <a:gd name="T19" fmla="*/ 60 h 93"/>
                <a:gd name="T20" fmla="*/ 31 w 62"/>
                <a:gd name="T21" fmla="*/ 89 h 93"/>
                <a:gd name="T22" fmla="*/ 49 w 62"/>
                <a:gd name="T23" fmla="*/ 60 h 93"/>
                <a:gd name="T24" fmla="*/ 10 w 62"/>
                <a:gd name="T25" fmla="*/ 8 h 93"/>
                <a:gd name="T26" fmla="*/ 10 w 62"/>
                <a:gd name="T27" fmla="*/ 8 h 93"/>
                <a:gd name="T28" fmla="*/ 18 w 62"/>
                <a:gd name="T29" fmla="*/ 0 h 93"/>
                <a:gd name="T30" fmla="*/ 25 w 62"/>
                <a:gd name="T31" fmla="*/ 8 h 93"/>
                <a:gd name="T32" fmla="*/ 18 w 62"/>
                <a:gd name="T33" fmla="*/ 16 h 93"/>
                <a:gd name="T34" fmla="*/ 10 w 62"/>
                <a:gd name="T35" fmla="*/ 8 h 93"/>
                <a:gd name="T36" fmla="*/ 0 w 62"/>
                <a:gd name="T37" fmla="*/ 60 h 93"/>
                <a:gd name="T38" fmla="*/ 0 w 62"/>
                <a:gd name="T39" fmla="*/ 60 h 93"/>
                <a:gd name="T40" fmla="*/ 31 w 62"/>
                <a:gd name="T41" fmla="*/ 26 h 93"/>
                <a:gd name="T42" fmla="*/ 62 w 62"/>
                <a:gd name="T43" fmla="*/ 59 h 93"/>
                <a:gd name="T44" fmla="*/ 31 w 62"/>
                <a:gd name="T45" fmla="*/ 93 h 93"/>
                <a:gd name="T46" fmla="*/ 0 w 62"/>
                <a:gd name="T47"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93">
                  <a:moveTo>
                    <a:pt x="36" y="8"/>
                  </a:moveTo>
                  <a:lnTo>
                    <a:pt x="36" y="8"/>
                  </a:lnTo>
                  <a:cubicBezTo>
                    <a:pt x="36" y="3"/>
                    <a:pt x="39" y="0"/>
                    <a:pt x="44" y="0"/>
                  </a:cubicBezTo>
                  <a:cubicBezTo>
                    <a:pt x="48" y="0"/>
                    <a:pt x="52" y="3"/>
                    <a:pt x="52" y="8"/>
                  </a:cubicBezTo>
                  <a:cubicBezTo>
                    <a:pt x="52" y="12"/>
                    <a:pt x="48" y="16"/>
                    <a:pt x="44" y="16"/>
                  </a:cubicBezTo>
                  <a:cubicBezTo>
                    <a:pt x="39" y="16"/>
                    <a:pt x="36" y="13"/>
                    <a:pt x="36" y="8"/>
                  </a:cubicBezTo>
                  <a:close/>
                  <a:moveTo>
                    <a:pt x="49" y="60"/>
                  </a:moveTo>
                  <a:lnTo>
                    <a:pt x="49" y="60"/>
                  </a:lnTo>
                  <a:cubicBezTo>
                    <a:pt x="49" y="40"/>
                    <a:pt x="41" y="31"/>
                    <a:pt x="30" y="31"/>
                  </a:cubicBezTo>
                  <a:cubicBezTo>
                    <a:pt x="19" y="31"/>
                    <a:pt x="13" y="40"/>
                    <a:pt x="13" y="60"/>
                  </a:cubicBezTo>
                  <a:cubicBezTo>
                    <a:pt x="13" y="79"/>
                    <a:pt x="20" y="89"/>
                    <a:pt x="31" y="89"/>
                  </a:cubicBezTo>
                  <a:cubicBezTo>
                    <a:pt x="42" y="89"/>
                    <a:pt x="49" y="79"/>
                    <a:pt x="49" y="60"/>
                  </a:cubicBezTo>
                  <a:close/>
                  <a:moveTo>
                    <a:pt x="10" y="8"/>
                  </a:moveTo>
                  <a:lnTo>
                    <a:pt x="10" y="8"/>
                  </a:lnTo>
                  <a:cubicBezTo>
                    <a:pt x="10" y="3"/>
                    <a:pt x="13" y="0"/>
                    <a:pt x="18" y="0"/>
                  </a:cubicBezTo>
                  <a:cubicBezTo>
                    <a:pt x="22" y="0"/>
                    <a:pt x="25" y="3"/>
                    <a:pt x="25" y="8"/>
                  </a:cubicBezTo>
                  <a:cubicBezTo>
                    <a:pt x="25" y="12"/>
                    <a:pt x="22" y="16"/>
                    <a:pt x="18" y="16"/>
                  </a:cubicBezTo>
                  <a:cubicBezTo>
                    <a:pt x="13" y="16"/>
                    <a:pt x="10" y="13"/>
                    <a:pt x="10" y="8"/>
                  </a:cubicBezTo>
                  <a:close/>
                  <a:moveTo>
                    <a:pt x="0" y="60"/>
                  </a:moveTo>
                  <a:lnTo>
                    <a:pt x="0" y="60"/>
                  </a:lnTo>
                  <a:cubicBezTo>
                    <a:pt x="0" y="41"/>
                    <a:pt x="12" y="26"/>
                    <a:pt x="31" y="26"/>
                  </a:cubicBezTo>
                  <a:cubicBezTo>
                    <a:pt x="51" y="26"/>
                    <a:pt x="62" y="40"/>
                    <a:pt x="62" y="59"/>
                  </a:cubicBezTo>
                  <a:cubicBezTo>
                    <a:pt x="62" y="79"/>
                    <a:pt x="50" y="93"/>
                    <a:pt x="31" y="93"/>
                  </a:cubicBezTo>
                  <a:cubicBezTo>
                    <a:pt x="11" y="93"/>
                    <a:pt x="0" y="80"/>
                    <a:pt x="0" y="6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 name="Freeform 13"/>
            <p:cNvSpPr>
              <a:spLocks/>
            </p:cNvSpPr>
            <p:nvPr userDrawn="1"/>
          </p:nvSpPr>
          <p:spPr bwMode="auto">
            <a:xfrm>
              <a:off x="8901113" y="3694113"/>
              <a:ext cx="57150" cy="15875"/>
            </a:xfrm>
            <a:custGeom>
              <a:avLst/>
              <a:gdLst>
                <a:gd name="T0" fmla="*/ 0 w 36"/>
                <a:gd name="T1" fmla="*/ 0 h 10"/>
                <a:gd name="T2" fmla="*/ 0 w 36"/>
                <a:gd name="T3" fmla="*/ 0 h 10"/>
                <a:gd name="T4" fmla="*/ 36 w 36"/>
                <a:gd name="T5" fmla="*/ 0 h 10"/>
                <a:gd name="T6" fmla="*/ 36 w 36"/>
                <a:gd name="T7" fmla="*/ 10 h 10"/>
                <a:gd name="T8" fmla="*/ 0 w 36"/>
                <a:gd name="T9" fmla="*/ 10 h 10"/>
                <a:gd name="T10" fmla="*/ 0 w 36"/>
                <a:gd name="T11" fmla="*/ 0 h 10"/>
              </a:gdLst>
              <a:ahLst/>
              <a:cxnLst>
                <a:cxn ang="0">
                  <a:pos x="T0" y="T1"/>
                </a:cxn>
                <a:cxn ang="0">
                  <a:pos x="T2" y="T3"/>
                </a:cxn>
                <a:cxn ang="0">
                  <a:pos x="T4" y="T5"/>
                </a:cxn>
                <a:cxn ang="0">
                  <a:pos x="T6" y="T7"/>
                </a:cxn>
                <a:cxn ang="0">
                  <a:pos x="T8" y="T9"/>
                </a:cxn>
                <a:cxn ang="0">
                  <a:pos x="T10" y="T11"/>
                </a:cxn>
              </a:cxnLst>
              <a:rect l="0" t="0" r="r" b="b"/>
              <a:pathLst>
                <a:path w="36" h="10">
                  <a:moveTo>
                    <a:pt x="0" y="0"/>
                  </a:moveTo>
                  <a:lnTo>
                    <a:pt x="0" y="0"/>
                  </a:lnTo>
                  <a:lnTo>
                    <a:pt x="36" y="0"/>
                  </a:lnTo>
                  <a:lnTo>
                    <a:pt x="36" y="10"/>
                  </a:lnTo>
                  <a:lnTo>
                    <a:pt x="0" y="1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 name="Freeform 14"/>
            <p:cNvSpPr>
              <a:spLocks noEditPoints="1"/>
            </p:cNvSpPr>
            <p:nvPr userDrawn="1"/>
          </p:nvSpPr>
          <p:spPr bwMode="auto">
            <a:xfrm>
              <a:off x="8993188" y="3600450"/>
              <a:ext cx="60325" cy="203200"/>
            </a:xfrm>
            <a:custGeom>
              <a:avLst/>
              <a:gdLst>
                <a:gd name="T0" fmla="*/ 21 w 37"/>
                <a:gd name="T1" fmla="*/ 8 h 125"/>
                <a:gd name="T2" fmla="*/ 21 w 37"/>
                <a:gd name="T3" fmla="*/ 8 h 125"/>
                <a:gd name="T4" fmla="*/ 29 w 37"/>
                <a:gd name="T5" fmla="*/ 0 h 125"/>
                <a:gd name="T6" fmla="*/ 37 w 37"/>
                <a:gd name="T7" fmla="*/ 8 h 125"/>
                <a:gd name="T8" fmla="*/ 29 w 37"/>
                <a:gd name="T9" fmla="*/ 16 h 125"/>
                <a:gd name="T10" fmla="*/ 21 w 37"/>
                <a:gd name="T11" fmla="*/ 8 h 125"/>
                <a:gd name="T12" fmla="*/ 0 w 37"/>
                <a:gd name="T13" fmla="*/ 115 h 125"/>
                <a:gd name="T14" fmla="*/ 0 w 37"/>
                <a:gd name="T15" fmla="*/ 115 h 125"/>
                <a:gd name="T16" fmla="*/ 7 w 37"/>
                <a:gd name="T17" fmla="*/ 107 h 125"/>
                <a:gd name="T18" fmla="*/ 15 w 37"/>
                <a:gd name="T19" fmla="*/ 115 h 125"/>
                <a:gd name="T20" fmla="*/ 14 w 37"/>
                <a:gd name="T21" fmla="*/ 120 h 125"/>
                <a:gd name="T22" fmla="*/ 17 w 37"/>
                <a:gd name="T23" fmla="*/ 120 h 125"/>
                <a:gd name="T24" fmla="*/ 24 w 37"/>
                <a:gd name="T25" fmla="*/ 108 h 125"/>
                <a:gd name="T26" fmla="*/ 24 w 37"/>
                <a:gd name="T27" fmla="*/ 45 h 125"/>
                <a:gd name="T28" fmla="*/ 13 w 37"/>
                <a:gd name="T29" fmla="*/ 37 h 125"/>
                <a:gd name="T30" fmla="*/ 13 w 37"/>
                <a:gd name="T31" fmla="*/ 33 h 125"/>
                <a:gd name="T32" fmla="*/ 36 w 37"/>
                <a:gd name="T33" fmla="*/ 32 h 125"/>
                <a:gd name="T34" fmla="*/ 36 w 37"/>
                <a:gd name="T35" fmla="*/ 96 h 125"/>
                <a:gd name="T36" fmla="*/ 29 w 37"/>
                <a:gd name="T37" fmla="*/ 120 h 125"/>
                <a:gd name="T38" fmla="*/ 15 w 37"/>
                <a:gd name="T39" fmla="*/ 125 h 125"/>
                <a:gd name="T40" fmla="*/ 0 w 37"/>
                <a:gd name="T41"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25">
                  <a:moveTo>
                    <a:pt x="21" y="8"/>
                  </a:moveTo>
                  <a:lnTo>
                    <a:pt x="21" y="8"/>
                  </a:lnTo>
                  <a:cubicBezTo>
                    <a:pt x="21" y="3"/>
                    <a:pt x="25" y="0"/>
                    <a:pt x="29" y="0"/>
                  </a:cubicBezTo>
                  <a:cubicBezTo>
                    <a:pt x="34" y="0"/>
                    <a:pt x="37" y="3"/>
                    <a:pt x="37" y="8"/>
                  </a:cubicBezTo>
                  <a:cubicBezTo>
                    <a:pt x="37" y="13"/>
                    <a:pt x="34" y="16"/>
                    <a:pt x="29" y="16"/>
                  </a:cubicBezTo>
                  <a:cubicBezTo>
                    <a:pt x="25" y="16"/>
                    <a:pt x="21" y="13"/>
                    <a:pt x="21" y="8"/>
                  </a:cubicBezTo>
                  <a:close/>
                  <a:moveTo>
                    <a:pt x="0" y="115"/>
                  </a:moveTo>
                  <a:lnTo>
                    <a:pt x="0" y="115"/>
                  </a:lnTo>
                  <a:cubicBezTo>
                    <a:pt x="0" y="111"/>
                    <a:pt x="3" y="107"/>
                    <a:pt x="7" y="107"/>
                  </a:cubicBezTo>
                  <a:cubicBezTo>
                    <a:pt x="11" y="107"/>
                    <a:pt x="15" y="110"/>
                    <a:pt x="15" y="115"/>
                  </a:cubicBezTo>
                  <a:cubicBezTo>
                    <a:pt x="15" y="117"/>
                    <a:pt x="14" y="119"/>
                    <a:pt x="14" y="120"/>
                  </a:cubicBezTo>
                  <a:cubicBezTo>
                    <a:pt x="15" y="120"/>
                    <a:pt x="16" y="120"/>
                    <a:pt x="17" y="120"/>
                  </a:cubicBezTo>
                  <a:cubicBezTo>
                    <a:pt x="20" y="120"/>
                    <a:pt x="24" y="118"/>
                    <a:pt x="24" y="108"/>
                  </a:cubicBezTo>
                  <a:lnTo>
                    <a:pt x="24" y="45"/>
                  </a:lnTo>
                  <a:cubicBezTo>
                    <a:pt x="24" y="39"/>
                    <a:pt x="23" y="37"/>
                    <a:pt x="13" y="37"/>
                  </a:cubicBezTo>
                  <a:lnTo>
                    <a:pt x="13" y="33"/>
                  </a:lnTo>
                  <a:lnTo>
                    <a:pt x="36" y="32"/>
                  </a:lnTo>
                  <a:lnTo>
                    <a:pt x="36" y="96"/>
                  </a:lnTo>
                  <a:cubicBezTo>
                    <a:pt x="36" y="108"/>
                    <a:pt x="34" y="114"/>
                    <a:pt x="29" y="120"/>
                  </a:cubicBezTo>
                  <a:cubicBezTo>
                    <a:pt x="25" y="124"/>
                    <a:pt x="20" y="125"/>
                    <a:pt x="15" y="125"/>
                  </a:cubicBezTo>
                  <a:cubicBezTo>
                    <a:pt x="6" y="125"/>
                    <a:pt x="0" y="120"/>
                    <a:pt x="0" y="11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Freeform 15"/>
            <p:cNvSpPr>
              <a:spLocks noEditPoints="1"/>
            </p:cNvSpPr>
            <p:nvPr userDrawn="1"/>
          </p:nvSpPr>
          <p:spPr bwMode="auto">
            <a:xfrm>
              <a:off x="9078913" y="3652838"/>
              <a:ext cx="98425" cy="106362"/>
            </a:xfrm>
            <a:custGeom>
              <a:avLst/>
              <a:gdLst>
                <a:gd name="T0" fmla="*/ 38 w 61"/>
                <a:gd name="T1" fmla="*/ 50 h 66"/>
                <a:gd name="T2" fmla="*/ 38 w 61"/>
                <a:gd name="T3" fmla="*/ 50 h 66"/>
                <a:gd name="T4" fmla="*/ 38 w 61"/>
                <a:gd name="T5" fmla="*/ 31 h 66"/>
                <a:gd name="T6" fmla="*/ 13 w 61"/>
                <a:gd name="T7" fmla="*/ 48 h 66"/>
                <a:gd name="T8" fmla="*/ 23 w 61"/>
                <a:gd name="T9" fmla="*/ 58 h 66"/>
                <a:gd name="T10" fmla="*/ 38 w 61"/>
                <a:gd name="T11" fmla="*/ 50 h 66"/>
                <a:gd name="T12" fmla="*/ 0 w 61"/>
                <a:gd name="T13" fmla="*/ 51 h 66"/>
                <a:gd name="T14" fmla="*/ 0 w 61"/>
                <a:gd name="T15" fmla="*/ 51 h 66"/>
                <a:gd name="T16" fmla="*/ 8 w 61"/>
                <a:gd name="T17" fmla="*/ 36 h 66"/>
                <a:gd name="T18" fmla="*/ 38 w 61"/>
                <a:gd name="T19" fmla="*/ 27 h 66"/>
                <a:gd name="T20" fmla="*/ 38 w 61"/>
                <a:gd name="T21" fmla="*/ 23 h 66"/>
                <a:gd name="T22" fmla="*/ 25 w 61"/>
                <a:gd name="T23" fmla="*/ 4 h 66"/>
                <a:gd name="T24" fmla="*/ 15 w 61"/>
                <a:gd name="T25" fmla="*/ 8 h 66"/>
                <a:gd name="T26" fmla="*/ 17 w 61"/>
                <a:gd name="T27" fmla="*/ 14 h 66"/>
                <a:gd name="T28" fmla="*/ 9 w 61"/>
                <a:gd name="T29" fmla="*/ 22 h 66"/>
                <a:gd name="T30" fmla="*/ 2 w 61"/>
                <a:gd name="T31" fmla="*/ 14 h 66"/>
                <a:gd name="T32" fmla="*/ 26 w 61"/>
                <a:gd name="T33" fmla="*/ 0 h 66"/>
                <a:gd name="T34" fmla="*/ 49 w 61"/>
                <a:gd name="T35" fmla="*/ 20 h 66"/>
                <a:gd name="T36" fmla="*/ 49 w 61"/>
                <a:gd name="T37" fmla="*/ 52 h 66"/>
                <a:gd name="T38" fmla="*/ 60 w 61"/>
                <a:gd name="T39" fmla="*/ 59 h 66"/>
                <a:gd name="T40" fmla="*/ 61 w 61"/>
                <a:gd name="T41" fmla="*/ 63 h 66"/>
                <a:gd name="T42" fmla="*/ 48 w 61"/>
                <a:gd name="T43" fmla="*/ 66 h 66"/>
                <a:gd name="T44" fmla="*/ 38 w 61"/>
                <a:gd name="T45" fmla="*/ 55 h 66"/>
                <a:gd name="T46" fmla="*/ 38 w 61"/>
                <a:gd name="T47" fmla="*/ 55 h 66"/>
                <a:gd name="T48" fmla="*/ 17 w 61"/>
                <a:gd name="T49" fmla="*/ 66 h 66"/>
                <a:gd name="T50" fmla="*/ 0 w 61"/>
                <a:gd name="T5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6">
                  <a:moveTo>
                    <a:pt x="38" y="50"/>
                  </a:moveTo>
                  <a:lnTo>
                    <a:pt x="38" y="50"/>
                  </a:lnTo>
                  <a:lnTo>
                    <a:pt x="38" y="31"/>
                  </a:lnTo>
                  <a:cubicBezTo>
                    <a:pt x="17" y="36"/>
                    <a:pt x="13" y="39"/>
                    <a:pt x="13" y="48"/>
                  </a:cubicBezTo>
                  <a:cubicBezTo>
                    <a:pt x="13" y="54"/>
                    <a:pt x="16" y="58"/>
                    <a:pt x="23" y="58"/>
                  </a:cubicBezTo>
                  <a:cubicBezTo>
                    <a:pt x="29" y="58"/>
                    <a:pt x="34" y="54"/>
                    <a:pt x="38" y="50"/>
                  </a:cubicBezTo>
                  <a:close/>
                  <a:moveTo>
                    <a:pt x="0" y="51"/>
                  </a:moveTo>
                  <a:lnTo>
                    <a:pt x="0" y="51"/>
                  </a:lnTo>
                  <a:cubicBezTo>
                    <a:pt x="0" y="45"/>
                    <a:pt x="2" y="40"/>
                    <a:pt x="8" y="36"/>
                  </a:cubicBezTo>
                  <a:cubicBezTo>
                    <a:pt x="19" y="31"/>
                    <a:pt x="35" y="28"/>
                    <a:pt x="38" y="27"/>
                  </a:cubicBezTo>
                  <a:lnTo>
                    <a:pt x="38" y="23"/>
                  </a:lnTo>
                  <a:cubicBezTo>
                    <a:pt x="38" y="9"/>
                    <a:pt x="34" y="4"/>
                    <a:pt x="25" y="4"/>
                  </a:cubicBezTo>
                  <a:cubicBezTo>
                    <a:pt x="20" y="4"/>
                    <a:pt x="17" y="5"/>
                    <a:pt x="15" y="8"/>
                  </a:cubicBezTo>
                  <a:cubicBezTo>
                    <a:pt x="16" y="10"/>
                    <a:pt x="17" y="13"/>
                    <a:pt x="17" y="14"/>
                  </a:cubicBezTo>
                  <a:cubicBezTo>
                    <a:pt x="17" y="19"/>
                    <a:pt x="14" y="22"/>
                    <a:pt x="9" y="22"/>
                  </a:cubicBezTo>
                  <a:cubicBezTo>
                    <a:pt x="5" y="22"/>
                    <a:pt x="2" y="19"/>
                    <a:pt x="2" y="14"/>
                  </a:cubicBezTo>
                  <a:cubicBezTo>
                    <a:pt x="2" y="6"/>
                    <a:pt x="13" y="0"/>
                    <a:pt x="26" y="0"/>
                  </a:cubicBezTo>
                  <a:cubicBezTo>
                    <a:pt x="41" y="0"/>
                    <a:pt x="49" y="6"/>
                    <a:pt x="49" y="20"/>
                  </a:cubicBezTo>
                  <a:lnTo>
                    <a:pt x="49" y="52"/>
                  </a:lnTo>
                  <a:cubicBezTo>
                    <a:pt x="49" y="59"/>
                    <a:pt x="51" y="61"/>
                    <a:pt x="60" y="59"/>
                  </a:cubicBezTo>
                  <a:lnTo>
                    <a:pt x="61" y="63"/>
                  </a:lnTo>
                  <a:cubicBezTo>
                    <a:pt x="56" y="65"/>
                    <a:pt x="52" y="66"/>
                    <a:pt x="48" y="66"/>
                  </a:cubicBezTo>
                  <a:cubicBezTo>
                    <a:pt x="40" y="66"/>
                    <a:pt x="39" y="62"/>
                    <a:pt x="38" y="55"/>
                  </a:cubicBezTo>
                  <a:lnTo>
                    <a:pt x="38" y="55"/>
                  </a:lnTo>
                  <a:cubicBezTo>
                    <a:pt x="32" y="61"/>
                    <a:pt x="25" y="66"/>
                    <a:pt x="17" y="66"/>
                  </a:cubicBezTo>
                  <a:cubicBezTo>
                    <a:pt x="5" y="66"/>
                    <a:pt x="0" y="59"/>
                    <a:pt x="0" y="5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3" name="Freeform 16"/>
            <p:cNvSpPr>
              <a:spLocks noEditPoints="1"/>
            </p:cNvSpPr>
            <p:nvPr userDrawn="1"/>
          </p:nvSpPr>
          <p:spPr bwMode="auto">
            <a:xfrm>
              <a:off x="9224963" y="3651250"/>
              <a:ext cx="92075" cy="107950"/>
            </a:xfrm>
            <a:custGeom>
              <a:avLst/>
              <a:gdLst>
                <a:gd name="T0" fmla="*/ 13 w 57"/>
                <a:gd name="T1" fmla="*/ 28 h 67"/>
                <a:gd name="T2" fmla="*/ 13 w 57"/>
                <a:gd name="T3" fmla="*/ 28 h 67"/>
                <a:gd name="T4" fmla="*/ 43 w 57"/>
                <a:gd name="T5" fmla="*/ 27 h 67"/>
                <a:gd name="T6" fmla="*/ 29 w 57"/>
                <a:gd name="T7" fmla="*/ 5 h 67"/>
                <a:gd name="T8" fmla="*/ 13 w 57"/>
                <a:gd name="T9" fmla="*/ 28 h 67"/>
                <a:gd name="T10" fmla="*/ 0 w 57"/>
                <a:gd name="T11" fmla="*/ 34 h 67"/>
                <a:gd name="T12" fmla="*/ 0 w 57"/>
                <a:gd name="T13" fmla="*/ 34 h 67"/>
                <a:gd name="T14" fmla="*/ 30 w 57"/>
                <a:gd name="T15" fmla="*/ 0 h 67"/>
                <a:gd name="T16" fmla="*/ 56 w 57"/>
                <a:gd name="T17" fmla="*/ 32 h 67"/>
                <a:gd name="T18" fmla="*/ 13 w 57"/>
                <a:gd name="T19" fmla="*/ 32 h 67"/>
                <a:gd name="T20" fmla="*/ 13 w 57"/>
                <a:gd name="T21" fmla="*/ 33 h 67"/>
                <a:gd name="T22" fmla="*/ 13 w 57"/>
                <a:gd name="T23" fmla="*/ 33 h 67"/>
                <a:gd name="T24" fmla="*/ 34 w 57"/>
                <a:gd name="T25" fmla="*/ 60 h 67"/>
                <a:gd name="T26" fmla="*/ 54 w 57"/>
                <a:gd name="T27" fmla="*/ 48 h 67"/>
                <a:gd name="T28" fmla="*/ 57 w 57"/>
                <a:gd name="T29" fmla="*/ 50 h 67"/>
                <a:gd name="T30" fmla="*/ 30 w 57"/>
                <a:gd name="T31" fmla="*/ 67 h 67"/>
                <a:gd name="T32" fmla="*/ 0 w 57"/>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7">
                  <a:moveTo>
                    <a:pt x="13" y="28"/>
                  </a:moveTo>
                  <a:lnTo>
                    <a:pt x="13" y="28"/>
                  </a:lnTo>
                  <a:lnTo>
                    <a:pt x="43" y="27"/>
                  </a:lnTo>
                  <a:cubicBezTo>
                    <a:pt x="45" y="15"/>
                    <a:pt x="39" y="5"/>
                    <a:pt x="29" y="5"/>
                  </a:cubicBezTo>
                  <a:cubicBezTo>
                    <a:pt x="21" y="5"/>
                    <a:pt x="14" y="11"/>
                    <a:pt x="13" y="28"/>
                  </a:cubicBezTo>
                  <a:close/>
                  <a:moveTo>
                    <a:pt x="0" y="34"/>
                  </a:moveTo>
                  <a:lnTo>
                    <a:pt x="0" y="34"/>
                  </a:lnTo>
                  <a:cubicBezTo>
                    <a:pt x="0" y="15"/>
                    <a:pt x="12" y="0"/>
                    <a:pt x="30" y="0"/>
                  </a:cubicBezTo>
                  <a:cubicBezTo>
                    <a:pt x="49" y="0"/>
                    <a:pt x="57" y="16"/>
                    <a:pt x="56" y="32"/>
                  </a:cubicBezTo>
                  <a:lnTo>
                    <a:pt x="13" y="32"/>
                  </a:lnTo>
                  <a:lnTo>
                    <a:pt x="13" y="33"/>
                  </a:lnTo>
                  <a:lnTo>
                    <a:pt x="13" y="33"/>
                  </a:lnTo>
                  <a:cubicBezTo>
                    <a:pt x="13" y="48"/>
                    <a:pt x="21" y="60"/>
                    <a:pt x="34" y="60"/>
                  </a:cubicBezTo>
                  <a:cubicBezTo>
                    <a:pt x="42" y="60"/>
                    <a:pt x="48" y="55"/>
                    <a:pt x="54" y="48"/>
                  </a:cubicBezTo>
                  <a:lnTo>
                    <a:pt x="57" y="50"/>
                  </a:lnTo>
                  <a:cubicBezTo>
                    <a:pt x="52" y="59"/>
                    <a:pt x="44" y="67"/>
                    <a:pt x="30" y="67"/>
                  </a:cubicBezTo>
                  <a:cubicBezTo>
                    <a:pt x="11"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 name="Freeform 17"/>
            <p:cNvSpPr>
              <a:spLocks/>
            </p:cNvSpPr>
            <p:nvPr userDrawn="1"/>
          </p:nvSpPr>
          <p:spPr bwMode="auto">
            <a:xfrm>
              <a:off x="9328150" y="3598863"/>
              <a:ext cx="52388" cy="158750"/>
            </a:xfrm>
            <a:custGeom>
              <a:avLst/>
              <a:gdLst>
                <a:gd name="T0" fmla="*/ 1 w 33"/>
                <a:gd name="T1" fmla="*/ 94 h 98"/>
                <a:gd name="T2" fmla="*/ 1 w 33"/>
                <a:gd name="T3" fmla="*/ 94 h 98"/>
                <a:gd name="T4" fmla="*/ 11 w 33"/>
                <a:gd name="T5" fmla="*/ 89 h 98"/>
                <a:gd name="T6" fmla="*/ 11 w 33"/>
                <a:gd name="T7" fmla="*/ 12 h 98"/>
                <a:gd name="T8" fmla="*/ 0 w 33"/>
                <a:gd name="T9" fmla="*/ 5 h 98"/>
                <a:gd name="T10" fmla="*/ 0 w 33"/>
                <a:gd name="T11" fmla="*/ 1 h 98"/>
                <a:gd name="T12" fmla="*/ 23 w 33"/>
                <a:gd name="T13" fmla="*/ 0 h 98"/>
                <a:gd name="T14" fmla="*/ 23 w 33"/>
                <a:gd name="T15" fmla="*/ 89 h 98"/>
                <a:gd name="T16" fmla="*/ 33 w 33"/>
                <a:gd name="T17" fmla="*/ 94 h 98"/>
                <a:gd name="T18" fmla="*/ 33 w 33"/>
                <a:gd name="T19" fmla="*/ 98 h 98"/>
                <a:gd name="T20" fmla="*/ 1 w 33"/>
                <a:gd name="T21" fmla="*/ 98 h 98"/>
                <a:gd name="T22" fmla="*/ 1 w 33"/>
                <a:gd name="T2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98">
                  <a:moveTo>
                    <a:pt x="1" y="94"/>
                  </a:moveTo>
                  <a:lnTo>
                    <a:pt x="1" y="94"/>
                  </a:lnTo>
                  <a:cubicBezTo>
                    <a:pt x="9" y="93"/>
                    <a:pt x="11" y="92"/>
                    <a:pt x="11" y="89"/>
                  </a:cubicBezTo>
                  <a:lnTo>
                    <a:pt x="11" y="12"/>
                  </a:lnTo>
                  <a:cubicBezTo>
                    <a:pt x="11" y="8"/>
                    <a:pt x="9" y="5"/>
                    <a:pt x="0" y="5"/>
                  </a:cubicBezTo>
                  <a:lnTo>
                    <a:pt x="0" y="1"/>
                  </a:lnTo>
                  <a:lnTo>
                    <a:pt x="23" y="0"/>
                  </a:lnTo>
                  <a:lnTo>
                    <a:pt x="23" y="89"/>
                  </a:lnTo>
                  <a:cubicBezTo>
                    <a:pt x="23" y="92"/>
                    <a:pt x="25" y="93"/>
                    <a:pt x="33" y="94"/>
                  </a:cubicBezTo>
                  <a:lnTo>
                    <a:pt x="33" y="98"/>
                  </a:lnTo>
                  <a:lnTo>
                    <a:pt x="1" y="98"/>
                  </a:lnTo>
                  <a:lnTo>
                    <a:pt x="1" y="9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 name="Freeform 18"/>
            <p:cNvSpPr>
              <a:spLocks noEditPoints="1"/>
            </p:cNvSpPr>
            <p:nvPr userDrawn="1"/>
          </p:nvSpPr>
          <p:spPr bwMode="auto">
            <a:xfrm>
              <a:off x="939958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0" y="0"/>
                    <a:pt x="24" y="3"/>
                    <a:pt x="24" y="8"/>
                  </a:cubicBezTo>
                  <a:cubicBezTo>
                    <a:pt x="24" y="13"/>
                    <a:pt x="20"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6" name="Freeform 19"/>
            <p:cNvSpPr>
              <a:spLocks/>
            </p:cNvSpPr>
            <p:nvPr userDrawn="1"/>
          </p:nvSpPr>
          <p:spPr bwMode="auto">
            <a:xfrm>
              <a:off x="9466263" y="3652838"/>
              <a:ext cx="119063"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7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2 w 74"/>
                <a:gd name="T37" fmla="*/ 14 h 65"/>
                <a:gd name="T38" fmla="*/ 22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9" y="60"/>
                    <a:pt x="11" y="59"/>
                    <a:pt x="11" y="56"/>
                  </a:cubicBezTo>
                  <a:lnTo>
                    <a:pt x="11" y="12"/>
                  </a:lnTo>
                  <a:cubicBezTo>
                    <a:pt x="11" y="8"/>
                    <a:pt x="9" y="5"/>
                    <a:pt x="0" y="5"/>
                  </a:cubicBezTo>
                  <a:lnTo>
                    <a:pt x="0" y="1"/>
                  </a:lnTo>
                  <a:lnTo>
                    <a:pt x="22" y="0"/>
                  </a:lnTo>
                  <a:lnTo>
                    <a:pt x="22" y="10"/>
                  </a:lnTo>
                  <a:cubicBezTo>
                    <a:pt x="30" y="5"/>
                    <a:pt x="38" y="0"/>
                    <a:pt x="47"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2" y="14"/>
                  </a:cubicBezTo>
                  <a:lnTo>
                    <a:pt x="22" y="56"/>
                  </a:lnTo>
                  <a:cubicBezTo>
                    <a:pt x="22"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7" name="Freeform 20"/>
            <p:cNvSpPr>
              <a:spLocks/>
            </p:cNvSpPr>
            <p:nvPr userDrawn="1"/>
          </p:nvSpPr>
          <p:spPr bwMode="auto">
            <a:xfrm>
              <a:off x="9598025" y="3598863"/>
              <a:ext cx="114300" cy="158750"/>
            </a:xfrm>
            <a:custGeom>
              <a:avLst/>
              <a:gdLst>
                <a:gd name="T0" fmla="*/ 23 w 71"/>
                <a:gd name="T1" fmla="*/ 89 h 98"/>
                <a:gd name="T2" fmla="*/ 23 w 71"/>
                <a:gd name="T3" fmla="*/ 89 h 98"/>
                <a:gd name="T4" fmla="*/ 31 w 71"/>
                <a:gd name="T5" fmla="*/ 94 h 98"/>
                <a:gd name="T6" fmla="*/ 31 w 71"/>
                <a:gd name="T7" fmla="*/ 98 h 98"/>
                <a:gd name="T8" fmla="*/ 1 w 71"/>
                <a:gd name="T9" fmla="*/ 98 h 98"/>
                <a:gd name="T10" fmla="*/ 1 w 71"/>
                <a:gd name="T11" fmla="*/ 94 h 98"/>
                <a:gd name="T12" fmla="*/ 11 w 71"/>
                <a:gd name="T13" fmla="*/ 89 h 98"/>
                <a:gd name="T14" fmla="*/ 11 w 71"/>
                <a:gd name="T15" fmla="*/ 12 h 98"/>
                <a:gd name="T16" fmla="*/ 0 w 71"/>
                <a:gd name="T17" fmla="*/ 5 h 98"/>
                <a:gd name="T18" fmla="*/ 0 w 71"/>
                <a:gd name="T19" fmla="*/ 1 h 98"/>
                <a:gd name="T20" fmla="*/ 23 w 71"/>
                <a:gd name="T21" fmla="*/ 0 h 98"/>
                <a:gd name="T22" fmla="*/ 23 w 71"/>
                <a:gd name="T23" fmla="*/ 67 h 98"/>
                <a:gd name="T24" fmla="*/ 44 w 71"/>
                <a:gd name="T25" fmla="*/ 46 h 98"/>
                <a:gd name="T26" fmla="*/ 38 w 71"/>
                <a:gd name="T27" fmla="*/ 38 h 98"/>
                <a:gd name="T28" fmla="*/ 38 w 71"/>
                <a:gd name="T29" fmla="*/ 34 h 98"/>
                <a:gd name="T30" fmla="*/ 68 w 71"/>
                <a:gd name="T31" fmla="*/ 34 h 98"/>
                <a:gd name="T32" fmla="*/ 68 w 71"/>
                <a:gd name="T33" fmla="*/ 38 h 98"/>
                <a:gd name="T34" fmla="*/ 52 w 71"/>
                <a:gd name="T35" fmla="*/ 46 h 98"/>
                <a:gd name="T36" fmla="*/ 39 w 71"/>
                <a:gd name="T37" fmla="*/ 58 h 98"/>
                <a:gd name="T38" fmla="*/ 60 w 71"/>
                <a:gd name="T39" fmla="*/ 87 h 98"/>
                <a:gd name="T40" fmla="*/ 71 w 71"/>
                <a:gd name="T41" fmla="*/ 94 h 98"/>
                <a:gd name="T42" fmla="*/ 71 w 71"/>
                <a:gd name="T43" fmla="*/ 98 h 98"/>
                <a:gd name="T44" fmla="*/ 41 w 71"/>
                <a:gd name="T45" fmla="*/ 98 h 98"/>
                <a:gd name="T46" fmla="*/ 41 w 71"/>
                <a:gd name="T47" fmla="*/ 94 h 98"/>
                <a:gd name="T48" fmla="*/ 46 w 71"/>
                <a:gd name="T49" fmla="*/ 87 h 98"/>
                <a:gd name="T50" fmla="*/ 31 w 71"/>
                <a:gd name="T51" fmla="*/ 66 h 98"/>
                <a:gd name="T52" fmla="*/ 23 w 71"/>
                <a:gd name="T53" fmla="*/ 73 h 98"/>
                <a:gd name="T54" fmla="*/ 23 w 71"/>
                <a:gd name="T55"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98">
                  <a:moveTo>
                    <a:pt x="23" y="89"/>
                  </a:moveTo>
                  <a:lnTo>
                    <a:pt x="23" y="89"/>
                  </a:lnTo>
                  <a:cubicBezTo>
                    <a:pt x="23" y="92"/>
                    <a:pt x="25" y="93"/>
                    <a:pt x="31" y="94"/>
                  </a:cubicBezTo>
                  <a:lnTo>
                    <a:pt x="31" y="98"/>
                  </a:lnTo>
                  <a:lnTo>
                    <a:pt x="1" y="98"/>
                  </a:lnTo>
                  <a:lnTo>
                    <a:pt x="1" y="94"/>
                  </a:lnTo>
                  <a:cubicBezTo>
                    <a:pt x="9" y="93"/>
                    <a:pt x="11" y="92"/>
                    <a:pt x="11" y="89"/>
                  </a:cubicBezTo>
                  <a:lnTo>
                    <a:pt x="11" y="12"/>
                  </a:lnTo>
                  <a:cubicBezTo>
                    <a:pt x="11" y="8"/>
                    <a:pt x="9" y="5"/>
                    <a:pt x="0" y="5"/>
                  </a:cubicBezTo>
                  <a:lnTo>
                    <a:pt x="0" y="1"/>
                  </a:lnTo>
                  <a:lnTo>
                    <a:pt x="23" y="0"/>
                  </a:lnTo>
                  <a:lnTo>
                    <a:pt x="23" y="67"/>
                  </a:lnTo>
                  <a:lnTo>
                    <a:pt x="44" y="46"/>
                  </a:lnTo>
                  <a:cubicBezTo>
                    <a:pt x="47" y="42"/>
                    <a:pt x="47" y="39"/>
                    <a:pt x="38" y="38"/>
                  </a:cubicBezTo>
                  <a:lnTo>
                    <a:pt x="38" y="34"/>
                  </a:lnTo>
                  <a:lnTo>
                    <a:pt x="68" y="34"/>
                  </a:lnTo>
                  <a:lnTo>
                    <a:pt x="68" y="38"/>
                  </a:lnTo>
                  <a:cubicBezTo>
                    <a:pt x="60" y="39"/>
                    <a:pt x="58" y="41"/>
                    <a:pt x="52" y="46"/>
                  </a:cubicBezTo>
                  <a:lnTo>
                    <a:pt x="39" y="58"/>
                  </a:lnTo>
                  <a:lnTo>
                    <a:pt x="60" y="87"/>
                  </a:lnTo>
                  <a:cubicBezTo>
                    <a:pt x="63" y="92"/>
                    <a:pt x="65" y="93"/>
                    <a:pt x="71" y="94"/>
                  </a:cubicBezTo>
                  <a:lnTo>
                    <a:pt x="71" y="98"/>
                  </a:lnTo>
                  <a:lnTo>
                    <a:pt x="41" y="98"/>
                  </a:lnTo>
                  <a:lnTo>
                    <a:pt x="41" y="94"/>
                  </a:lnTo>
                  <a:cubicBezTo>
                    <a:pt x="48" y="93"/>
                    <a:pt x="49" y="92"/>
                    <a:pt x="46" y="87"/>
                  </a:cubicBezTo>
                  <a:lnTo>
                    <a:pt x="31" y="66"/>
                  </a:lnTo>
                  <a:lnTo>
                    <a:pt x="23" y="73"/>
                  </a:lnTo>
                  <a:lnTo>
                    <a:pt x="23" y="8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8" name="Freeform 21"/>
            <p:cNvSpPr>
              <a:spLocks noEditPoints="1"/>
            </p:cNvSpPr>
            <p:nvPr userDrawn="1"/>
          </p:nvSpPr>
          <p:spPr bwMode="auto">
            <a:xfrm>
              <a:off x="9718675" y="3651250"/>
              <a:ext cx="92075" cy="107950"/>
            </a:xfrm>
            <a:custGeom>
              <a:avLst/>
              <a:gdLst>
                <a:gd name="T0" fmla="*/ 13 w 57"/>
                <a:gd name="T1" fmla="*/ 28 h 67"/>
                <a:gd name="T2" fmla="*/ 13 w 57"/>
                <a:gd name="T3" fmla="*/ 28 h 67"/>
                <a:gd name="T4" fmla="*/ 43 w 57"/>
                <a:gd name="T5" fmla="*/ 27 h 67"/>
                <a:gd name="T6" fmla="*/ 29 w 57"/>
                <a:gd name="T7" fmla="*/ 5 h 67"/>
                <a:gd name="T8" fmla="*/ 13 w 57"/>
                <a:gd name="T9" fmla="*/ 28 h 67"/>
                <a:gd name="T10" fmla="*/ 0 w 57"/>
                <a:gd name="T11" fmla="*/ 34 h 67"/>
                <a:gd name="T12" fmla="*/ 0 w 57"/>
                <a:gd name="T13" fmla="*/ 34 h 67"/>
                <a:gd name="T14" fmla="*/ 30 w 57"/>
                <a:gd name="T15" fmla="*/ 0 h 67"/>
                <a:gd name="T16" fmla="*/ 56 w 57"/>
                <a:gd name="T17" fmla="*/ 32 h 67"/>
                <a:gd name="T18" fmla="*/ 13 w 57"/>
                <a:gd name="T19" fmla="*/ 32 h 67"/>
                <a:gd name="T20" fmla="*/ 13 w 57"/>
                <a:gd name="T21" fmla="*/ 33 h 67"/>
                <a:gd name="T22" fmla="*/ 13 w 57"/>
                <a:gd name="T23" fmla="*/ 33 h 67"/>
                <a:gd name="T24" fmla="*/ 34 w 57"/>
                <a:gd name="T25" fmla="*/ 60 h 67"/>
                <a:gd name="T26" fmla="*/ 54 w 57"/>
                <a:gd name="T27" fmla="*/ 48 h 67"/>
                <a:gd name="T28" fmla="*/ 57 w 57"/>
                <a:gd name="T29" fmla="*/ 50 h 67"/>
                <a:gd name="T30" fmla="*/ 30 w 57"/>
                <a:gd name="T31" fmla="*/ 67 h 67"/>
                <a:gd name="T32" fmla="*/ 0 w 57"/>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7">
                  <a:moveTo>
                    <a:pt x="13" y="28"/>
                  </a:moveTo>
                  <a:lnTo>
                    <a:pt x="13" y="28"/>
                  </a:lnTo>
                  <a:lnTo>
                    <a:pt x="43" y="27"/>
                  </a:lnTo>
                  <a:cubicBezTo>
                    <a:pt x="45" y="15"/>
                    <a:pt x="39" y="5"/>
                    <a:pt x="29" y="5"/>
                  </a:cubicBezTo>
                  <a:cubicBezTo>
                    <a:pt x="21" y="5"/>
                    <a:pt x="14" y="11"/>
                    <a:pt x="13" y="28"/>
                  </a:cubicBezTo>
                  <a:close/>
                  <a:moveTo>
                    <a:pt x="0" y="34"/>
                  </a:moveTo>
                  <a:lnTo>
                    <a:pt x="0" y="34"/>
                  </a:lnTo>
                  <a:cubicBezTo>
                    <a:pt x="0" y="15"/>
                    <a:pt x="12" y="0"/>
                    <a:pt x="30" y="0"/>
                  </a:cubicBezTo>
                  <a:cubicBezTo>
                    <a:pt x="49" y="0"/>
                    <a:pt x="57" y="16"/>
                    <a:pt x="56" y="32"/>
                  </a:cubicBezTo>
                  <a:lnTo>
                    <a:pt x="13" y="32"/>
                  </a:lnTo>
                  <a:lnTo>
                    <a:pt x="13" y="33"/>
                  </a:lnTo>
                  <a:lnTo>
                    <a:pt x="13" y="33"/>
                  </a:lnTo>
                  <a:cubicBezTo>
                    <a:pt x="13" y="48"/>
                    <a:pt x="21" y="60"/>
                    <a:pt x="34" y="60"/>
                  </a:cubicBezTo>
                  <a:cubicBezTo>
                    <a:pt x="42" y="60"/>
                    <a:pt x="49" y="55"/>
                    <a:pt x="54" y="48"/>
                  </a:cubicBezTo>
                  <a:lnTo>
                    <a:pt x="57" y="50"/>
                  </a:lnTo>
                  <a:cubicBezTo>
                    <a:pt x="52" y="59"/>
                    <a:pt x="45" y="67"/>
                    <a:pt x="30" y="67"/>
                  </a:cubicBezTo>
                  <a:cubicBezTo>
                    <a:pt x="11"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9" name="Freeform 22"/>
            <p:cNvSpPr>
              <a:spLocks noEditPoints="1"/>
            </p:cNvSpPr>
            <p:nvPr userDrawn="1"/>
          </p:nvSpPr>
          <p:spPr bwMode="auto">
            <a:xfrm>
              <a:off x="98250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0" y="0"/>
                    <a:pt x="24" y="3"/>
                    <a:pt x="24" y="8"/>
                  </a:cubicBezTo>
                  <a:cubicBezTo>
                    <a:pt x="24" y="13"/>
                    <a:pt x="20"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0" name="Freeform 23"/>
            <p:cNvSpPr>
              <a:spLocks/>
            </p:cNvSpPr>
            <p:nvPr userDrawn="1"/>
          </p:nvSpPr>
          <p:spPr bwMode="auto">
            <a:xfrm>
              <a:off x="9893300" y="3652838"/>
              <a:ext cx="117475"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7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2 w 74"/>
                <a:gd name="T37" fmla="*/ 14 h 65"/>
                <a:gd name="T38" fmla="*/ 22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8" y="60"/>
                    <a:pt x="11" y="59"/>
                    <a:pt x="11" y="56"/>
                  </a:cubicBezTo>
                  <a:lnTo>
                    <a:pt x="11" y="12"/>
                  </a:lnTo>
                  <a:cubicBezTo>
                    <a:pt x="11" y="8"/>
                    <a:pt x="8" y="5"/>
                    <a:pt x="0" y="5"/>
                  </a:cubicBezTo>
                  <a:lnTo>
                    <a:pt x="0" y="1"/>
                  </a:lnTo>
                  <a:lnTo>
                    <a:pt x="22" y="0"/>
                  </a:lnTo>
                  <a:lnTo>
                    <a:pt x="22" y="10"/>
                  </a:lnTo>
                  <a:cubicBezTo>
                    <a:pt x="30" y="5"/>
                    <a:pt x="38" y="0"/>
                    <a:pt x="47"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2" y="14"/>
                  </a:cubicBezTo>
                  <a:lnTo>
                    <a:pt x="22" y="56"/>
                  </a:lnTo>
                  <a:cubicBezTo>
                    <a:pt x="22"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1" name="Freeform 24"/>
            <p:cNvSpPr>
              <a:spLocks noEditPoints="1"/>
            </p:cNvSpPr>
            <p:nvPr userDrawn="1"/>
          </p:nvSpPr>
          <p:spPr bwMode="auto">
            <a:xfrm>
              <a:off x="10021888" y="3651250"/>
              <a:ext cx="100013" cy="107950"/>
            </a:xfrm>
            <a:custGeom>
              <a:avLst/>
              <a:gdLst>
                <a:gd name="T0" fmla="*/ 50 w 63"/>
                <a:gd name="T1" fmla="*/ 34 h 67"/>
                <a:gd name="T2" fmla="*/ 50 w 63"/>
                <a:gd name="T3" fmla="*/ 34 h 67"/>
                <a:gd name="T4" fmla="*/ 31 w 63"/>
                <a:gd name="T5" fmla="*/ 5 h 67"/>
                <a:gd name="T6" fmla="*/ 14 w 63"/>
                <a:gd name="T7" fmla="*/ 34 h 67"/>
                <a:gd name="T8" fmla="*/ 32 w 63"/>
                <a:gd name="T9" fmla="*/ 63 h 67"/>
                <a:gd name="T10" fmla="*/ 50 w 63"/>
                <a:gd name="T11" fmla="*/ 34 h 67"/>
                <a:gd name="T12" fmla="*/ 0 w 63"/>
                <a:gd name="T13" fmla="*/ 34 h 67"/>
                <a:gd name="T14" fmla="*/ 0 w 63"/>
                <a:gd name="T15" fmla="*/ 34 h 67"/>
                <a:gd name="T16" fmla="*/ 32 w 63"/>
                <a:gd name="T17" fmla="*/ 0 h 67"/>
                <a:gd name="T18" fmla="*/ 63 w 63"/>
                <a:gd name="T19" fmla="*/ 33 h 67"/>
                <a:gd name="T20" fmla="*/ 32 w 63"/>
                <a:gd name="T21" fmla="*/ 67 h 67"/>
                <a:gd name="T22" fmla="*/ 0 w 63"/>
                <a:gd name="T2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7">
                  <a:moveTo>
                    <a:pt x="50" y="34"/>
                  </a:moveTo>
                  <a:lnTo>
                    <a:pt x="50" y="34"/>
                  </a:lnTo>
                  <a:cubicBezTo>
                    <a:pt x="50" y="14"/>
                    <a:pt x="42" y="5"/>
                    <a:pt x="31" y="5"/>
                  </a:cubicBezTo>
                  <a:cubicBezTo>
                    <a:pt x="20" y="5"/>
                    <a:pt x="14" y="14"/>
                    <a:pt x="14" y="34"/>
                  </a:cubicBezTo>
                  <a:cubicBezTo>
                    <a:pt x="14" y="53"/>
                    <a:pt x="21" y="63"/>
                    <a:pt x="32" y="63"/>
                  </a:cubicBezTo>
                  <a:cubicBezTo>
                    <a:pt x="43" y="63"/>
                    <a:pt x="50" y="53"/>
                    <a:pt x="50" y="34"/>
                  </a:cubicBezTo>
                  <a:close/>
                  <a:moveTo>
                    <a:pt x="0" y="34"/>
                  </a:moveTo>
                  <a:lnTo>
                    <a:pt x="0" y="34"/>
                  </a:lnTo>
                  <a:cubicBezTo>
                    <a:pt x="0" y="15"/>
                    <a:pt x="13" y="0"/>
                    <a:pt x="32" y="0"/>
                  </a:cubicBezTo>
                  <a:cubicBezTo>
                    <a:pt x="52" y="0"/>
                    <a:pt x="63" y="14"/>
                    <a:pt x="63" y="33"/>
                  </a:cubicBezTo>
                  <a:cubicBezTo>
                    <a:pt x="63" y="53"/>
                    <a:pt x="51" y="67"/>
                    <a:pt x="32" y="67"/>
                  </a:cubicBezTo>
                  <a:cubicBezTo>
                    <a:pt x="12" y="67"/>
                    <a:pt x="0" y="54"/>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2" name="Freeform 25"/>
            <p:cNvSpPr>
              <a:spLocks/>
            </p:cNvSpPr>
            <p:nvPr userDrawn="1"/>
          </p:nvSpPr>
          <p:spPr bwMode="auto">
            <a:xfrm>
              <a:off x="10136188" y="3652838"/>
              <a:ext cx="180975" cy="104775"/>
            </a:xfrm>
            <a:custGeom>
              <a:avLst/>
              <a:gdLst>
                <a:gd name="T0" fmla="*/ 42 w 112"/>
                <a:gd name="T1" fmla="*/ 61 h 65"/>
                <a:gd name="T2" fmla="*/ 42 w 112"/>
                <a:gd name="T3" fmla="*/ 61 h 65"/>
                <a:gd name="T4" fmla="*/ 50 w 112"/>
                <a:gd name="T5" fmla="*/ 56 h 65"/>
                <a:gd name="T6" fmla="*/ 50 w 112"/>
                <a:gd name="T7" fmla="*/ 25 h 65"/>
                <a:gd name="T8" fmla="*/ 36 w 112"/>
                <a:gd name="T9" fmla="*/ 9 h 65"/>
                <a:gd name="T10" fmla="*/ 22 w 112"/>
                <a:gd name="T11" fmla="*/ 14 h 65"/>
                <a:gd name="T12" fmla="*/ 22 w 112"/>
                <a:gd name="T13" fmla="*/ 56 h 65"/>
                <a:gd name="T14" fmla="*/ 30 w 112"/>
                <a:gd name="T15" fmla="*/ 61 h 65"/>
                <a:gd name="T16" fmla="*/ 30 w 112"/>
                <a:gd name="T17" fmla="*/ 65 h 65"/>
                <a:gd name="T18" fmla="*/ 0 w 112"/>
                <a:gd name="T19" fmla="*/ 65 h 65"/>
                <a:gd name="T20" fmla="*/ 0 w 112"/>
                <a:gd name="T21" fmla="*/ 61 h 65"/>
                <a:gd name="T22" fmla="*/ 10 w 112"/>
                <a:gd name="T23" fmla="*/ 56 h 65"/>
                <a:gd name="T24" fmla="*/ 10 w 112"/>
                <a:gd name="T25" fmla="*/ 12 h 65"/>
                <a:gd name="T26" fmla="*/ 0 w 112"/>
                <a:gd name="T27" fmla="*/ 5 h 65"/>
                <a:gd name="T28" fmla="*/ 0 w 112"/>
                <a:gd name="T29" fmla="*/ 1 h 65"/>
                <a:gd name="T30" fmla="*/ 22 w 112"/>
                <a:gd name="T31" fmla="*/ 0 h 65"/>
                <a:gd name="T32" fmla="*/ 22 w 112"/>
                <a:gd name="T33" fmla="*/ 10 h 65"/>
                <a:gd name="T34" fmla="*/ 46 w 112"/>
                <a:gd name="T35" fmla="*/ 0 h 65"/>
                <a:gd name="T36" fmla="*/ 61 w 112"/>
                <a:gd name="T37" fmla="*/ 12 h 65"/>
                <a:gd name="T38" fmla="*/ 86 w 112"/>
                <a:gd name="T39" fmla="*/ 0 h 65"/>
                <a:gd name="T40" fmla="*/ 101 w 112"/>
                <a:gd name="T41" fmla="*/ 19 h 65"/>
                <a:gd name="T42" fmla="*/ 101 w 112"/>
                <a:gd name="T43" fmla="*/ 56 h 65"/>
                <a:gd name="T44" fmla="*/ 112 w 112"/>
                <a:gd name="T45" fmla="*/ 61 h 65"/>
                <a:gd name="T46" fmla="*/ 112 w 112"/>
                <a:gd name="T47" fmla="*/ 65 h 65"/>
                <a:gd name="T48" fmla="*/ 81 w 112"/>
                <a:gd name="T49" fmla="*/ 65 h 65"/>
                <a:gd name="T50" fmla="*/ 81 w 112"/>
                <a:gd name="T51" fmla="*/ 61 h 65"/>
                <a:gd name="T52" fmla="*/ 90 w 112"/>
                <a:gd name="T53" fmla="*/ 56 h 65"/>
                <a:gd name="T54" fmla="*/ 90 w 112"/>
                <a:gd name="T55" fmla="*/ 25 h 65"/>
                <a:gd name="T56" fmla="*/ 77 w 112"/>
                <a:gd name="T57" fmla="*/ 9 h 65"/>
                <a:gd name="T58" fmla="*/ 61 w 112"/>
                <a:gd name="T59" fmla="*/ 16 h 65"/>
                <a:gd name="T60" fmla="*/ 62 w 112"/>
                <a:gd name="T61" fmla="*/ 20 h 65"/>
                <a:gd name="T62" fmla="*/ 62 w 112"/>
                <a:gd name="T63" fmla="*/ 56 h 65"/>
                <a:gd name="T64" fmla="*/ 71 w 112"/>
                <a:gd name="T65" fmla="*/ 61 h 65"/>
                <a:gd name="T66" fmla="*/ 71 w 112"/>
                <a:gd name="T67" fmla="*/ 65 h 65"/>
                <a:gd name="T68" fmla="*/ 42 w 112"/>
                <a:gd name="T69" fmla="*/ 65 h 65"/>
                <a:gd name="T70" fmla="*/ 42 w 112"/>
                <a:gd name="T7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65">
                  <a:moveTo>
                    <a:pt x="42" y="61"/>
                  </a:moveTo>
                  <a:lnTo>
                    <a:pt x="42" y="61"/>
                  </a:lnTo>
                  <a:cubicBezTo>
                    <a:pt x="49" y="60"/>
                    <a:pt x="50" y="59"/>
                    <a:pt x="50" y="56"/>
                  </a:cubicBezTo>
                  <a:lnTo>
                    <a:pt x="50" y="25"/>
                  </a:lnTo>
                  <a:cubicBezTo>
                    <a:pt x="50" y="12"/>
                    <a:pt x="45" y="9"/>
                    <a:pt x="36" y="9"/>
                  </a:cubicBezTo>
                  <a:cubicBezTo>
                    <a:pt x="30" y="9"/>
                    <a:pt x="26" y="11"/>
                    <a:pt x="22" y="14"/>
                  </a:cubicBezTo>
                  <a:lnTo>
                    <a:pt x="22" y="56"/>
                  </a:lnTo>
                  <a:cubicBezTo>
                    <a:pt x="22" y="59"/>
                    <a:pt x="23" y="60"/>
                    <a:pt x="30" y="61"/>
                  </a:cubicBezTo>
                  <a:lnTo>
                    <a:pt x="30" y="65"/>
                  </a:lnTo>
                  <a:lnTo>
                    <a:pt x="0" y="65"/>
                  </a:lnTo>
                  <a:lnTo>
                    <a:pt x="0" y="61"/>
                  </a:lnTo>
                  <a:cubicBezTo>
                    <a:pt x="8" y="60"/>
                    <a:pt x="10" y="59"/>
                    <a:pt x="10" y="56"/>
                  </a:cubicBezTo>
                  <a:lnTo>
                    <a:pt x="10" y="12"/>
                  </a:lnTo>
                  <a:cubicBezTo>
                    <a:pt x="10" y="8"/>
                    <a:pt x="8" y="5"/>
                    <a:pt x="0" y="5"/>
                  </a:cubicBezTo>
                  <a:lnTo>
                    <a:pt x="0" y="1"/>
                  </a:lnTo>
                  <a:lnTo>
                    <a:pt x="22" y="0"/>
                  </a:lnTo>
                  <a:lnTo>
                    <a:pt x="22" y="10"/>
                  </a:lnTo>
                  <a:cubicBezTo>
                    <a:pt x="29" y="5"/>
                    <a:pt x="37" y="0"/>
                    <a:pt x="46" y="0"/>
                  </a:cubicBezTo>
                  <a:cubicBezTo>
                    <a:pt x="53" y="0"/>
                    <a:pt x="58" y="4"/>
                    <a:pt x="61" y="12"/>
                  </a:cubicBezTo>
                  <a:cubicBezTo>
                    <a:pt x="69" y="5"/>
                    <a:pt x="77" y="0"/>
                    <a:pt x="86" y="0"/>
                  </a:cubicBezTo>
                  <a:cubicBezTo>
                    <a:pt x="96" y="0"/>
                    <a:pt x="101" y="7"/>
                    <a:pt x="101" y="19"/>
                  </a:cubicBezTo>
                  <a:lnTo>
                    <a:pt x="101" y="56"/>
                  </a:lnTo>
                  <a:cubicBezTo>
                    <a:pt x="101" y="59"/>
                    <a:pt x="103" y="60"/>
                    <a:pt x="112" y="61"/>
                  </a:cubicBezTo>
                  <a:lnTo>
                    <a:pt x="112" y="65"/>
                  </a:lnTo>
                  <a:lnTo>
                    <a:pt x="81" y="65"/>
                  </a:lnTo>
                  <a:lnTo>
                    <a:pt x="81" y="61"/>
                  </a:lnTo>
                  <a:cubicBezTo>
                    <a:pt x="88" y="60"/>
                    <a:pt x="90" y="59"/>
                    <a:pt x="90" y="56"/>
                  </a:cubicBezTo>
                  <a:lnTo>
                    <a:pt x="90" y="25"/>
                  </a:lnTo>
                  <a:cubicBezTo>
                    <a:pt x="90" y="12"/>
                    <a:pt x="85" y="9"/>
                    <a:pt x="77" y="9"/>
                  </a:cubicBezTo>
                  <a:cubicBezTo>
                    <a:pt x="72" y="9"/>
                    <a:pt x="67" y="11"/>
                    <a:pt x="61" y="16"/>
                  </a:cubicBezTo>
                  <a:cubicBezTo>
                    <a:pt x="62" y="18"/>
                    <a:pt x="62" y="19"/>
                    <a:pt x="62" y="20"/>
                  </a:cubicBezTo>
                  <a:lnTo>
                    <a:pt x="62" y="56"/>
                  </a:lnTo>
                  <a:cubicBezTo>
                    <a:pt x="62" y="59"/>
                    <a:pt x="63" y="60"/>
                    <a:pt x="71" y="61"/>
                  </a:cubicBezTo>
                  <a:lnTo>
                    <a:pt x="71" y="65"/>
                  </a:lnTo>
                  <a:lnTo>
                    <a:pt x="42" y="65"/>
                  </a:lnTo>
                  <a:lnTo>
                    <a:pt x="42"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 name="Freeform 26"/>
            <p:cNvSpPr>
              <a:spLocks noEditPoints="1"/>
            </p:cNvSpPr>
            <p:nvPr userDrawn="1"/>
          </p:nvSpPr>
          <p:spPr bwMode="auto">
            <a:xfrm>
              <a:off x="103330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 name="Freeform 27"/>
            <p:cNvSpPr>
              <a:spLocks/>
            </p:cNvSpPr>
            <p:nvPr userDrawn="1"/>
          </p:nvSpPr>
          <p:spPr bwMode="auto">
            <a:xfrm>
              <a:off x="10401300" y="3652838"/>
              <a:ext cx="119063"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8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3 w 74"/>
                <a:gd name="T37" fmla="*/ 14 h 65"/>
                <a:gd name="T38" fmla="*/ 23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9" y="60"/>
                    <a:pt x="11" y="59"/>
                    <a:pt x="11" y="56"/>
                  </a:cubicBezTo>
                  <a:lnTo>
                    <a:pt x="11" y="12"/>
                  </a:lnTo>
                  <a:cubicBezTo>
                    <a:pt x="11" y="8"/>
                    <a:pt x="9" y="5"/>
                    <a:pt x="0" y="5"/>
                  </a:cubicBezTo>
                  <a:lnTo>
                    <a:pt x="0" y="1"/>
                  </a:lnTo>
                  <a:lnTo>
                    <a:pt x="22" y="0"/>
                  </a:lnTo>
                  <a:lnTo>
                    <a:pt x="22" y="10"/>
                  </a:lnTo>
                  <a:cubicBezTo>
                    <a:pt x="30" y="5"/>
                    <a:pt x="38" y="0"/>
                    <a:pt x="48"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3" y="14"/>
                  </a:cubicBezTo>
                  <a:lnTo>
                    <a:pt x="23" y="56"/>
                  </a:lnTo>
                  <a:cubicBezTo>
                    <a:pt x="23"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5" name="Freeform 28"/>
            <p:cNvSpPr>
              <a:spLocks noEditPoints="1"/>
            </p:cNvSpPr>
            <p:nvPr userDrawn="1"/>
          </p:nvSpPr>
          <p:spPr bwMode="auto">
            <a:xfrm>
              <a:off x="105362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6" name="Freeform 29"/>
            <p:cNvSpPr>
              <a:spLocks/>
            </p:cNvSpPr>
            <p:nvPr userDrawn="1"/>
          </p:nvSpPr>
          <p:spPr bwMode="auto">
            <a:xfrm>
              <a:off x="10604500" y="3651250"/>
              <a:ext cx="74613" cy="107950"/>
            </a:xfrm>
            <a:custGeom>
              <a:avLst/>
              <a:gdLst>
                <a:gd name="T0" fmla="*/ 0 w 46"/>
                <a:gd name="T1" fmla="*/ 46 h 67"/>
                <a:gd name="T2" fmla="*/ 0 w 46"/>
                <a:gd name="T3" fmla="*/ 46 h 67"/>
                <a:gd name="T4" fmla="*/ 4 w 46"/>
                <a:gd name="T5" fmla="*/ 46 h 67"/>
                <a:gd name="T6" fmla="*/ 25 w 46"/>
                <a:gd name="T7" fmla="*/ 63 h 67"/>
                <a:gd name="T8" fmla="*/ 37 w 46"/>
                <a:gd name="T9" fmla="*/ 52 h 67"/>
                <a:gd name="T10" fmla="*/ 20 w 46"/>
                <a:gd name="T11" fmla="*/ 39 h 67"/>
                <a:gd name="T12" fmla="*/ 1 w 46"/>
                <a:gd name="T13" fmla="*/ 21 h 67"/>
                <a:gd name="T14" fmla="*/ 24 w 46"/>
                <a:gd name="T15" fmla="*/ 0 h 67"/>
                <a:gd name="T16" fmla="*/ 37 w 46"/>
                <a:gd name="T17" fmla="*/ 4 h 67"/>
                <a:gd name="T18" fmla="*/ 39 w 46"/>
                <a:gd name="T19" fmla="*/ 0 h 67"/>
                <a:gd name="T20" fmla="*/ 43 w 46"/>
                <a:gd name="T21" fmla="*/ 0 h 67"/>
                <a:gd name="T22" fmla="*/ 43 w 46"/>
                <a:gd name="T23" fmla="*/ 20 h 67"/>
                <a:gd name="T24" fmla="*/ 39 w 46"/>
                <a:gd name="T25" fmla="*/ 20 h 67"/>
                <a:gd name="T26" fmla="*/ 22 w 46"/>
                <a:gd name="T27" fmla="*/ 5 h 67"/>
                <a:gd name="T28" fmla="*/ 11 w 46"/>
                <a:gd name="T29" fmla="*/ 15 h 67"/>
                <a:gd name="T30" fmla="*/ 27 w 46"/>
                <a:gd name="T31" fmla="*/ 27 h 67"/>
                <a:gd name="T32" fmla="*/ 46 w 46"/>
                <a:gd name="T33" fmla="*/ 45 h 67"/>
                <a:gd name="T34" fmla="*/ 24 w 46"/>
                <a:gd name="T35" fmla="*/ 67 h 67"/>
                <a:gd name="T36" fmla="*/ 8 w 46"/>
                <a:gd name="T37" fmla="*/ 63 h 67"/>
                <a:gd name="T38" fmla="*/ 4 w 46"/>
                <a:gd name="T39" fmla="*/ 67 h 67"/>
                <a:gd name="T40" fmla="*/ 0 w 46"/>
                <a:gd name="T41" fmla="*/ 67 h 67"/>
                <a:gd name="T42" fmla="*/ 0 w 46"/>
                <a:gd name="T43"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67">
                  <a:moveTo>
                    <a:pt x="0" y="46"/>
                  </a:moveTo>
                  <a:lnTo>
                    <a:pt x="0" y="46"/>
                  </a:lnTo>
                  <a:lnTo>
                    <a:pt x="4" y="46"/>
                  </a:lnTo>
                  <a:cubicBezTo>
                    <a:pt x="11" y="56"/>
                    <a:pt x="17" y="63"/>
                    <a:pt x="25" y="63"/>
                  </a:cubicBezTo>
                  <a:cubicBezTo>
                    <a:pt x="33" y="63"/>
                    <a:pt x="37" y="58"/>
                    <a:pt x="37" y="52"/>
                  </a:cubicBezTo>
                  <a:cubicBezTo>
                    <a:pt x="37" y="45"/>
                    <a:pt x="33" y="43"/>
                    <a:pt x="20" y="39"/>
                  </a:cubicBezTo>
                  <a:cubicBezTo>
                    <a:pt x="6" y="35"/>
                    <a:pt x="1" y="30"/>
                    <a:pt x="1" y="21"/>
                  </a:cubicBezTo>
                  <a:cubicBezTo>
                    <a:pt x="1" y="9"/>
                    <a:pt x="10" y="0"/>
                    <a:pt x="24" y="0"/>
                  </a:cubicBezTo>
                  <a:cubicBezTo>
                    <a:pt x="28" y="0"/>
                    <a:pt x="34" y="2"/>
                    <a:pt x="37" y="4"/>
                  </a:cubicBezTo>
                  <a:lnTo>
                    <a:pt x="39" y="0"/>
                  </a:lnTo>
                  <a:lnTo>
                    <a:pt x="43" y="0"/>
                  </a:lnTo>
                  <a:lnTo>
                    <a:pt x="43" y="20"/>
                  </a:lnTo>
                  <a:lnTo>
                    <a:pt x="39" y="20"/>
                  </a:lnTo>
                  <a:cubicBezTo>
                    <a:pt x="34" y="11"/>
                    <a:pt x="29" y="5"/>
                    <a:pt x="22" y="5"/>
                  </a:cubicBezTo>
                  <a:cubicBezTo>
                    <a:pt x="15" y="5"/>
                    <a:pt x="11" y="9"/>
                    <a:pt x="11" y="15"/>
                  </a:cubicBezTo>
                  <a:cubicBezTo>
                    <a:pt x="11" y="21"/>
                    <a:pt x="15" y="24"/>
                    <a:pt x="27" y="27"/>
                  </a:cubicBezTo>
                  <a:cubicBezTo>
                    <a:pt x="40" y="31"/>
                    <a:pt x="46" y="36"/>
                    <a:pt x="46" y="45"/>
                  </a:cubicBezTo>
                  <a:cubicBezTo>
                    <a:pt x="46" y="57"/>
                    <a:pt x="38" y="67"/>
                    <a:pt x="24" y="67"/>
                  </a:cubicBezTo>
                  <a:cubicBezTo>
                    <a:pt x="19" y="67"/>
                    <a:pt x="12" y="65"/>
                    <a:pt x="8" y="63"/>
                  </a:cubicBezTo>
                  <a:lnTo>
                    <a:pt x="4" y="67"/>
                  </a:lnTo>
                  <a:lnTo>
                    <a:pt x="0" y="67"/>
                  </a:lnTo>
                  <a:lnTo>
                    <a:pt x="0" y="4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7" name="Freeform 30"/>
            <p:cNvSpPr>
              <a:spLocks/>
            </p:cNvSpPr>
            <p:nvPr userDrawn="1"/>
          </p:nvSpPr>
          <p:spPr bwMode="auto">
            <a:xfrm>
              <a:off x="10693400" y="3616325"/>
              <a:ext cx="74613" cy="142875"/>
            </a:xfrm>
            <a:custGeom>
              <a:avLst/>
              <a:gdLst>
                <a:gd name="T0" fmla="*/ 12 w 46"/>
                <a:gd name="T1" fmla="*/ 71 h 88"/>
                <a:gd name="T2" fmla="*/ 12 w 46"/>
                <a:gd name="T3" fmla="*/ 71 h 88"/>
                <a:gd name="T4" fmla="*/ 12 w 46"/>
                <a:gd name="T5" fmla="*/ 29 h 88"/>
                <a:gd name="T6" fmla="*/ 0 w 46"/>
                <a:gd name="T7" fmla="*/ 29 h 88"/>
                <a:gd name="T8" fmla="*/ 0 w 46"/>
                <a:gd name="T9" fmla="*/ 25 h 88"/>
                <a:gd name="T10" fmla="*/ 12 w 46"/>
                <a:gd name="T11" fmla="*/ 23 h 88"/>
                <a:gd name="T12" fmla="*/ 12 w 46"/>
                <a:gd name="T13" fmla="*/ 5 h 88"/>
                <a:gd name="T14" fmla="*/ 24 w 46"/>
                <a:gd name="T15" fmla="*/ 0 h 88"/>
                <a:gd name="T16" fmla="*/ 24 w 46"/>
                <a:gd name="T17" fmla="*/ 23 h 88"/>
                <a:gd name="T18" fmla="*/ 44 w 46"/>
                <a:gd name="T19" fmla="*/ 23 h 88"/>
                <a:gd name="T20" fmla="*/ 44 w 46"/>
                <a:gd name="T21" fmla="*/ 29 h 88"/>
                <a:gd name="T22" fmla="*/ 24 w 46"/>
                <a:gd name="T23" fmla="*/ 29 h 88"/>
                <a:gd name="T24" fmla="*/ 24 w 46"/>
                <a:gd name="T25" fmla="*/ 69 h 88"/>
                <a:gd name="T26" fmla="*/ 32 w 46"/>
                <a:gd name="T27" fmla="*/ 80 h 88"/>
                <a:gd name="T28" fmla="*/ 43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5"/>
                  </a:lnTo>
                  <a:lnTo>
                    <a:pt x="12" y="23"/>
                  </a:lnTo>
                  <a:lnTo>
                    <a:pt x="12" y="5"/>
                  </a:lnTo>
                  <a:lnTo>
                    <a:pt x="24" y="0"/>
                  </a:lnTo>
                  <a:lnTo>
                    <a:pt x="24" y="23"/>
                  </a:lnTo>
                  <a:lnTo>
                    <a:pt x="44" y="23"/>
                  </a:lnTo>
                  <a:lnTo>
                    <a:pt x="44" y="29"/>
                  </a:lnTo>
                  <a:lnTo>
                    <a:pt x="24" y="29"/>
                  </a:lnTo>
                  <a:lnTo>
                    <a:pt x="24" y="69"/>
                  </a:lnTo>
                  <a:cubicBezTo>
                    <a:pt x="24" y="77"/>
                    <a:pt x="26" y="80"/>
                    <a:pt x="32" y="80"/>
                  </a:cubicBezTo>
                  <a:cubicBezTo>
                    <a:pt x="36" y="80"/>
                    <a:pt x="39" y="77"/>
                    <a:pt x="43" y="73"/>
                  </a:cubicBezTo>
                  <a:lnTo>
                    <a:pt x="46" y="75"/>
                  </a:lnTo>
                  <a:cubicBezTo>
                    <a:pt x="41" y="84"/>
                    <a:pt x="36" y="88"/>
                    <a:pt x="27" y="88"/>
                  </a:cubicBezTo>
                  <a:cubicBezTo>
                    <a:pt x="17" y="88"/>
                    <a:pt x="12" y="82"/>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8" name="Freeform 31"/>
            <p:cNvSpPr>
              <a:spLocks noEditPoints="1"/>
            </p:cNvSpPr>
            <p:nvPr userDrawn="1"/>
          </p:nvSpPr>
          <p:spPr bwMode="auto">
            <a:xfrm>
              <a:off x="10780713" y="3651250"/>
              <a:ext cx="88900" cy="107950"/>
            </a:xfrm>
            <a:custGeom>
              <a:avLst/>
              <a:gdLst>
                <a:gd name="T0" fmla="*/ 12 w 56"/>
                <a:gd name="T1" fmla="*/ 28 h 67"/>
                <a:gd name="T2" fmla="*/ 12 w 56"/>
                <a:gd name="T3" fmla="*/ 28 h 67"/>
                <a:gd name="T4" fmla="*/ 43 w 56"/>
                <a:gd name="T5" fmla="*/ 27 h 67"/>
                <a:gd name="T6" fmla="*/ 29 w 56"/>
                <a:gd name="T7" fmla="*/ 5 h 67"/>
                <a:gd name="T8" fmla="*/ 12 w 56"/>
                <a:gd name="T9" fmla="*/ 28 h 67"/>
                <a:gd name="T10" fmla="*/ 0 w 56"/>
                <a:gd name="T11" fmla="*/ 34 h 67"/>
                <a:gd name="T12" fmla="*/ 0 w 56"/>
                <a:gd name="T13" fmla="*/ 34 h 67"/>
                <a:gd name="T14" fmla="*/ 30 w 56"/>
                <a:gd name="T15" fmla="*/ 0 h 67"/>
                <a:gd name="T16" fmla="*/ 55 w 56"/>
                <a:gd name="T17" fmla="*/ 32 h 67"/>
                <a:gd name="T18" fmla="*/ 12 w 56"/>
                <a:gd name="T19" fmla="*/ 32 h 67"/>
                <a:gd name="T20" fmla="*/ 12 w 56"/>
                <a:gd name="T21" fmla="*/ 33 h 67"/>
                <a:gd name="T22" fmla="*/ 12 w 56"/>
                <a:gd name="T23" fmla="*/ 33 h 67"/>
                <a:gd name="T24" fmla="*/ 34 w 56"/>
                <a:gd name="T25" fmla="*/ 60 h 67"/>
                <a:gd name="T26" fmla="*/ 54 w 56"/>
                <a:gd name="T27" fmla="*/ 48 h 67"/>
                <a:gd name="T28" fmla="*/ 56 w 56"/>
                <a:gd name="T29" fmla="*/ 50 h 67"/>
                <a:gd name="T30" fmla="*/ 30 w 56"/>
                <a:gd name="T31" fmla="*/ 67 h 67"/>
                <a:gd name="T32" fmla="*/ 0 w 56"/>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67">
                  <a:moveTo>
                    <a:pt x="12" y="28"/>
                  </a:moveTo>
                  <a:lnTo>
                    <a:pt x="12" y="28"/>
                  </a:lnTo>
                  <a:lnTo>
                    <a:pt x="43" y="27"/>
                  </a:lnTo>
                  <a:cubicBezTo>
                    <a:pt x="44" y="15"/>
                    <a:pt x="39" y="5"/>
                    <a:pt x="29" y="5"/>
                  </a:cubicBezTo>
                  <a:cubicBezTo>
                    <a:pt x="20" y="5"/>
                    <a:pt x="14" y="11"/>
                    <a:pt x="12" y="28"/>
                  </a:cubicBezTo>
                  <a:close/>
                  <a:moveTo>
                    <a:pt x="0" y="34"/>
                  </a:moveTo>
                  <a:lnTo>
                    <a:pt x="0" y="34"/>
                  </a:lnTo>
                  <a:cubicBezTo>
                    <a:pt x="0" y="15"/>
                    <a:pt x="11" y="0"/>
                    <a:pt x="30" y="0"/>
                  </a:cubicBezTo>
                  <a:cubicBezTo>
                    <a:pt x="48" y="0"/>
                    <a:pt x="56" y="16"/>
                    <a:pt x="55" y="32"/>
                  </a:cubicBezTo>
                  <a:lnTo>
                    <a:pt x="12" y="32"/>
                  </a:lnTo>
                  <a:lnTo>
                    <a:pt x="12" y="33"/>
                  </a:lnTo>
                  <a:lnTo>
                    <a:pt x="12" y="33"/>
                  </a:lnTo>
                  <a:cubicBezTo>
                    <a:pt x="12" y="48"/>
                    <a:pt x="20" y="60"/>
                    <a:pt x="34" y="60"/>
                  </a:cubicBezTo>
                  <a:cubicBezTo>
                    <a:pt x="42" y="60"/>
                    <a:pt x="48" y="55"/>
                    <a:pt x="54" y="48"/>
                  </a:cubicBezTo>
                  <a:lnTo>
                    <a:pt x="56" y="50"/>
                  </a:lnTo>
                  <a:cubicBezTo>
                    <a:pt x="51" y="59"/>
                    <a:pt x="44" y="67"/>
                    <a:pt x="30" y="67"/>
                  </a:cubicBezTo>
                  <a:cubicBezTo>
                    <a:pt x="10"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 name="Freeform 32"/>
            <p:cNvSpPr>
              <a:spLocks/>
            </p:cNvSpPr>
            <p:nvPr userDrawn="1"/>
          </p:nvSpPr>
          <p:spPr bwMode="auto">
            <a:xfrm>
              <a:off x="10883900" y="3652838"/>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5 h 65"/>
                <a:gd name="T10" fmla="*/ 0 w 51"/>
                <a:gd name="T11" fmla="*/ 1 h 65"/>
                <a:gd name="T12" fmla="*/ 22 w 51"/>
                <a:gd name="T13" fmla="*/ 0 h 65"/>
                <a:gd name="T14" fmla="*/ 22 w 51"/>
                <a:gd name="T15" fmla="*/ 11 h 65"/>
                <a:gd name="T16" fmla="*/ 40 w 51"/>
                <a:gd name="T17" fmla="*/ 0 h 65"/>
                <a:gd name="T18" fmla="*/ 51 w 51"/>
                <a:gd name="T19" fmla="*/ 10 h 65"/>
                <a:gd name="T20" fmla="*/ 44 w 51"/>
                <a:gd name="T21" fmla="*/ 18 h 65"/>
                <a:gd name="T22" fmla="*/ 36 w 51"/>
                <a:gd name="T23" fmla="*/ 10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0"/>
                    <a:pt x="10" y="59"/>
                    <a:pt x="10" y="56"/>
                  </a:cubicBezTo>
                  <a:lnTo>
                    <a:pt x="10" y="12"/>
                  </a:lnTo>
                  <a:cubicBezTo>
                    <a:pt x="10" y="8"/>
                    <a:pt x="8" y="5"/>
                    <a:pt x="0" y="5"/>
                  </a:cubicBezTo>
                  <a:lnTo>
                    <a:pt x="0" y="1"/>
                  </a:lnTo>
                  <a:lnTo>
                    <a:pt x="22" y="0"/>
                  </a:lnTo>
                  <a:lnTo>
                    <a:pt x="22" y="11"/>
                  </a:lnTo>
                  <a:cubicBezTo>
                    <a:pt x="27" y="5"/>
                    <a:pt x="33" y="0"/>
                    <a:pt x="40" y="0"/>
                  </a:cubicBezTo>
                  <a:cubicBezTo>
                    <a:pt x="48" y="0"/>
                    <a:pt x="51" y="5"/>
                    <a:pt x="51" y="10"/>
                  </a:cubicBezTo>
                  <a:cubicBezTo>
                    <a:pt x="51" y="14"/>
                    <a:pt x="48" y="18"/>
                    <a:pt x="44" y="18"/>
                  </a:cubicBezTo>
                  <a:cubicBezTo>
                    <a:pt x="39" y="18"/>
                    <a:pt x="36" y="15"/>
                    <a:pt x="36" y="10"/>
                  </a:cubicBezTo>
                  <a:cubicBezTo>
                    <a:pt x="36" y="10"/>
                    <a:pt x="36" y="9"/>
                    <a:pt x="36" y="8"/>
                  </a:cubicBezTo>
                  <a:cubicBezTo>
                    <a:pt x="30" y="8"/>
                    <a:pt x="25" y="12"/>
                    <a:pt x="22" y="16"/>
                  </a:cubicBezTo>
                  <a:lnTo>
                    <a:pt x="22" y="56"/>
                  </a:lnTo>
                  <a:cubicBezTo>
                    <a:pt x="22" y="59"/>
                    <a:pt x="25" y="60"/>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0" name="Freeform 33"/>
            <p:cNvSpPr>
              <a:spLocks noEditPoints="1"/>
            </p:cNvSpPr>
            <p:nvPr userDrawn="1"/>
          </p:nvSpPr>
          <p:spPr bwMode="auto">
            <a:xfrm>
              <a:off x="10980738" y="3600450"/>
              <a:ext cx="52388"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 name="Freeform 34"/>
            <p:cNvSpPr>
              <a:spLocks noEditPoints="1"/>
            </p:cNvSpPr>
            <p:nvPr userDrawn="1"/>
          </p:nvSpPr>
          <p:spPr bwMode="auto">
            <a:xfrm>
              <a:off x="11044238" y="3608388"/>
              <a:ext cx="101600" cy="150812"/>
            </a:xfrm>
            <a:custGeom>
              <a:avLst/>
              <a:gdLst>
                <a:gd name="T0" fmla="*/ 37 w 63"/>
                <a:gd name="T1" fmla="*/ 8 h 93"/>
                <a:gd name="T2" fmla="*/ 37 w 63"/>
                <a:gd name="T3" fmla="*/ 8 h 93"/>
                <a:gd name="T4" fmla="*/ 45 w 63"/>
                <a:gd name="T5" fmla="*/ 0 h 93"/>
                <a:gd name="T6" fmla="*/ 52 w 63"/>
                <a:gd name="T7" fmla="*/ 8 h 93"/>
                <a:gd name="T8" fmla="*/ 45 w 63"/>
                <a:gd name="T9" fmla="*/ 16 h 93"/>
                <a:gd name="T10" fmla="*/ 37 w 63"/>
                <a:gd name="T11" fmla="*/ 8 h 93"/>
                <a:gd name="T12" fmla="*/ 50 w 63"/>
                <a:gd name="T13" fmla="*/ 60 h 93"/>
                <a:gd name="T14" fmla="*/ 50 w 63"/>
                <a:gd name="T15" fmla="*/ 60 h 93"/>
                <a:gd name="T16" fmla="*/ 31 w 63"/>
                <a:gd name="T17" fmla="*/ 31 h 93"/>
                <a:gd name="T18" fmla="*/ 13 w 63"/>
                <a:gd name="T19" fmla="*/ 60 h 93"/>
                <a:gd name="T20" fmla="*/ 32 w 63"/>
                <a:gd name="T21" fmla="*/ 89 h 93"/>
                <a:gd name="T22" fmla="*/ 50 w 63"/>
                <a:gd name="T23" fmla="*/ 60 h 93"/>
                <a:gd name="T24" fmla="*/ 11 w 63"/>
                <a:gd name="T25" fmla="*/ 8 h 93"/>
                <a:gd name="T26" fmla="*/ 11 w 63"/>
                <a:gd name="T27" fmla="*/ 8 h 93"/>
                <a:gd name="T28" fmla="*/ 19 w 63"/>
                <a:gd name="T29" fmla="*/ 0 h 93"/>
                <a:gd name="T30" fmla="*/ 26 w 63"/>
                <a:gd name="T31" fmla="*/ 8 h 93"/>
                <a:gd name="T32" fmla="*/ 19 w 63"/>
                <a:gd name="T33" fmla="*/ 16 h 93"/>
                <a:gd name="T34" fmla="*/ 11 w 63"/>
                <a:gd name="T35" fmla="*/ 8 h 93"/>
                <a:gd name="T36" fmla="*/ 0 w 63"/>
                <a:gd name="T37" fmla="*/ 60 h 93"/>
                <a:gd name="T38" fmla="*/ 0 w 63"/>
                <a:gd name="T39" fmla="*/ 60 h 93"/>
                <a:gd name="T40" fmla="*/ 32 w 63"/>
                <a:gd name="T41" fmla="*/ 26 h 93"/>
                <a:gd name="T42" fmla="*/ 63 w 63"/>
                <a:gd name="T43" fmla="*/ 59 h 93"/>
                <a:gd name="T44" fmla="*/ 32 w 63"/>
                <a:gd name="T45" fmla="*/ 93 h 93"/>
                <a:gd name="T46" fmla="*/ 0 w 63"/>
                <a:gd name="T47"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93">
                  <a:moveTo>
                    <a:pt x="37" y="8"/>
                  </a:moveTo>
                  <a:lnTo>
                    <a:pt x="37" y="8"/>
                  </a:lnTo>
                  <a:cubicBezTo>
                    <a:pt x="37" y="3"/>
                    <a:pt x="40" y="0"/>
                    <a:pt x="45" y="0"/>
                  </a:cubicBezTo>
                  <a:cubicBezTo>
                    <a:pt x="49" y="0"/>
                    <a:pt x="52" y="3"/>
                    <a:pt x="52" y="8"/>
                  </a:cubicBezTo>
                  <a:cubicBezTo>
                    <a:pt x="52" y="12"/>
                    <a:pt x="49" y="16"/>
                    <a:pt x="45" y="16"/>
                  </a:cubicBezTo>
                  <a:cubicBezTo>
                    <a:pt x="40" y="16"/>
                    <a:pt x="37" y="13"/>
                    <a:pt x="37" y="8"/>
                  </a:cubicBezTo>
                  <a:close/>
                  <a:moveTo>
                    <a:pt x="50" y="60"/>
                  </a:moveTo>
                  <a:lnTo>
                    <a:pt x="50" y="60"/>
                  </a:lnTo>
                  <a:cubicBezTo>
                    <a:pt x="50" y="40"/>
                    <a:pt x="42" y="31"/>
                    <a:pt x="31" y="31"/>
                  </a:cubicBezTo>
                  <a:cubicBezTo>
                    <a:pt x="20" y="31"/>
                    <a:pt x="13" y="40"/>
                    <a:pt x="13" y="60"/>
                  </a:cubicBezTo>
                  <a:cubicBezTo>
                    <a:pt x="13" y="79"/>
                    <a:pt x="21" y="89"/>
                    <a:pt x="32" y="89"/>
                  </a:cubicBezTo>
                  <a:cubicBezTo>
                    <a:pt x="43" y="89"/>
                    <a:pt x="50" y="79"/>
                    <a:pt x="50" y="60"/>
                  </a:cubicBezTo>
                  <a:close/>
                  <a:moveTo>
                    <a:pt x="11" y="8"/>
                  </a:moveTo>
                  <a:lnTo>
                    <a:pt x="11" y="8"/>
                  </a:lnTo>
                  <a:cubicBezTo>
                    <a:pt x="11" y="3"/>
                    <a:pt x="14" y="0"/>
                    <a:pt x="19" y="0"/>
                  </a:cubicBezTo>
                  <a:cubicBezTo>
                    <a:pt x="23" y="0"/>
                    <a:pt x="26" y="3"/>
                    <a:pt x="26" y="8"/>
                  </a:cubicBezTo>
                  <a:cubicBezTo>
                    <a:pt x="26" y="12"/>
                    <a:pt x="23" y="16"/>
                    <a:pt x="19" y="16"/>
                  </a:cubicBezTo>
                  <a:cubicBezTo>
                    <a:pt x="14" y="16"/>
                    <a:pt x="11" y="13"/>
                    <a:pt x="11" y="8"/>
                  </a:cubicBezTo>
                  <a:close/>
                  <a:moveTo>
                    <a:pt x="0" y="60"/>
                  </a:moveTo>
                  <a:lnTo>
                    <a:pt x="0" y="60"/>
                  </a:lnTo>
                  <a:cubicBezTo>
                    <a:pt x="0" y="41"/>
                    <a:pt x="13" y="26"/>
                    <a:pt x="32" y="26"/>
                  </a:cubicBezTo>
                  <a:cubicBezTo>
                    <a:pt x="52" y="26"/>
                    <a:pt x="63" y="40"/>
                    <a:pt x="63" y="59"/>
                  </a:cubicBezTo>
                  <a:cubicBezTo>
                    <a:pt x="63" y="79"/>
                    <a:pt x="51" y="93"/>
                    <a:pt x="32" y="93"/>
                  </a:cubicBezTo>
                  <a:cubicBezTo>
                    <a:pt x="12" y="93"/>
                    <a:pt x="0" y="80"/>
                    <a:pt x="0" y="6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2" name="Freeform 35"/>
            <p:cNvSpPr>
              <a:spLocks noEditPoints="1"/>
            </p:cNvSpPr>
            <p:nvPr userDrawn="1"/>
          </p:nvSpPr>
          <p:spPr bwMode="auto">
            <a:xfrm>
              <a:off x="8328025" y="3894138"/>
              <a:ext cx="152400" cy="150812"/>
            </a:xfrm>
            <a:custGeom>
              <a:avLst/>
              <a:gdLst>
                <a:gd name="T0" fmla="*/ 57 w 95"/>
                <a:gd name="T1" fmla="*/ 54 h 93"/>
                <a:gd name="T2" fmla="*/ 57 w 95"/>
                <a:gd name="T3" fmla="*/ 54 h 93"/>
                <a:gd name="T4" fmla="*/ 44 w 95"/>
                <a:gd name="T5" fmla="*/ 17 h 93"/>
                <a:gd name="T6" fmla="*/ 44 w 95"/>
                <a:gd name="T7" fmla="*/ 17 h 93"/>
                <a:gd name="T8" fmla="*/ 29 w 95"/>
                <a:gd name="T9" fmla="*/ 54 h 93"/>
                <a:gd name="T10" fmla="*/ 57 w 95"/>
                <a:gd name="T11" fmla="*/ 54 h 93"/>
                <a:gd name="T12" fmla="*/ 59 w 95"/>
                <a:gd name="T13" fmla="*/ 59 h 93"/>
                <a:gd name="T14" fmla="*/ 59 w 95"/>
                <a:gd name="T15" fmla="*/ 59 h 93"/>
                <a:gd name="T16" fmla="*/ 28 w 95"/>
                <a:gd name="T17" fmla="*/ 59 h 93"/>
                <a:gd name="T18" fmla="*/ 22 w 95"/>
                <a:gd name="T19" fmla="*/ 72 h 93"/>
                <a:gd name="T20" fmla="*/ 30 w 95"/>
                <a:gd name="T21" fmla="*/ 89 h 93"/>
                <a:gd name="T22" fmla="*/ 30 w 95"/>
                <a:gd name="T23" fmla="*/ 93 h 93"/>
                <a:gd name="T24" fmla="*/ 0 w 95"/>
                <a:gd name="T25" fmla="*/ 93 h 93"/>
                <a:gd name="T26" fmla="*/ 0 w 95"/>
                <a:gd name="T27" fmla="*/ 89 h 93"/>
                <a:gd name="T28" fmla="*/ 17 w 95"/>
                <a:gd name="T29" fmla="*/ 70 h 93"/>
                <a:gd name="T30" fmla="*/ 45 w 95"/>
                <a:gd name="T31" fmla="*/ 0 h 93"/>
                <a:gd name="T32" fmla="*/ 51 w 95"/>
                <a:gd name="T33" fmla="*/ 0 h 93"/>
                <a:gd name="T34" fmla="*/ 80 w 95"/>
                <a:gd name="T35" fmla="*/ 78 h 93"/>
                <a:gd name="T36" fmla="*/ 95 w 95"/>
                <a:gd name="T37" fmla="*/ 89 h 93"/>
                <a:gd name="T38" fmla="*/ 95 w 95"/>
                <a:gd name="T39" fmla="*/ 93 h 93"/>
                <a:gd name="T40" fmla="*/ 54 w 95"/>
                <a:gd name="T41" fmla="*/ 93 h 93"/>
                <a:gd name="T42" fmla="*/ 54 w 95"/>
                <a:gd name="T43" fmla="*/ 89 h 93"/>
                <a:gd name="T44" fmla="*/ 66 w 95"/>
                <a:gd name="T45" fmla="*/ 78 h 93"/>
                <a:gd name="T46" fmla="*/ 59 w 95"/>
                <a:gd name="T4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93">
                  <a:moveTo>
                    <a:pt x="57" y="54"/>
                  </a:moveTo>
                  <a:lnTo>
                    <a:pt x="57" y="54"/>
                  </a:lnTo>
                  <a:lnTo>
                    <a:pt x="44" y="17"/>
                  </a:lnTo>
                  <a:lnTo>
                    <a:pt x="44" y="17"/>
                  </a:lnTo>
                  <a:lnTo>
                    <a:pt x="29" y="54"/>
                  </a:lnTo>
                  <a:lnTo>
                    <a:pt x="57" y="54"/>
                  </a:lnTo>
                  <a:close/>
                  <a:moveTo>
                    <a:pt x="59" y="59"/>
                  </a:moveTo>
                  <a:lnTo>
                    <a:pt x="59" y="59"/>
                  </a:lnTo>
                  <a:lnTo>
                    <a:pt x="28" y="59"/>
                  </a:lnTo>
                  <a:lnTo>
                    <a:pt x="22" y="72"/>
                  </a:lnTo>
                  <a:cubicBezTo>
                    <a:pt x="17" y="86"/>
                    <a:pt x="18" y="87"/>
                    <a:pt x="30" y="89"/>
                  </a:cubicBezTo>
                  <a:lnTo>
                    <a:pt x="30" y="93"/>
                  </a:lnTo>
                  <a:lnTo>
                    <a:pt x="0" y="93"/>
                  </a:lnTo>
                  <a:lnTo>
                    <a:pt x="0" y="89"/>
                  </a:lnTo>
                  <a:cubicBezTo>
                    <a:pt x="9" y="87"/>
                    <a:pt x="12" y="82"/>
                    <a:pt x="17" y="70"/>
                  </a:cubicBezTo>
                  <a:lnTo>
                    <a:pt x="45" y="0"/>
                  </a:lnTo>
                  <a:lnTo>
                    <a:pt x="51" y="0"/>
                  </a:lnTo>
                  <a:lnTo>
                    <a:pt x="80" y="78"/>
                  </a:lnTo>
                  <a:cubicBezTo>
                    <a:pt x="82" y="85"/>
                    <a:pt x="85" y="88"/>
                    <a:pt x="95" y="89"/>
                  </a:cubicBezTo>
                  <a:lnTo>
                    <a:pt x="95" y="93"/>
                  </a:lnTo>
                  <a:lnTo>
                    <a:pt x="54" y="93"/>
                  </a:lnTo>
                  <a:lnTo>
                    <a:pt x="54" y="89"/>
                  </a:lnTo>
                  <a:cubicBezTo>
                    <a:pt x="66" y="89"/>
                    <a:pt x="68" y="86"/>
                    <a:pt x="66" y="78"/>
                  </a:cubicBezTo>
                  <a:lnTo>
                    <a:pt x="59" y="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3" name="Freeform 36"/>
            <p:cNvSpPr>
              <a:spLocks/>
            </p:cNvSpPr>
            <p:nvPr userDrawn="1"/>
          </p:nvSpPr>
          <p:spPr bwMode="auto">
            <a:xfrm>
              <a:off x="8493125" y="3940175"/>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6 h 65"/>
                <a:gd name="T10" fmla="*/ 0 w 51"/>
                <a:gd name="T11" fmla="*/ 1 h 65"/>
                <a:gd name="T12" fmla="*/ 22 w 51"/>
                <a:gd name="T13" fmla="*/ 1 h 65"/>
                <a:gd name="T14" fmla="*/ 22 w 51"/>
                <a:gd name="T15" fmla="*/ 12 h 65"/>
                <a:gd name="T16" fmla="*/ 40 w 51"/>
                <a:gd name="T17" fmla="*/ 0 h 65"/>
                <a:gd name="T18" fmla="*/ 51 w 51"/>
                <a:gd name="T19" fmla="*/ 10 h 65"/>
                <a:gd name="T20" fmla="*/ 44 w 51"/>
                <a:gd name="T21" fmla="*/ 18 h 65"/>
                <a:gd name="T22" fmla="*/ 36 w 51"/>
                <a:gd name="T23" fmla="*/ 11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1"/>
                    <a:pt x="10" y="59"/>
                    <a:pt x="10" y="56"/>
                  </a:cubicBezTo>
                  <a:lnTo>
                    <a:pt x="10" y="12"/>
                  </a:lnTo>
                  <a:cubicBezTo>
                    <a:pt x="10" y="8"/>
                    <a:pt x="8" y="6"/>
                    <a:pt x="0" y="6"/>
                  </a:cubicBezTo>
                  <a:lnTo>
                    <a:pt x="0" y="1"/>
                  </a:lnTo>
                  <a:lnTo>
                    <a:pt x="22" y="1"/>
                  </a:lnTo>
                  <a:lnTo>
                    <a:pt x="22" y="12"/>
                  </a:lnTo>
                  <a:cubicBezTo>
                    <a:pt x="27" y="5"/>
                    <a:pt x="33" y="0"/>
                    <a:pt x="40" y="0"/>
                  </a:cubicBezTo>
                  <a:cubicBezTo>
                    <a:pt x="48" y="0"/>
                    <a:pt x="51" y="5"/>
                    <a:pt x="51" y="10"/>
                  </a:cubicBezTo>
                  <a:cubicBezTo>
                    <a:pt x="51" y="14"/>
                    <a:pt x="48" y="18"/>
                    <a:pt x="44" y="18"/>
                  </a:cubicBezTo>
                  <a:cubicBezTo>
                    <a:pt x="39" y="18"/>
                    <a:pt x="36" y="15"/>
                    <a:pt x="36" y="11"/>
                  </a:cubicBezTo>
                  <a:cubicBezTo>
                    <a:pt x="36" y="10"/>
                    <a:pt x="36" y="9"/>
                    <a:pt x="36" y="8"/>
                  </a:cubicBezTo>
                  <a:cubicBezTo>
                    <a:pt x="30" y="8"/>
                    <a:pt x="25" y="12"/>
                    <a:pt x="22" y="16"/>
                  </a:cubicBezTo>
                  <a:lnTo>
                    <a:pt x="22" y="56"/>
                  </a:lnTo>
                  <a:cubicBezTo>
                    <a:pt x="22" y="59"/>
                    <a:pt x="25" y="61"/>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 name="Freeform 37"/>
            <p:cNvSpPr>
              <a:spLocks noEditPoints="1"/>
            </p:cNvSpPr>
            <p:nvPr userDrawn="1"/>
          </p:nvSpPr>
          <p:spPr bwMode="auto">
            <a:xfrm>
              <a:off x="8578850" y="3887788"/>
              <a:ext cx="111125" cy="160337"/>
            </a:xfrm>
            <a:custGeom>
              <a:avLst/>
              <a:gdLst>
                <a:gd name="T0" fmla="*/ 56 w 69"/>
                <a:gd name="T1" fmla="*/ 64 h 99"/>
                <a:gd name="T2" fmla="*/ 56 w 69"/>
                <a:gd name="T3" fmla="*/ 64 h 99"/>
                <a:gd name="T4" fmla="*/ 38 w 69"/>
                <a:gd name="T5" fmla="*/ 39 h 99"/>
                <a:gd name="T6" fmla="*/ 22 w 69"/>
                <a:gd name="T7" fmla="*/ 45 h 99"/>
                <a:gd name="T8" fmla="*/ 22 w 69"/>
                <a:gd name="T9" fmla="*/ 82 h 99"/>
                <a:gd name="T10" fmla="*/ 38 w 69"/>
                <a:gd name="T11" fmla="*/ 94 h 99"/>
                <a:gd name="T12" fmla="*/ 56 w 69"/>
                <a:gd name="T13" fmla="*/ 64 h 99"/>
                <a:gd name="T14" fmla="*/ 10 w 69"/>
                <a:gd name="T15" fmla="*/ 87 h 99"/>
                <a:gd name="T16" fmla="*/ 10 w 69"/>
                <a:gd name="T17" fmla="*/ 87 h 99"/>
                <a:gd name="T18" fmla="*/ 10 w 69"/>
                <a:gd name="T19" fmla="*/ 11 h 99"/>
                <a:gd name="T20" fmla="*/ 0 w 69"/>
                <a:gd name="T21" fmla="*/ 5 h 99"/>
                <a:gd name="T22" fmla="*/ 0 w 69"/>
                <a:gd name="T23" fmla="*/ 0 h 99"/>
                <a:gd name="T24" fmla="*/ 22 w 69"/>
                <a:gd name="T25" fmla="*/ 0 h 99"/>
                <a:gd name="T26" fmla="*/ 22 w 69"/>
                <a:gd name="T27" fmla="*/ 40 h 99"/>
                <a:gd name="T28" fmla="*/ 42 w 69"/>
                <a:gd name="T29" fmla="*/ 32 h 99"/>
                <a:gd name="T30" fmla="*/ 69 w 69"/>
                <a:gd name="T31" fmla="*/ 63 h 99"/>
                <a:gd name="T32" fmla="*/ 39 w 69"/>
                <a:gd name="T33" fmla="*/ 98 h 99"/>
                <a:gd name="T34" fmla="*/ 19 w 69"/>
                <a:gd name="T35" fmla="*/ 92 h 99"/>
                <a:gd name="T36" fmla="*/ 13 w 69"/>
                <a:gd name="T37" fmla="*/ 99 h 99"/>
                <a:gd name="T38" fmla="*/ 10 w 69"/>
                <a:gd name="T39" fmla="*/ 99 h 99"/>
                <a:gd name="T40" fmla="*/ 10 w 69"/>
                <a:gd name="T41" fmla="*/ 8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99">
                  <a:moveTo>
                    <a:pt x="56" y="64"/>
                  </a:moveTo>
                  <a:lnTo>
                    <a:pt x="56" y="64"/>
                  </a:lnTo>
                  <a:cubicBezTo>
                    <a:pt x="56" y="49"/>
                    <a:pt x="48" y="39"/>
                    <a:pt x="38" y="39"/>
                  </a:cubicBezTo>
                  <a:cubicBezTo>
                    <a:pt x="31" y="39"/>
                    <a:pt x="26" y="41"/>
                    <a:pt x="22" y="45"/>
                  </a:cubicBezTo>
                  <a:lnTo>
                    <a:pt x="22" y="82"/>
                  </a:lnTo>
                  <a:cubicBezTo>
                    <a:pt x="25" y="90"/>
                    <a:pt x="31" y="94"/>
                    <a:pt x="38" y="94"/>
                  </a:cubicBezTo>
                  <a:cubicBezTo>
                    <a:pt x="50" y="94"/>
                    <a:pt x="56" y="83"/>
                    <a:pt x="56" y="64"/>
                  </a:cubicBezTo>
                  <a:close/>
                  <a:moveTo>
                    <a:pt x="10" y="87"/>
                  </a:moveTo>
                  <a:lnTo>
                    <a:pt x="10" y="87"/>
                  </a:lnTo>
                  <a:lnTo>
                    <a:pt x="10" y="11"/>
                  </a:lnTo>
                  <a:cubicBezTo>
                    <a:pt x="10" y="7"/>
                    <a:pt x="8" y="5"/>
                    <a:pt x="0" y="5"/>
                  </a:cubicBezTo>
                  <a:lnTo>
                    <a:pt x="0" y="0"/>
                  </a:lnTo>
                  <a:lnTo>
                    <a:pt x="22" y="0"/>
                  </a:lnTo>
                  <a:lnTo>
                    <a:pt x="22" y="40"/>
                  </a:lnTo>
                  <a:cubicBezTo>
                    <a:pt x="28" y="35"/>
                    <a:pt x="33" y="32"/>
                    <a:pt x="42" y="32"/>
                  </a:cubicBezTo>
                  <a:cubicBezTo>
                    <a:pt x="59" y="32"/>
                    <a:pt x="69" y="45"/>
                    <a:pt x="69" y="63"/>
                  </a:cubicBezTo>
                  <a:cubicBezTo>
                    <a:pt x="69" y="82"/>
                    <a:pt x="58" y="98"/>
                    <a:pt x="39" y="98"/>
                  </a:cubicBezTo>
                  <a:cubicBezTo>
                    <a:pt x="31" y="98"/>
                    <a:pt x="25" y="96"/>
                    <a:pt x="19" y="92"/>
                  </a:cubicBezTo>
                  <a:lnTo>
                    <a:pt x="13" y="99"/>
                  </a:lnTo>
                  <a:lnTo>
                    <a:pt x="10" y="99"/>
                  </a:lnTo>
                  <a:lnTo>
                    <a:pt x="10" y="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 name="Freeform 38"/>
            <p:cNvSpPr>
              <a:spLocks noEditPoints="1"/>
            </p:cNvSpPr>
            <p:nvPr userDrawn="1"/>
          </p:nvSpPr>
          <p:spPr bwMode="auto">
            <a:xfrm>
              <a:off x="8709025" y="3940175"/>
              <a:ext cx="92075"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5 w 57"/>
                <a:gd name="T17" fmla="*/ 31 h 66"/>
                <a:gd name="T18" fmla="*/ 12 w 57"/>
                <a:gd name="T19" fmla="*/ 31 h 66"/>
                <a:gd name="T20" fmla="*/ 12 w 57"/>
                <a:gd name="T21" fmla="*/ 32 h 66"/>
                <a:gd name="T22" fmla="*/ 12 w 57"/>
                <a:gd name="T23" fmla="*/ 32 h 66"/>
                <a:gd name="T24" fmla="*/ 34 w 57"/>
                <a:gd name="T25" fmla="*/ 59 h 66"/>
                <a:gd name="T26" fmla="*/ 54 w 57"/>
                <a:gd name="T27" fmla="*/ 47 h 66"/>
                <a:gd name="T28" fmla="*/ 56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4" y="14"/>
                    <a:pt x="39" y="4"/>
                    <a:pt x="29" y="4"/>
                  </a:cubicBezTo>
                  <a:cubicBezTo>
                    <a:pt x="20" y="4"/>
                    <a:pt x="14" y="11"/>
                    <a:pt x="13" y="27"/>
                  </a:cubicBezTo>
                  <a:close/>
                  <a:moveTo>
                    <a:pt x="0" y="34"/>
                  </a:moveTo>
                  <a:lnTo>
                    <a:pt x="0" y="34"/>
                  </a:lnTo>
                  <a:cubicBezTo>
                    <a:pt x="0" y="15"/>
                    <a:pt x="12" y="0"/>
                    <a:pt x="30" y="0"/>
                  </a:cubicBezTo>
                  <a:cubicBezTo>
                    <a:pt x="48" y="0"/>
                    <a:pt x="57" y="16"/>
                    <a:pt x="55" y="31"/>
                  </a:cubicBezTo>
                  <a:lnTo>
                    <a:pt x="12" y="31"/>
                  </a:lnTo>
                  <a:lnTo>
                    <a:pt x="12" y="32"/>
                  </a:lnTo>
                  <a:lnTo>
                    <a:pt x="12" y="32"/>
                  </a:lnTo>
                  <a:cubicBezTo>
                    <a:pt x="12" y="48"/>
                    <a:pt x="20" y="59"/>
                    <a:pt x="34" y="59"/>
                  </a:cubicBezTo>
                  <a:cubicBezTo>
                    <a:pt x="42" y="59"/>
                    <a:pt x="48" y="54"/>
                    <a:pt x="54" y="47"/>
                  </a:cubicBezTo>
                  <a:lnTo>
                    <a:pt x="56" y="50"/>
                  </a:lnTo>
                  <a:cubicBezTo>
                    <a:pt x="51" y="58"/>
                    <a:pt x="44" y="66"/>
                    <a:pt x="30" y="66"/>
                  </a:cubicBezTo>
                  <a:cubicBezTo>
                    <a:pt x="10"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 name="Freeform 39"/>
            <p:cNvSpPr>
              <a:spLocks/>
            </p:cNvSpPr>
            <p:nvPr userDrawn="1"/>
          </p:nvSpPr>
          <p:spPr bwMode="auto">
            <a:xfrm>
              <a:off x="8812213" y="3903663"/>
              <a:ext cx="71438" cy="142875"/>
            </a:xfrm>
            <a:custGeom>
              <a:avLst/>
              <a:gdLst>
                <a:gd name="T0" fmla="*/ 11 w 45"/>
                <a:gd name="T1" fmla="*/ 71 h 88"/>
                <a:gd name="T2" fmla="*/ 11 w 45"/>
                <a:gd name="T3" fmla="*/ 71 h 88"/>
                <a:gd name="T4" fmla="*/ 11 w 45"/>
                <a:gd name="T5" fmla="*/ 29 h 88"/>
                <a:gd name="T6" fmla="*/ 0 w 45"/>
                <a:gd name="T7" fmla="*/ 29 h 88"/>
                <a:gd name="T8" fmla="*/ 0 w 45"/>
                <a:gd name="T9" fmla="*/ 26 h 88"/>
                <a:gd name="T10" fmla="*/ 12 w 45"/>
                <a:gd name="T11" fmla="*/ 23 h 88"/>
                <a:gd name="T12" fmla="*/ 12 w 45"/>
                <a:gd name="T13" fmla="*/ 5 h 88"/>
                <a:gd name="T14" fmla="*/ 23 w 45"/>
                <a:gd name="T15" fmla="*/ 0 h 88"/>
                <a:gd name="T16" fmla="*/ 23 w 45"/>
                <a:gd name="T17" fmla="*/ 23 h 88"/>
                <a:gd name="T18" fmla="*/ 44 w 45"/>
                <a:gd name="T19" fmla="*/ 23 h 88"/>
                <a:gd name="T20" fmla="*/ 44 w 45"/>
                <a:gd name="T21" fmla="*/ 29 h 88"/>
                <a:gd name="T22" fmla="*/ 23 w 45"/>
                <a:gd name="T23" fmla="*/ 29 h 88"/>
                <a:gd name="T24" fmla="*/ 23 w 45"/>
                <a:gd name="T25" fmla="*/ 69 h 88"/>
                <a:gd name="T26" fmla="*/ 32 w 45"/>
                <a:gd name="T27" fmla="*/ 81 h 88"/>
                <a:gd name="T28" fmla="*/ 42 w 45"/>
                <a:gd name="T29" fmla="*/ 73 h 88"/>
                <a:gd name="T30" fmla="*/ 45 w 45"/>
                <a:gd name="T31" fmla="*/ 75 h 88"/>
                <a:gd name="T32" fmla="*/ 26 w 45"/>
                <a:gd name="T33" fmla="*/ 88 h 88"/>
                <a:gd name="T34" fmla="*/ 11 w 45"/>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88">
                  <a:moveTo>
                    <a:pt x="11" y="71"/>
                  </a:moveTo>
                  <a:lnTo>
                    <a:pt x="11" y="71"/>
                  </a:lnTo>
                  <a:lnTo>
                    <a:pt x="11" y="29"/>
                  </a:lnTo>
                  <a:lnTo>
                    <a:pt x="0" y="29"/>
                  </a:lnTo>
                  <a:lnTo>
                    <a:pt x="0" y="26"/>
                  </a:lnTo>
                  <a:lnTo>
                    <a:pt x="12" y="23"/>
                  </a:lnTo>
                  <a:lnTo>
                    <a:pt x="12" y="5"/>
                  </a:lnTo>
                  <a:lnTo>
                    <a:pt x="23" y="0"/>
                  </a:lnTo>
                  <a:lnTo>
                    <a:pt x="23" y="23"/>
                  </a:lnTo>
                  <a:lnTo>
                    <a:pt x="44" y="23"/>
                  </a:lnTo>
                  <a:lnTo>
                    <a:pt x="44" y="29"/>
                  </a:lnTo>
                  <a:lnTo>
                    <a:pt x="23" y="29"/>
                  </a:lnTo>
                  <a:lnTo>
                    <a:pt x="23" y="69"/>
                  </a:lnTo>
                  <a:cubicBezTo>
                    <a:pt x="23" y="77"/>
                    <a:pt x="26" y="81"/>
                    <a:pt x="32" y="81"/>
                  </a:cubicBezTo>
                  <a:cubicBezTo>
                    <a:pt x="36" y="81"/>
                    <a:pt x="39" y="78"/>
                    <a:pt x="42" y="73"/>
                  </a:cubicBezTo>
                  <a:lnTo>
                    <a:pt x="45" y="75"/>
                  </a:lnTo>
                  <a:cubicBezTo>
                    <a:pt x="40" y="85"/>
                    <a:pt x="35" y="88"/>
                    <a:pt x="26" y="88"/>
                  </a:cubicBezTo>
                  <a:cubicBezTo>
                    <a:pt x="17" y="88"/>
                    <a:pt x="11" y="83"/>
                    <a:pt x="11"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7" name="Freeform 40"/>
            <p:cNvSpPr>
              <a:spLocks/>
            </p:cNvSpPr>
            <p:nvPr userDrawn="1"/>
          </p:nvSpPr>
          <p:spPr bwMode="auto">
            <a:xfrm>
              <a:off x="8902700" y="3940175"/>
              <a:ext cx="71438" cy="106362"/>
            </a:xfrm>
            <a:custGeom>
              <a:avLst/>
              <a:gdLst>
                <a:gd name="T0" fmla="*/ 0 w 45"/>
                <a:gd name="T1" fmla="*/ 45 h 66"/>
                <a:gd name="T2" fmla="*/ 0 w 45"/>
                <a:gd name="T3" fmla="*/ 45 h 66"/>
                <a:gd name="T4" fmla="*/ 4 w 45"/>
                <a:gd name="T5" fmla="*/ 45 h 66"/>
                <a:gd name="T6" fmla="*/ 25 w 45"/>
                <a:gd name="T7" fmla="*/ 62 h 66"/>
                <a:gd name="T8" fmla="*/ 36 w 45"/>
                <a:gd name="T9" fmla="*/ 51 h 66"/>
                <a:gd name="T10" fmla="*/ 20 w 45"/>
                <a:gd name="T11" fmla="*/ 38 h 66"/>
                <a:gd name="T12" fmla="*/ 1 w 45"/>
                <a:gd name="T13" fmla="*/ 20 h 66"/>
                <a:gd name="T14" fmla="*/ 23 w 45"/>
                <a:gd name="T15" fmla="*/ 0 h 66"/>
                <a:gd name="T16" fmla="*/ 36 w 45"/>
                <a:gd name="T17" fmla="*/ 4 h 66"/>
                <a:gd name="T18" fmla="*/ 39 w 45"/>
                <a:gd name="T19" fmla="*/ 0 h 66"/>
                <a:gd name="T20" fmla="*/ 42 w 45"/>
                <a:gd name="T21" fmla="*/ 0 h 66"/>
                <a:gd name="T22" fmla="*/ 42 w 45"/>
                <a:gd name="T23" fmla="*/ 19 h 66"/>
                <a:gd name="T24" fmla="*/ 38 w 45"/>
                <a:gd name="T25" fmla="*/ 19 h 66"/>
                <a:gd name="T26" fmla="*/ 21 w 45"/>
                <a:gd name="T27" fmla="*/ 4 h 66"/>
                <a:gd name="T28" fmla="*/ 10 w 45"/>
                <a:gd name="T29" fmla="*/ 15 h 66"/>
                <a:gd name="T30" fmla="*/ 26 w 45"/>
                <a:gd name="T31" fmla="*/ 27 h 66"/>
                <a:gd name="T32" fmla="*/ 45 w 45"/>
                <a:gd name="T33" fmla="*/ 45 h 66"/>
                <a:gd name="T34" fmla="*/ 23 w 45"/>
                <a:gd name="T35" fmla="*/ 66 h 66"/>
                <a:gd name="T36" fmla="*/ 7 w 45"/>
                <a:gd name="T37" fmla="*/ 62 h 66"/>
                <a:gd name="T38" fmla="*/ 3 w 45"/>
                <a:gd name="T39" fmla="*/ 66 h 66"/>
                <a:gd name="T40" fmla="*/ 0 w 45"/>
                <a:gd name="T41" fmla="*/ 66 h 66"/>
                <a:gd name="T42" fmla="*/ 0 w 45"/>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6">
                  <a:moveTo>
                    <a:pt x="0" y="45"/>
                  </a:moveTo>
                  <a:lnTo>
                    <a:pt x="0" y="45"/>
                  </a:lnTo>
                  <a:lnTo>
                    <a:pt x="4" y="45"/>
                  </a:lnTo>
                  <a:cubicBezTo>
                    <a:pt x="10" y="55"/>
                    <a:pt x="17" y="62"/>
                    <a:pt x="25" y="62"/>
                  </a:cubicBezTo>
                  <a:cubicBezTo>
                    <a:pt x="32" y="62"/>
                    <a:pt x="36" y="57"/>
                    <a:pt x="36" y="51"/>
                  </a:cubicBezTo>
                  <a:cubicBezTo>
                    <a:pt x="36" y="45"/>
                    <a:pt x="32" y="42"/>
                    <a:pt x="20" y="38"/>
                  </a:cubicBezTo>
                  <a:cubicBezTo>
                    <a:pt x="6" y="34"/>
                    <a:pt x="1" y="29"/>
                    <a:pt x="1" y="20"/>
                  </a:cubicBezTo>
                  <a:cubicBezTo>
                    <a:pt x="1" y="8"/>
                    <a:pt x="9" y="0"/>
                    <a:pt x="23" y="0"/>
                  </a:cubicBezTo>
                  <a:cubicBezTo>
                    <a:pt x="28" y="0"/>
                    <a:pt x="33" y="2"/>
                    <a:pt x="36" y="4"/>
                  </a:cubicBezTo>
                  <a:lnTo>
                    <a:pt x="39" y="0"/>
                  </a:lnTo>
                  <a:lnTo>
                    <a:pt x="42" y="0"/>
                  </a:lnTo>
                  <a:lnTo>
                    <a:pt x="42" y="19"/>
                  </a:lnTo>
                  <a:lnTo>
                    <a:pt x="38" y="19"/>
                  </a:lnTo>
                  <a:cubicBezTo>
                    <a:pt x="34" y="10"/>
                    <a:pt x="28" y="4"/>
                    <a:pt x="21" y="4"/>
                  </a:cubicBezTo>
                  <a:cubicBezTo>
                    <a:pt x="15" y="4"/>
                    <a:pt x="10" y="9"/>
                    <a:pt x="10" y="15"/>
                  </a:cubicBezTo>
                  <a:cubicBezTo>
                    <a:pt x="10" y="20"/>
                    <a:pt x="15" y="23"/>
                    <a:pt x="26" y="27"/>
                  </a:cubicBezTo>
                  <a:cubicBezTo>
                    <a:pt x="39" y="30"/>
                    <a:pt x="45" y="35"/>
                    <a:pt x="45" y="45"/>
                  </a:cubicBezTo>
                  <a:cubicBezTo>
                    <a:pt x="45" y="57"/>
                    <a:pt x="38" y="66"/>
                    <a:pt x="23" y="66"/>
                  </a:cubicBezTo>
                  <a:cubicBezTo>
                    <a:pt x="18" y="66"/>
                    <a:pt x="11" y="64"/>
                    <a:pt x="7"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8" name="Freeform 41"/>
            <p:cNvSpPr>
              <a:spLocks/>
            </p:cNvSpPr>
            <p:nvPr userDrawn="1"/>
          </p:nvSpPr>
          <p:spPr bwMode="auto">
            <a:xfrm>
              <a:off x="8996363" y="3983038"/>
              <a:ext cx="58738" cy="14287"/>
            </a:xfrm>
            <a:custGeom>
              <a:avLst/>
              <a:gdLst>
                <a:gd name="T0" fmla="*/ 0 w 36"/>
                <a:gd name="T1" fmla="*/ 0 h 9"/>
                <a:gd name="T2" fmla="*/ 0 w 36"/>
                <a:gd name="T3" fmla="*/ 0 h 9"/>
                <a:gd name="T4" fmla="*/ 36 w 36"/>
                <a:gd name="T5" fmla="*/ 0 h 9"/>
                <a:gd name="T6" fmla="*/ 36 w 36"/>
                <a:gd name="T7" fmla="*/ 9 h 9"/>
                <a:gd name="T8" fmla="*/ 0 w 36"/>
                <a:gd name="T9" fmla="*/ 9 h 9"/>
                <a:gd name="T10" fmla="*/ 0 w 36"/>
                <a:gd name="T11" fmla="*/ 0 h 9"/>
              </a:gdLst>
              <a:ahLst/>
              <a:cxnLst>
                <a:cxn ang="0">
                  <a:pos x="T0" y="T1"/>
                </a:cxn>
                <a:cxn ang="0">
                  <a:pos x="T2" y="T3"/>
                </a:cxn>
                <a:cxn ang="0">
                  <a:pos x="T4" y="T5"/>
                </a:cxn>
                <a:cxn ang="0">
                  <a:pos x="T6" y="T7"/>
                </a:cxn>
                <a:cxn ang="0">
                  <a:pos x="T8" y="T9"/>
                </a:cxn>
                <a:cxn ang="0">
                  <a:pos x="T10" y="T11"/>
                </a:cxn>
              </a:cxnLst>
              <a:rect l="0" t="0" r="r" b="b"/>
              <a:pathLst>
                <a:path w="36" h="9">
                  <a:moveTo>
                    <a:pt x="0" y="0"/>
                  </a:moveTo>
                  <a:lnTo>
                    <a:pt x="0" y="0"/>
                  </a:lnTo>
                  <a:lnTo>
                    <a:pt x="36" y="0"/>
                  </a:lnTo>
                  <a:lnTo>
                    <a:pt x="36" y="9"/>
                  </a:lnTo>
                  <a:lnTo>
                    <a:pt x="0" y="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 name="Freeform 42"/>
            <p:cNvSpPr>
              <a:spLocks noEditPoints="1"/>
            </p:cNvSpPr>
            <p:nvPr userDrawn="1"/>
          </p:nvSpPr>
          <p:spPr bwMode="auto">
            <a:xfrm>
              <a:off x="9110663" y="3940175"/>
              <a:ext cx="101600" cy="106362"/>
            </a:xfrm>
            <a:custGeom>
              <a:avLst/>
              <a:gdLst>
                <a:gd name="T0" fmla="*/ 50 w 63"/>
                <a:gd name="T1" fmla="*/ 33 h 66"/>
                <a:gd name="T2" fmla="*/ 50 w 63"/>
                <a:gd name="T3" fmla="*/ 33 h 66"/>
                <a:gd name="T4" fmla="*/ 31 w 63"/>
                <a:gd name="T5" fmla="*/ 4 h 66"/>
                <a:gd name="T6" fmla="*/ 13 w 63"/>
                <a:gd name="T7" fmla="*/ 33 h 66"/>
                <a:gd name="T8" fmla="*/ 32 w 63"/>
                <a:gd name="T9" fmla="*/ 62 h 66"/>
                <a:gd name="T10" fmla="*/ 50 w 63"/>
                <a:gd name="T11" fmla="*/ 33 h 66"/>
                <a:gd name="T12" fmla="*/ 0 w 63"/>
                <a:gd name="T13" fmla="*/ 33 h 66"/>
                <a:gd name="T14" fmla="*/ 0 w 63"/>
                <a:gd name="T15" fmla="*/ 33 h 66"/>
                <a:gd name="T16" fmla="*/ 31 w 63"/>
                <a:gd name="T17" fmla="*/ 0 h 66"/>
                <a:gd name="T18" fmla="*/ 63 w 63"/>
                <a:gd name="T19" fmla="*/ 33 h 66"/>
                <a:gd name="T20" fmla="*/ 31 w 63"/>
                <a:gd name="T21" fmla="*/ 66 h 66"/>
                <a:gd name="T22" fmla="*/ 0 w 63"/>
                <a:gd name="T23"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6">
                  <a:moveTo>
                    <a:pt x="50" y="33"/>
                  </a:moveTo>
                  <a:lnTo>
                    <a:pt x="50" y="33"/>
                  </a:lnTo>
                  <a:cubicBezTo>
                    <a:pt x="50" y="13"/>
                    <a:pt x="42" y="4"/>
                    <a:pt x="31" y="4"/>
                  </a:cubicBezTo>
                  <a:cubicBezTo>
                    <a:pt x="20" y="4"/>
                    <a:pt x="13" y="13"/>
                    <a:pt x="13" y="33"/>
                  </a:cubicBezTo>
                  <a:cubicBezTo>
                    <a:pt x="13" y="53"/>
                    <a:pt x="21" y="62"/>
                    <a:pt x="32" y="62"/>
                  </a:cubicBezTo>
                  <a:cubicBezTo>
                    <a:pt x="43" y="62"/>
                    <a:pt x="50" y="53"/>
                    <a:pt x="50" y="33"/>
                  </a:cubicBezTo>
                  <a:close/>
                  <a:moveTo>
                    <a:pt x="0" y="33"/>
                  </a:moveTo>
                  <a:lnTo>
                    <a:pt x="0" y="33"/>
                  </a:lnTo>
                  <a:cubicBezTo>
                    <a:pt x="0" y="14"/>
                    <a:pt x="12" y="0"/>
                    <a:pt x="31" y="0"/>
                  </a:cubicBezTo>
                  <a:cubicBezTo>
                    <a:pt x="51" y="0"/>
                    <a:pt x="63" y="13"/>
                    <a:pt x="63" y="33"/>
                  </a:cubicBezTo>
                  <a:cubicBezTo>
                    <a:pt x="63" y="52"/>
                    <a:pt x="50" y="66"/>
                    <a:pt x="31" y="66"/>
                  </a:cubicBezTo>
                  <a:cubicBezTo>
                    <a:pt x="11" y="66"/>
                    <a:pt x="0" y="53"/>
                    <a:pt x="0" y="3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0" name="Freeform 43"/>
            <p:cNvSpPr>
              <a:spLocks/>
            </p:cNvSpPr>
            <p:nvPr userDrawn="1"/>
          </p:nvSpPr>
          <p:spPr bwMode="auto">
            <a:xfrm>
              <a:off x="9231313" y="3940175"/>
              <a:ext cx="88900" cy="106362"/>
            </a:xfrm>
            <a:custGeom>
              <a:avLst/>
              <a:gdLst>
                <a:gd name="T0" fmla="*/ 0 w 55"/>
                <a:gd name="T1" fmla="*/ 34 h 66"/>
                <a:gd name="T2" fmla="*/ 0 w 55"/>
                <a:gd name="T3" fmla="*/ 34 h 66"/>
                <a:gd name="T4" fmla="*/ 31 w 55"/>
                <a:gd name="T5" fmla="*/ 0 h 66"/>
                <a:gd name="T6" fmla="*/ 53 w 55"/>
                <a:gd name="T7" fmla="*/ 15 h 66"/>
                <a:gd name="T8" fmla="*/ 46 w 55"/>
                <a:gd name="T9" fmla="*/ 23 h 66"/>
                <a:gd name="T10" fmla="*/ 38 w 55"/>
                <a:gd name="T11" fmla="*/ 16 h 66"/>
                <a:gd name="T12" fmla="*/ 43 w 55"/>
                <a:gd name="T13" fmla="*/ 8 h 66"/>
                <a:gd name="T14" fmla="*/ 31 w 55"/>
                <a:gd name="T15" fmla="*/ 4 h 66"/>
                <a:gd name="T16" fmla="*/ 12 w 55"/>
                <a:gd name="T17" fmla="*/ 31 h 66"/>
                <a:gd name="T18" fmla="*/ 34 w 55"/>
                <a:gd name="T19" fmla="*/ 58 h 66"/>
                <a:gd name="T20" fmla="*/ 52 w 55"/>
                <a:gd name="T21" fmla="*/ 49 h 66"/>
                <a:gd name="T22" fmla="*/ 55 w 55"/>
                <a:gd name="T23" fmla="*/ 52 h 66"/>
                <a:gd name="T24" fmla="*/ 29 w 55"/>
                <a:gd name="T25" fmla="*/ 66 h 66"/>
                <a:gd name="T26" fmla="*/ 0 w 55"/>
                <a:gd name="T27"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66">
                  <a:moveTo>
                    <a:pt x="0" y="34"/>
                  </a:moveTo>
                  <a:lnTo>
                    <a:pt x="0" y="34"/>
                  </a:lnTo>
                  <a:cubicBezTo>
                    <a:pt x="0" y="14"/>
                    <a:pt x="13" y="0"/>
                    <a:pt x="31" y="0"/>
                  </a:cubicBezTo>
                  <a:cubicBezTo>
                    <a:pt x="45" y="0"/>
                    <a:pt x="53" y="8"/>
                    <a:pt x="53" y="15"/>
                  </a:cubicBezTo>
                  <a:cubicBezTo>
                    <a:pt x="53" y="19"/>
                    <a:pt x="50" y="23"/>
                    <a:pt x="46" y="23"/>
                  </a:cubicBezTo>
                  <a:cubicBezTo>
                    <a:pt x="41" y="23"/>
                    <a:pt x="38" y="20"/>
                    <a:pt x="38" y="16"/>
                  </a:cubicBezTo>
                  <a:cubicBezTo>
                    <a:pt x="38" y="12"/>
                    <a:pt x="41" y="9"/>
                    <a:pt x="43" y="8"/>
                  </a:cubicBezTo>
                  <a:cubicBezTo>
                    <a:pt x="41" y="6"/>
                    <a:pt x="36" y="4"/>
                    <a:pt x="31" y="4"/>
                  </a:cubicBezTo>
                  <a:cubicBezTo>
                    <a:pt x="20" y="4"/>
                    <a:pt x="12" y="13"/>
                    <a:pt x="12" y="31"/>
                  </a:cubicBezTo>
                  <a:cubicBezTo>
                    <a:pt x="12" y="47"/>
                    <a:pt x="20" y="58"/>
                    <a:pt x="34" y="58"/>
                  </a:cubicBezTo>
                  <a:cubicBezTo>
                    <a:pt x="41" y="58"/>
                    <a:pt x="47" y="54"/>
                    <a:pt x="52" y="49"/>
                  </a:cubicBezTo>
                  <a:lnTo>
                    <a:pt x="55" y="52"/>
                  </a:lnTo>
                  <a:cubicBezTo>
                    <a:pt x="49" y="60"/>
                    <a:pt x="42" y="66"/>
                    <a:pt x="29" y="66"/>
                  </a:cubicBezTo>
                  <a:cubicBezTo>
                    <a:pt x="11"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 name="Freeform 44"/>
            <p:cNvSpPr>
              <a:spLocks/>
            </p:cNvSpPr>
            <p:nvPr userDrawn="1"/>
          </p:nvSpPr>
          <p:spPr bwMode="auto">
            <a:xfrm>
              <a:off x="9329738" y="3887788"/>
              <a:ext cx="119063" cy="157162"/>
            </a:xfrm>
            <a:custGeom>
              <a:avLst/>
              <a:gdLst>
                <a:gd name="T0" fmla="*/ 0 w 74"/>
                <a:gd name="T1" fmla="*/ 93 h 97"/>
                <a:gd name="T2" fmla="*/ 0 w 74"/>
                <a:gd name="T3" fmla="*/ 93 h 97"/>
                <a:gd name="T4" fmla="*/ 11 w 74"/>
                <a:gd name="T5" fmla="*/ 88 h 97"/>
                <a:gd name="T6" fmla="*/ 11 w 74"/>
                <a:gd name="T7" fmla="*/ 11 h 97"/>
                <a:gd name="T8" fmla="*/ 0 w 74"/>
                <a:gd name="T9" fmla="*/ 5 h 97"/>
                <a:gd name="T10" fmla="*/ 0 w 74"/>
                <a:gd name="T11" fmla="*/ 0 h 97"/>
                <a:gd name="T12" fmla="*/ 23 w 74"/>
                <a:gd name="T13" fmla="*/ 0 h 97"/>
                <a:gd name="T14" fmla="*/ 23 w 74"/>
                <a:gd name="T15" fmla="*/ 42 h 97"/>
                <a:gd name="T16" fmla="*/ 48 w 74"/>
                <a:gd name="T17" fmla="*/ 32 h 97"/>
                <a:gd name="T18" fmla="*/ 64 w 74"/>
                <a:gd name="T19" fmla="*/ 52 h 97"/>
                <a:gd name="T20" fmla="*/ 64 w 74"/>
                <a:gd name="T21" fmla="*/ 88 h 97"/>
                <a:gd name="T22" fmla="*/ 74 w 74"/>
                <a:gd name="T23" fmla="*/ 93 h 97"/>
                <a:gd name="T24" fmla="*/ 74 w 74"/>
                <a:gd name="T25" fmla="*/ 97 h 97"/>
                <a:gd name="T26" fmla="*/ 43 w 74"/>
                <a:gd name="T27" fmla="*/ 97 h 97"/>
                <a:gd name="T28" fmla="*/ 43 w 74"/>
                <a:gd name="T29" fmla="*/ 93 h 97"/>
                <a:gd name="T30" fmla="*/ 52 w 74"/>
                <a:gd name="T31" fmla="*/ 88 h 97"/>
                <a:gd name="T32" fmla="*/ 52 w 74"/>
                <a:gd name="T33" fmla="*/ 57 h 97"/>
                <a:gd name="T34" fmla="*/ 38 w 74"/>
                <a:gd name="T35" fmla="*/ 41 h 97"/>
                <a:gd name="T36" fmla="*/ 23 w 74"/>
                <a:gd name="T37" fmla="*/ 47 h 97"/>
                <a:gd name="T38" fmla="*/ 23 w 74"/>
                <a:gd name="T39" fmla="*/ 88 h 97"/>
                <a:gd name="T40" fmla="*/ 31 w 74"/>
                <a:gd name="T41" fmla="*/ 93 h 97"/>
                <a:gd name="T42" fmla="*/ 31 w 74"/>
                <a:gd name="T43" fmla="*/ 97 h 97"/>
                <a:gd name="T44" fmla="*/ 0 w 74"/>
                <a:gd name="T45" fmla="*/ 97 h 97"/>
                <a:gd name="T46" fmla="*/ 0 w 74"/>
                <a:gd name="T47"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97">
                  <a:moveTo>
                    <a:pt x="0" y="93"/>
                  </a:moveTo>
                  <a:lnTo>
                    <a:pt x="0" y="93"/>
                  </a:lnTo>
                  <a:cubicBezTo>
                    <a:pt x="9" y="93"/>
                    <a:pt x="11" y="91"/>
                    <a:pt x="11" y="88"/>
                  </a:cubicBezTo>
                  <a:lnTo>
                    <a:pt x="11" y="11"/>
                  </a:lnTo>
                  <a:cubicBezTo>
                    <a:pt x="11" y="7"/>
                    <a:pt x="8" y="5"/>
                    <a:pt x="0" y="5"/>
                  </a:cubicBezTo>
                  <a:lnTo>
                    <a:pt x="0" y="0"/>
                  </a:lnTo>
                  <a:lnTo>
                    <a:pt x="23" y="0"/>
                  </a:lnTo>
                  <a:lnTo>
                    <a:pt x="23" y="42"/>
                  </a:lnTo>
                  <a:cubicBezTo>
                    <a:pt x="30" y="37"/>
                    <a:pt x="39" y="32"/>
                    <a:pt x="48" y="32"/>
                  </a:cubicBezTo>
                  <a:cubicBezTo>
                    <a:pt x="57" y="32"/>
                    <a:pt x="64" y="39"/>
                    <a:pt x="64" y="52"/>
                  </a:cubicBezTo>
                  <a:lnTo>
                    <a:pt x="64" y="88"/>
                  </a:lnTo>
                  <a:cubicBezTo>
                    <a:pt x="64" y="91"/>
                    <a:pt x="66" y="93"/>
                    <a:pt x="74" y="93"/>
                  </a:cubicBezTo>
                  <a:lnTo>
                    <a:pt x="74" y="97"/>
                  </a:lnTo>
                  <a:lnTo>
                    <a:pt x="43" y="97"/>
                  </a:lnTo>
                  <a:lnTo>
                    <a:pt x="43" y="93"/>
                  </a:lnTo>
                  <a:cubicBezTo>
                    <a:pt x="50" y="93"/>
                    <a:pt x="52" y="91"/>
                    <a:pt x="52" y="88"/>
                  </a:cubicBezTo>
                  <a:lnTo>
                    <a:pt x="52" y="57"/>
                  </a:lnTo>
                  <a:cubicBezTo>
                    <a:pt x="52" y="44"/>
                    <a:pt x="47" y="41"/>
                    <a:pt x="38" y="41"/>
                  </a:cubicBezTo>
                  <a:cubicBezTo>
                    <a:pt x="32" y="41"/>
                    <a:pt x="27" y="44"/>
                    <a:pt x="23" y="47"/>
                  </a:cubicBezTo>
                  <a:lnTo>
                    <a:pt x="23" y="88"/>
                  </a:lnTo>
                  <a:cubicBezTo>
                    <a:pt x="23" y="91"/>
                    <a:pt x="24" y="93"/>
                    <a:pt x="31" y="93"/>
                  </a:cubicBezTo>
                  <a:lnTo>
                    <a:pt x="31"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2" name="Freeform 45"/>
            <p:cNvSpPr>
              <a:spLocks/>
            </p:cNvSpPr>
            <p:nvPr userDrawn="1"/>
          </p:nvSpPr>
          <p:spPr bwMode="auto">
            <a:xfrm>
              <a:off x="9499600" y="3940175"/>
              <a:ext cx="117475" cy="104775"/>
            </a:xfrm>
            <a:custGeom>
              <a:avLst/>
              <a:gdLst>
                <a:gd name="T0" fmla="*/ 0 w 73"/>
                <a:gd name="T1" fmla="*/ 61 h 65"/>
                <a:gd name="T2" fmla="*/ 0 w 73"/>
                <a:gd name="T3" fmla="*/ 61 h 65"/>
                <a:gd name="T4" fmla="*/ 10 w 73"/>
                <a:gd name="T5" fmla="*/ 56 h 65"/>
                <a:gd name="T6" fmla="*/ 10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0" y="59"/>
                    <a:pt x="10" y="56"/>
                  </a:cubicBezTo>
                  <a:lnTo>
                    <a:pt x="10" y="12"/>
                  </a:lnTo>
                  <a:cubicBezTo>
                    <a:pt x="10"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49" y="61"/>
                    <a:pt x="51" y="59"/>
                    <a:pt x="51" y="56"/>
                  </a:cubicBezTo>
                  <a:lnTo>
                    <a:pt x="51" y="25"/>
                  </a:lnTo>
                  <a:cubicBezTo>
                    <a:pt x="51" y="12"/>
                    <a:pt x="46" y="9"/>
                    <a:pt x="38" y="9"/>
                  </a:cubicBezTo>
                  <a:cubicBezTo>
                    <a:pt x="31"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3" name="Freeform 46"/>
            <p:cNvSpPr>
              <a:spLocks noEditPoints="1"/>
            </p:cNvSpPr>
            <p:nvPr userDrawn="1"/>
          </p:nvSpPr>
          <p:spPr bwMode="auto">
            <a:xfrm>
              <a:off x="9632950" y="3895725"/>
              <a:ext cx="98425" cy="150812"/>
            </a:xfrm>
            <a:custGeom>
              <a:avLst/>
              <a:gdLst>
                <a:gd name="T0" fmla="*/ 33 w 61"/>
                <a:gd name="T1" fmla="*/ 8 h 93"/>
                <a:gd name="T2" fmla="*/ 33 w 61"/>
                <a:gd name="T3" fmla="*/ 8 h 93"/>
                <a:gd name="T4" fmla="*/ 40 w 61"/>
                <a:gd name="T5" fmla="*/ 0 h 93"/>
                <a:gd name="T6" fmla="*/ 48 w 61"/>
                <a:gd name="T7" fmla="*/ 8 h 93"/>
                <a:gd name="T8" fmla="*/ 40 w 61"/>
                <a:gd name="T9" fmla="*/ 16 h 93"/>
                <a:gd name="T10" fmla="*/ 33 w 61"/>
                <a:gd name="T11" fmla="*/ 8 h 93"/>
                <a:gd name="T12" fmla="*/ 38 w 61"/>
                <a:gd name="T13" fmla="*/ 77 h 93"/>
                <a:gd name="T14" fmla="*/ 38 w 61"/>
                <a:gd name="T15" fmla="*/ 77 h 93"/>
                <a:gd name="T16" fmla="*/ 38 w 61"/>
                <a:gd name="T17" fmla="*/ 59 h 93"/>
                <a:gd name="T18" fmla="*/ 13 w 61"/>
                <a:gd name="T19" fmla="*/ 75 h 93"/>
                <a:gd name="T20" fmla="*/ 23 w 61"/>
                <a:gd name="T21" fmla="*/ 86 h 93"/>
                <a:gd name="T22" fmla="*/ 38 w 61"/>
                <a:gd name="T23" fmla="*/ 77 h 93"/>
                <a:gd name="T24" fmla="*/ 7 w 61"/>
                <a:gd name="T25" fmla="*/ 8 h 93"/>
                <a:gd name="T26" fmla="*/ 7 w 61"/>
                <a:gd name="T27" fmla="*/ 8 h 93"/>
                <a:gd name="T28" fmla="*/ 14 w 61"/>
                <a:gd name="T29" fmla="*/ 0 h 93"/>
                <a:gd name="T30" fmla="*/ 22 w 61"/>
                <a:gd name="T31" fmla="*/ 8 h 93"/>
                <a:gd name="T32" fmla="*/ 14 w 61"/>
                <a:gd name="T33" fmla="*/ 16 h 93"/>
                <a:gd name="T34" fmla="*/ 7 w 61"/>
                <a:gd name="T35" fmla="*/ 8 h 93"/>
                <a:gd name="T36" fmla="*/ 0 w 61"/>
                <a:gd name="T37" fmla="*/ 78 h 93"/>
                <a:gd name="T38" fmla="*/ 0 w 61"/>
                <a:gd name="T39" fmla="*/ 78 h 93"/>
                <a:gd name="T40" fmla="*/ 8 w 61"/>
                <a:gd name="T41" fmla="*/ 64 h 93"/>
                <a:gd name="T42" fmla="*/ 38 w 61"/>
                <a:gd name="T43" fmla="*/ 54 h 93"/>
                <a:gd name="T44" fmla="*/ 38 w 61"/>
                <a:gd name="T45" fmla="*/ 50 h 93"/>
                <a:gd name="T46" fmla="*/ 25 w 61"/>
                <a:gd name="T47" fmla="*/ 32 h 93"/>
                <a:gd name="T48" fmla="*/ 15 w 61"/>
                <a:gd name="T49" fmla="*/ 35 h 93"/>
                <a:gd name="T50" fmla="*/ 17 w 61"/>
                <a:gd name="T51" fmla="*/ 42 h 93"/>
                <a:gd name="T52" fmla="*/ 9 w 61"/>
                <a:gd name="T53" fmla="*/ 49 h 93"/>
                <a:gd name="T54" fmla="*/ 2 w 61"/>
                <a:gd name="T55" fmla="*/ 42 h 93"/>
                <a:gd name="T56" fmla="*/ 27 w 61"/>
                <a:gd name="T57" fmla="*/ 27 h 93"/>
                <a:gd name="T58" fmla="*/ 50 w 61"/>
                <a:gd name="T59" fmla="*/ 47 h 93"/>
                <a:gd name="T60" fmla="*/ 50 w 61"/>
                <a:gd name="T61" fmla="*/ 79 h 93"/>
                <a:gd name="T62" fmla="*/ 60 w 61"/>
                <a:gd name="T63" fmla="*/ 87 h 93"/>
                <a:gd name="T64" fmla="*/ 61 w 61"/>
                <a:gd name="T65" fmla="*/ 90 h 93"/>
                <a:gd name="T66" fmla="*/ 48 w 61"/>
                <a:gd name="T67" fmla="*/ 93 h 93"/>
                <a:gd name="T68" fmla="*/ 38 w 61"/>
                <a:gd name="T69" fmla="*/ 82 h 93"/>
                <a:gd name="T70" fmla="*/ 38 w 61"/>
                <a:gd name="T71" fmla="*/ 82 h 93"/>
                <a:gd name="T72" fmla="*/ 17 w 61"/>
                <a:gd name="T73" fmla="*/ 93 h 93"/>
                <a:gd name="T74" fmla="*/ 0 w 61"/>
                <a:gd name="T7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93">
                  <a:moveTo>
                    <a:pt x="33" y="8"/>
                  </a:moveTo>
                  <a:lnTo>
                    <a:pt x="33" y="8"/>
                  </a:lnTo>
                  <a:cubicBezTo>
                    <a:pt x="33" y="4"/>
                    <a:pt x="36" y="0"/>
                    <a:pt x="40" y="0"/>
                  </a:cubicBezTo>
                  <a:cubicBezTo>
                    <a:pt x="45" y="0"/>
                    <a:pt x="48" y="3"/>
                    <a:pt x="48" y="8"/>
                  </a:cubicBezTo>
                  <a:cubicBezTo>
                    <a:pt x="48" y="13"/>
                    <a:pt x="45" y="16"/>
                    <a:pt x="40" y="16"/>
                  </a:cubicBezTo>
                  <a:cubicBezTo>
                    <a:pt x="36" y="16"/>
                    <a:pt x="33" y="13"/>
                    <a:pt x="33" y="8"/>
                  </a:cubicBezTo>
                  <a:close/>
                  <a:moveTo>
                    <a:pt x="38" y="77"/>
                  </a:moveTo>
                  <a:lnTo>
                    <a:pt x="38" y="77"/>
                  </a:lnTo>
                  <a:lnTo>
                    <a:pt x="38" y="59"/>
                  </a:lnTo>
                  <a:cubicBezTo>
                    <a:pt x="18" y="63"/>
                    <a:pt x="13" y="66"/>
                    <a:pt x="13" y="75"/>
                  </a:cubicBezTo>
                  <a:cubicBezTo>
                    <a:pt x="13" y="81"/>
                    <a:pt x="16" y="86"/>
                    <a:pt x="23" y="86"/>
                  </a:cubicBezTo>
                  <a:cubicBezTo>
                    <a:pt x="29" y="86"/>
                    <a:pt x="35" y="81"/>
                    <a:pt x="38" y="77"/>
                  </a:cubicBezTo>
                  <a:close/>
                  <a:moveTo>
                    <a:pt x="7" y="8"/>
                  </a:moveTo>
                  <a:lnTo>
                    <a:pt x="7" y="8"/>
                  </a:lnTo>
                  <a:cubicBezTo>
                    <a:pt x="7" y="4"/>
                    <a:pt x="10" y="0"/>
                    <a:pt x="14" y="0"/>
                  </a:cubicBezTo>
                  <a:cubicBezTo>
                    <a:pt x="19" y="0"/>
                    <a:pt x="22" y="3"/>
                    <a:pt x="22" y="8"/>
                  </a:cubicBezTo>
                  <a:cubicBezTo>
                    <a:pt x="22" y="13"/>
                    <a:pt x="19" y="16"/>
                    <a:pt x="14" y="16"/>
                  </a:cubicBezTo>
                  <a:cubicBezTo>
                    <a:pt x="10" y="16"/>
                    <a:pt x="7" y="13"/>
                    <a:pt x="7" y="8"/>
                  </a:cubicBezTo>
                  <a:close/>
                  <a:moveTo>
                    <a:pt x="0" y="78"/>
                  </a:moveTo>
                  <a:lnTo>
                    <a:pt x="0" y="78"/>
                  </a:lnTo>
                  <a:cubicBezTo>
                    <a:pt x="0" y="73"/>
                    <a:pt x="2" y="67"/>
                    <a:pt x="8" y="64"/>
                  </a:cubicBezTo>
                  <a:cubicBezTo>
                    <a:pt x="19" y="58"/>
                    <a:pt x="36" y="56"/>
                    <a:pt x="38" y="54"/>
                  </a:cubicBezTo>
                  <a:lnTo>
                    <a:pt x="38" y="50"/>
                  </a:lnTo>
                  <a:cubicBezTo>
                    <a:pt x="38" y="36"/>
                    <a:pt x="34" y="32"/>
                    <a:pt x="25" y="32"/>
                  </a:cubicBezTo>
                  <a:cubicBezTo>
                    <a:pt x="20" y="32"/>
                    <a:pt x="18" y="33"/>
                    <a:pt x="15" y="35"/>
                  </a:cubicBezTo>
                  <a:cubicBezTo>
                    <a:pt x="16" y="38"/>
                    <a:pt x="17" y="40"/>
                    <a:pt x="17" y="42"/>
                  </a:cubicBezTo>
                  <a:cubicBezTo>
                    <a:pt x="17" y="46"/>
                    <a:pt x="14" y="49"/>
                    <a:pt x="9" y="49"/>
                  </a:cubicBezTo>
                  <a:cubicBezTo>
                    <a:pt x="5" y="49"/>
                    <a:pt x="2" y="46"/>
                    <a:pt x="2" y="42"/>
                  </a:cubicBezTo>
                  <a:cubicBezTo>
                    <a:pt x="2" y="34"/>
                    <a:pt x="13" y="27"/>
                    <a:pt x="27" y="27"/>
                  </a:cubicBezTo>
                  <a:cubicBezTo>
                    <a:pt x="41" y="27"/>
                    <a:pt x="50" y="34"/>
                    <a:pt x="50" y="47"/>
                  </a:cubicBezTo>
                  <a:lnTo>
                    <a:pt x="50" y="79"/>
                  </a:lnTo>
                  <a:cubicBezTo>
                    <a:pt x="50" y="86"/>
                    <a:pt x="51" y="88"/>
                    <a:pt x="60" y="87"/>
                  </a:cubicBezTo>
                  <a:lnTo>
                    <a:pt x="61" y="90"/>
                  </a:lnTo>
                  <a:cubicBezTo>
                    <a:pt x="56" y="92"/>
                    <a:pt x="52" y="93"/>
                    <a:pt x="48" y="93"/>
                  </a:cubicBezTo>
                  <a:cubicBezTo>
                    <a:pt x="40" y="93"/>
                    <a:pt x="39" y="90"/>
                    <a:pt x="38" y="82"/>
                  </a:cubicBezTo>
                  <a:lnTo>
                    <a:pt x="38" y="82"/>
                  </a:lnTo>
                  <a:cubicBezTo>
                    <a:pt x="32" y="88"/>
                    <a:pt x="25" y="93"/>
                    <a:pt x="17" y="93"/>
                  </a:cubicBezTo>
                  <a:cubicBezTo>
                    <a:pt x="5" y="93"/>
                    <a:pt x="0" y="86"/>
                    <a:pt x="0" y="7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 name="Freeform 47"/>
            <p:cNvSpPr>
              <a:spLocks/>
            </p:cNvSpPr>
            <p:nvPr userDrawn="1"/>
          </p:nvSpPr>
          <p:spPr bwMode="auto">
            <a:xfrm>
              <a:off x="9745663" y="3940175"/>
              <a:ext cx="80963" cy="104775"/>
            </a:xfrm>
            <a:custGeom>
              <a:avLst/>
              <a:gdLst>
                <a:gd name="T0" fmla="*/ 0 w 50"/>
                <a:gd name="T1" fmla="*/ 61 h 65"/>
                <a:gd name="T2" fmla="*/ 0 w 50"/>
                <a:gd name="T3" fmla="*/ 61 h 65"/>
                <a:gd name="T4" fmla="*/ 10 w 50"/>
                <a:gd name="T5" fmla="*/ 56 h 65"/>
                <a:gd name="T6" fmla="*/ 10 w 50"/>
                <a:gd name="T7" fmla="*/ 12 h 65"/>
                <a:gd name="T8" fmla="*/ 0 w 50"/>
                <a:gd name="T9" fmla="*/ 6 h 65"/>
                <a:gd name="T10" fmla="*/ 0 w 50"/>
                <a:gd name="T11" fmla="*/ 1 h 65"/>
                <a:gd name="T12" fmla="*/ 21 w 50"/>
                <a:gd name="T13" fmla="*/ 1 h 65"/>
                <a:gd name="T14" fmla="*/ 21 w 50"/>
                <a:gd name="T15" fmla="*/ 12 h 65"/>
                <a:gd name="T16" fmla="*/ 40 w 50"/>
                <a:gd name="T17" fmla="*/ 0 h 65"/>
                <a:gd name="T18" fmla="*/ 50 w 50"/>
                <a:gd name="T19" fmla="*/ 10 h 65"/>
                <a:gd name="T20" fmla="*/ 43 w 50"/>
                <a:gd name="T21" fmla="*/ 18 h 65"/>
                <a:gd name="T22" fmla="*/ 35 w 50"/>
                <a:gd name="T23" fmla="*/ 11 h 65"/>
                <a:gd name="T24" fmla="*/ 36 w 50"/>
                <a:gd name="T25" fmla="*/ 8 h 65"/>
                <a:gd name="T26" fmla="*/ 22 w 50"/>
                <a:gd name="T27" fmla="*/ 16 h 65"/>
                <a:gd name="T28" fmla="*/ 22 w 50"/>
                <a:gd name="T29" fmla="*/ 56 h 65"/>
                <a:gd name="T30" fmla="*/ 33 w 50"/>
                <a:gd name="T31" fmla="*/ 61 h 65"/>
                <a:gd name="T32" fmla="*/ 33 w 50"/>
                <a:gd name="T33" fmla="*/ 65 h 65"/>
                <a:gd name="T34" fmla="*/ 0 w 50"/>
                <a:gd name="T35" fmla="*/ 65 h 65"/>
                <a:gd name="T36" fmla="*/ 0 w 50"/>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5">
                  <a:moveTo>
                    <a:pt x="0" y="61"/>
                  </a:moveTo>
                  <a:lnTo>
                    <a:pt x="0" y="61"/>
                  </a:lnTo>
                  <a:cubicBezTo>
                    <a:pt x="8" y="61"/>
                    <a:pt x="10" y="59"/>
                    <a:pt x="10" y="56"/>
                  </a:cubicBezTo>
                  <a:lnTo>
                    <a:pt x="10" y="12"/>
                  </a:lnTo>
                  <a:cubicBezTo>
                    <a:pt x="10" y="8"/>
                    <a:pt x="8" y="6"/>
                    <a:pt x="0" y="6"/>
                  </a:cubicBezTo>
                  <a:lnTo>
                    <a:pt x="0" y="1"/>
                  </a:lnTo>
                  <a:lnTo>
                    <a:pt x="21" y="1"/>
                  </a:lnTo>
                  <a:lnTo>
                    <a:pt x="21" y="12"/>
                  </a:lnTo>
                  <a:cubicBezTo>
                    <a:pt x="26" y="5"/>
                    <a:pt x="33" y="0"/>
                    <a:pt x="40" y="0"/>
                  </a:cubicBezTo>
                  <a:cubicBezTo>
                    <a:pt x="47" y="0"/>
                    <a:pt x="50" y="5"/>
                    <a:pt x="50" y="10"/>
                  </a:cubicBezTo>
                  <a:cubicBezTo>
                    <a:pt x="50" y="14"/>
                    <a:pt x="47" y="18"/>
                    <a:pt x="43" y="18"/>
                  </a:cubicBezTo>
                  <a:cubicBezTo>
                    <a:pt x="39" y="18"/>
                    <a:pt x="35" y="15"/>
                    <a:pt x="35" y="11"/>
                  </a:cubicBezTo>
                  <a:cubicBezTo>
                    <a:pt x="35" y="10"/>
                    <a:pt x="35" y="9"/>
                    <a:pt x="36" y="8"/>
                  </a:cubicBezTo>
                  <a:cubicBezTo>
                    <a:pt x="29" y="8"/>
                    <a:pt x="24" y="12"/>
                    <a:pt x="22" y="16"/>
                  </a:cubicBezTo>
                  <a:lnTo>
                    <a:pt x="22" y="56"/>
                  </a:lnTo>
                  <a:cubicBezTo>
                    <a:pt x="22" y="59"/>
                    <a:pt x="24" y="61"/>
                    <a:pt x="33" y="61"/>
                  </a:cubicBezTo>
                  <a:lnTo>
                    <a:pt x="33"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5" name="Freeform 48"/>
            <p:cNvSpPr>
              <a:spLocks noEditPoints="1"/>
            </p:cNvSpPr>
            <p:nvPr userDrawn="1"/>
          </p:nvSpPr>
          <p:spPr bwMode="auto">
            <a:xfrm>
              <a:off x="9842500" y="3887788"/>
              <a:ext cx="52388" cy="157162"/>
            </a:xfrm>
            <a:custGeom>
              <a:avLst/>
              <a:gdLst>
                <a:gd name="T0" fmla="*/ 7 w 32"/>
                <a:gd name="T1" fmla="*/ 9 h 97"/>
                <a:gd name="T2" fmla="*/ 7 w 32"/>
                <a:gd name="T3" fmla="*/ 9 h 97"/>
                <a:gd name="T4" fmla="*/ 15 w 32"/>
                <a:gd name="T5" fmla="*/ 0 h 97"/>
                <a:gd name="T6" fmla="*/ 23 w 32"/>
                <a:gd name="T7" fmla="*/ 8 h 97"/>
                <a:gd name="T8" fmla="*/ 15 w 32"/>
                <a:gd name="T9" fmla="*/ 17 h 97"/>
                <a:gd name="T10" fmla="*/ 7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7" y="9"/>
                  </a:moveTo>
                  <a:lnTo>
                    <a:pt x="7" y="9"/>
                  </a:lnTo>
                  <a:cubicBezTo>
                    <a:pt x="7" y="4"/>
                    <a:pt x="11" y="0"/>
                    <a:pt x="15" y="0"/>
                  </a:cubicBezTo>
                  <a:cubicBezTo>
                    <a:pt x="20" y="0"/>
                    <a:pt x="23" y="3"/>
                    <a:pt x="23" y="8"/>
                  </a:cubicBezTo>
                  <a:cubicBezTo>
                    <a:pt x="23" y="13"/>
                    <a:pt x="20" y="17"/>
                    <a:pt x="15" y="17"/>
                  </a:cubicBezTo>
                  <a:cubicBezTo>
                    <a:pt x="11" y="17"/>
                    <a:pt x="7" y="14"/>
                    <a:pt x="7"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 name="Freeform 49"/>
            <p:cNvSpPr>
              <a:spLocks/>
            </p:cNvSpPr>
            <p:nvPr userDrawn="1"/>
          </p:nvSpPr>
          <p:spPr bwMode="auto">
            <a:xfrm>
              <a:off x="9910763" y="3940175"/>
              <a:ext cx="117475" cy="104775"/>
            </a:xfrm>
            <a:custGeom>
              <a:avLst/>
              <a:gdLst>
                <a:gd name="T0" fmla="*/ 0 w 73"/>
                <a:gd name="T1" fmla="*/ 61 h 65"/>
                <a:gd name="T2" fmla="*/ 0 w 73"/>
                <a:gd name="T3" fmla="*/ 61 h 65"/>
                <a:gd name="T4" fmla="*/ 10 w 73"/>
                <a:gd name="T5" fmla="*/ 56 h 65"/>
                <a:gd name="T6" fmla="*/ 10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0" y="59"/>
                    <a:pt x="10" y="56"/>
                  </a:cubicBezTo>
                  <a:lnTo>
                    <a:pt x="10" y="12"/>
                  </a:lnTo>
                  <a:cubicBezTo>
                    <a:pt x="10"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50" y="61"/>
                    <a:pt x="51" y="59"/>
                    <a:pt x="51" y="56"/>
                  </a:cubicBezTo>
                  <a:lnTo>
                    <a:pt x="51" y="25"/>
                  </a:lnTo>
                  <a:cubicBezTo>
                    <a:pt x="51" y="12"/>
                    <a:pt x="46" y="9"/>
                    <a:pt x="38" y="9"/>
                  </a:cubicBezTo>
                  <a:cubicBezTo>
                    <a:pt x="32"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7" name="Freeform 50"/>
            <p:cNvSpPr>
              <a:spLocks noEditPoints="1"/>
            </p:cNvSpPr>
            <p:nvPr userDrawn="1"/>
          </p:nvSpPr>
          <p:spPr bwMode="auto">
            <a:xfrm>
              <a:off x="10037763" y="3927475"/>
              <a:ext cx="101600" cy="165100"/>
            </a:xfrm>
            <a:custGeom>
              <a:avLst/>
              <a:gdLst>
                <a:gd name="T0" fmla="*/ 42 w 63"/>
                <a:gd name="T1" fmla="*/ 30 h 102"/>
                <a:gd name="T2" fmla="*/ 42 w 63"/>
                <a:gd name="T3" fmla="*/ 30 h 102"/>
                <a:gd name="T4" fmla="*/ 29 w 63"/>
                <a:gd name="T5" fmla="*/ 12 h 102"/>
                <a:gd name="T6" fmla="*/ 17 w 63"/>
                <a:gd name="T7" fmla="*/ 30 h 102"/>
                <a:gd name="T8" fmla="*/ 30 w 63"/>
                <a:gd name="T9" fmla="*/ 47 h 102"/>
                <a:gd name="T10" fmla="*/ 42 w 63"/>
                <a:gd name="T11" fmla="*/ 30 h 102"/>
                <a:gd name="T12" fmla="*/ 52 w 63"/>
                <a:gd name="T13" fmla="*/ 83 h 102"/>
                <a:gd name="T14" fmla="*/ 52 w 63"/>
                <a:gd name="T15" fmla="*/ 83 h 102"/>
                <a:gd name="T16" fmla="*/ 34 w 63"/>
                <a:gd name="T17" fmla="*/ 74 h 102"/>
                <a:gd name="T18" fmla="*/ 22 w 63"/>
                <a:gd name="T19" fmla="*/ 74 h 102"/>
                <a:gd name="T20" fmla="*/ 10 w 63"/>
                <a:gd name="T21" fmla="*/ 85 h 102"/>
                <a:gd name="T22" fmla="*/ 32 w 63"/>
                <a:gd name="T23" fmla="*/ 97 h 102"/>
                <a:gd name="T24" fmla="*/ 52 w 63"/>
                <a:gd name="T25" fmla="*/ 83 h 102"/>
                <a:gd name="T26" fmla="*/ 41 w 63"/>
                <a:gd name="T27" fmla="*/ 11 h 102"/>
                <a:gd name="T28" fmla="*/ 41 w 63"/>
                <a:gd name="T29" fmla="*/ 11 h 102"/>
                <a:gd name="T30" fmla="*/ 55 w 63"/>
                <a:gd name="T31" fmla="*/ 0 h 102"/>
                <a:gd name="T32" fmla="*/ 63 w 63"/>
                <a:gd name="T33" fmla="*/ 6 h 102"/>
                <a:gd name="T34" fmla="*/ 58 w 63"/>
                <a:gd name="T35" fmla="*/ 12 h 102"/>
                <a:gd name="T36" fmla="*/ 52 w 63"/>
                <a:gd name="T37" fmla="*/ 5 h 102"/>
                <a:gd name="T38" fmla="*/ 44 w 63"/>
                <a:gd name="T39" fmla="*/ 12 h 102"/>
                <a:gd name="T40" fmla="*/ 54 w 63"/>
                <a:gd name="T41" fmla="*/ 29 h 102"/>
                <a:gd name="T42" fmla="*/ 29 w 63"/>
                <a:gd name="T43" fmla="*/ 51 h 102"/>
                <a:gd name="T44" fmla="*/ 21 w 63"/>
                <a:gd name="T45" fmla="*/ 50 h 102"/>
                <a:gd name="T46" fmla="*/ 14 w 63"/>
                <a:gd name="T47" fmla="*/ 57 h 102"/>
                <a:gd name="T48" fmla="*/ 29 w 63"/>
                <a:gd name="T49" fmla="*/ 62 h 102"/>
                <a:gd name="T50" fmla="*/ 34 w 63"/>
                <a:gd name="T51" fmla="*/ 62 h 102"/>
                <a:gd name="T52" fmla="*/ 61 w 63"/>
                <a:gd name="T53" fmla="*/ 79 h 102"/>
                <a:gd name="T54" fmla="*/ 28 w 63"/>
                <a:gd name="T55" fmla="*/ 102 h 102"/>
                <a:gd name="T56" fmla="*/ 0 w 63"/>
                <a:gd name="T57" fmla="*/ 87 h 102"/>
                <a:gd name="T58" fmla="*/ 18 w 63"/>
                <a:gd name="T59" fmla="*/ 72 h 102"/>
                <a:gd name="T60" fmla="*/ 18 w 63"/>
                <a:gd name="T61" fmla="*/ 71 h 102"/>
                <a:gd name="T62" fmla="*/ 6 w 63"/>
                <a:gd name="T63" fmla="*/ 60 h 102"/>
                <a:gd name="T64" fmla="*/ 16 w 63"/>
                <a:gd name="T65" fmla="*/ 49 h 102"/>
                <a:gd name="T66" fmla="*/ 4 w 63"/>
                <a:gd name="T67" fmla="*/ 30 h 102"/>
                <a:gd name="T68" fmla="*/ 29 w 63"/>
                <a:gd name="T69" fmla="*/ 8 h 102"/>
                <a:gd name="T70" fmla="*/ 41 w 63"/>
                <a:gd name="T71"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42" y="30"/>
                  </a:moveTo>
                  <a:lnTo>
                    <a:pt x="42" y="30"/>
                  </a:lnTo>
                  <a:cubicBezTo>
                    <a:pt x="42" y="18"/>
                    <a:pt x="36" y="12"/>
                    <a:pt x="29" y="12"/>
                  </a:cubicBezTo>
                  <a:cubicBezTo>
                    <a:pt x="22" y="12"/>
                    <a:pt x="17" y="17"/>
                    <a:pt x="17" y="30"/>
                  </a:cubicBezTo>
                  <a:cubicBezTo>
                    <a:pt x="17" y="43"/>
                    <a:pt x="23" y="47"/>
                    <a:pt x="30" y="47"/>
                  </a:cubicBezTo>
                  <a:cubicBezTo>
                    <a:pt x="37" y="47"/>
                    <a:pt x="42" y="43"/>
                    <a:pt x="42" y="30"/>
                  </a:cubicBezTo>
                  <a:close/>
                  <a:moveTo>
                    <a:pt x="52" y="83"/>
                  </a:moveTo>
                  <a:lnTo>
                    <a:pt x="52" y="83"/>
                  </a:lnTo>
                  <a:cubicBezTo>
                    <a:pt x="52" y="78"/>
                    <a:pt x="49" y="74"/>
                    <a:pt x="34" y="74"/>
                  </a:cubicBezTo>
                  <a:lnTo>
                    <a:pt x="22" y="74"/>
                  </a:lnTo>
                  <a:cubicBezTo>
                    <a:pt x="15" y="76"/>
                    <a:pt x="10" y="79"/>
                    <a:pt x="10" y="85"/>
                  </a:cubicBezTo>
                  <a:cubicBezTo>
                    <a:pt x="10" y="92"/>
                    <a:pt x="16" y="97"/>
                    <a:pt x="32" y="97"/>
                  </a:cubicBezTo>
                  <a:cubicBezTo>
                    <a:pt x="44" y="97"/>
                    <a:pt x="52" y="92"/>
                    <a:pt x="52" y="83"/>
                  </a:cubicBezTo>
                  <a:close/>
                  <a:moveTo>
                    <a:pt x="41" y="11"/>
                  </a:moveTo>
                  <a:lnTo>
                    <a:pt x="41" y="11"/>
                  </a:lnTo>
                  <a:cubicBezTo>
                    <a:pt x="44" y="5"/>
                    <a:pt x="49" y="0"/>
                    <a:pt x="55" y="0"/>
                  </a:cubicBezTo>
                  <a:cubicBezTo>
                    <a:pt x="60" y="0"/>
                    <a:pt x="63" y="3"/>
                    <a:pt x="63" y="6"/>
                  </a:cubicBezTo>
                  <a:cubicBezTo>
                    <a:pt x="63" y="10"/>
                    <a:pt x="61" y="12"/>
                    <a:pt x="58" y="12"/>
                  </a:cubicBezTo>
                  <a:cubicBezTo>
                    <a:pt x="55" y="12"/>
                    <a:pt x="52" y="9"/>
                    <a:pt x="52" y="5"/>
                  </a:cubicBezTo>
                  <a:cubicBezTo>
                    <a:pt x="49" y="6"/>
                    <a:pt x="46" y="9"/>
                    <a:pt x="44" y="12"/>
                  </a:cubicBezTo>
                  <a:cubicBezTo>
                    <a:pt x="50" y="15"/>
                    <a:pt x="54" y="21"/>
                    <a:pt x="54" y="29"/>
                  </a:cubicBezTo>
                  <a:cubicBezTo>
                    <a:pt x="54" y="43"/>
                    <a:pt x="44" y="51"/>
                    <a:pt x="29" y="51"/>
                  </a:cubicBezTo>
                  <a:cubicBezTo>
                    <a:pt x="27" y="51"/>
                    <a:pt x="24" y="51"/>
                    <a:pt x="21" y="50"/>
                  </a:cubicBezTo>
                  <a:cubicBezTo>
                    <a:pt x="17" y="52"/>
                    <a:pt x="14" y="54"/>
                    <a:pt x="14" y="57"/>
                  </a:cubicBezTo>
                  <a:cubicBezTo>
                    <a:pt x="14" y="60"/>
                    <a:pt x="17" y="62"/>
                    <a:pt x="29" y="62"/>
                  </a:cubicBezTo>
                  <a:lnTo>
                    <a:pt x="34" y="62"/>
                  </a:lnTo>
                  <a:cubicBezTo>
                    <a:pt x="52" y="62"/>
                    <a:pt x="61" y="67"/>
                    <a:pt x="61" y="79"/>
                  </a:cubicBezTo>
                  <a:cubicBezTo>
                    <a:pt x="61" y="91"/>
                    <a:pt x="50" y="102"/>
                    <a:pt x="28" y="102"/>
                  </a:cubicBezTo>
                  <a:cubicBezTo>
                    <a:pt x="11" y="102"/>
                    <a:pt x="0" y="95"/>
                    <a:pt x="0" y="87"/>
                  </a:cubicBezTo>
                  <a:cubicBezTo>
                    <a:pt x="0" y="80"/>
                    <a:pt x="7" y="73"/>
                    <a:pt x="18" y="72"/>
                  </a:cubicBezTo>
                  <a:lnTo>
                    <a:pt x="18" y="71"/>
                  </a:lnTo>
                  <a:cubicBezTo>
                    <a:pt x="9" y="70"/>
                    <a:pt x="6" y="67"/>
                    <a:pt x="6" y="60"/>
                  </a:cubicBezTo>
                  <a:cubicBezTo>
                    <a:pt x="6" y="56"/>
                    <a:pt x="10" y="52"/>
                    <a:pt x="16" y="49"/>
                  </a:cubicBezTo>
                  <a:cubicBezTo>
                    <a:pt x="9" y="46"/>
                    <a:pt x="4" y="40"/>
                    <a:pt x="4" y="30"/>
                  </a:cubicBezTo>
                  <a:cubicBezTo>
                    <a:pt x="4" y="17"/>
                    <a:pt x="15" y="8"/>
                    <a:pt x="29" y="8"/>
                  </a:cubicBezTo>
                  <a:cubicBezTo>
                    <a:pt x="34" y="8"/>
                    <a:pt x="38" y="9"/>
                    <a:pt x="41" y="1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8" name="Freeform 51"/>
            <p:cNvSpPr>
              <a:spLocks/>
            </p:cNvSpPr>
            <p:nvPr userDrawn="1"/>
          </p:nvSpPr>
          <p:spPr bwMode="auto">
            <a:xfrm>
              <a:off x="10153650" y="3940175"/>
              <a:ext cx="71438" cy="106362"/>
            </a:xfrm>
            <a:custGeom>
              <a:avLst/>
              <a:gdLst>
                <a:gd name="T0" fmla="*/ 0 w 45"/>
                <a:gd name="T1" fmla="*/ 45 h 66"/>
                <a:gd name="T2" fmla="*/ 0 w 45"/>
                <a:gd name="T3" fmla="*/ 45 h 66"/>
                <a:gd name="T4" fmla="*/ 4 w 45"/>
                <a:gd name="T5" fmla="*/ 45 h 66"/>
                <a:gd name="T6" fmla="*/ 25 w 45"/>
                <a:gd name="T7" fmla="*/ 62 h 66"/>
                <a:gd name="T8" fmla="*/ 36 w 45"/>
                <a:gd name="T9" fmla="*/ 51 h 66"/>
                <a:gd name="T10" fmla="*/ 20 w 45"/>
                <a:gd name="T11" fmla="*/ 38 h 66"/>
                <a:gd name="T12" fmla="*/ 0 w 45"/>
                <a:gd name="T13" fmla="*/ 20 h 66"/>
                <a:gd name="T14" fmla="*/ 23 w 45"/>
                <a:gd name="T15" fmla="*/ 0 h 66"/>
                <a:gd name="T16" fmla="*/ 36 w 45"/>
                <a:gd name="T17" fmla="*/ 4 h 66"/>
                <a:gd name="T18" fmla="*/ 39 w 45"/>
                <a:gd name="T19" fmla="*/ 0 h 66"/>
                <a:gd name="T20" fmla="*/ 42 w 45"/>
                <a:gd name="T21" fmla="*/ 0 h 66"/>
                <a:gd name="T22" fmla="*/ 42 w 45"/>
                <a:gd name="T23" fmla="*/ 19 h 66"/>
                <a:gd name="T24" fmla="*/ 38 w 45"/>
                <a:gd name="T25" fmla="*/ 19 h 66"/>
                <a:gd name="T26" fmla="*/ 21 w 45"/>
                <a:gd name="T27" fmla="*/ 4 h 66"/>
                <a:gd name="T28" fmla="*/ 10 w 45"/>
                <a:gd name="T29" fmla="*/ 15 h 66"/>
                <a:gd name="T30" fmla="*/ 26 w 45"/>
                <a:gd name="T31" fmla="*/ 27 h 66"/>
                <a:gd name="T32" fmla="*/ 45 w 45"/>
                <a:gd name="T33" fmla="*/ 45 h 66"/>
                <a:gd name="T34" fmla="*/ 23 w 45"/>
                <a:gd name="T35" fmla="*/ 66 h 66"/>
                <a:gd name="T36" fmla="*/ 7 w 45"/>
                <a:gd name="T37" fmla="*/ 62 h 66"/>
                <a:gd name="T38" fmla="*/ 3 w 45"/>
                <a:gd name="T39" fmla="*/ 66 h 66"/>
                <a:gd name="T40" fmla="*/ 0 w 45"/>
                <a:gd name="T41" fmla="*/ 66 h 66"/>
                <a:gd name="T42" fmla="*/ 0 w 45"/>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6">
                  <a:moveTo>
                    <a:pt x="0" y="45"/>
                  </a:moveTo>
                  <a:lnTo>
                    <a:pt x="0" y="45"/>
                  </a:lnTo>
                  <a:lnTo>
                    <a:pt x="4" y="45"/>
                  </a:lnTo>
                  <a:cubicBezTo>
                    <a:pt x="10" y="55"/>
                    <a:pt x="17" y="62"/>
                    <a:pt x="25" y="62"/>
                  </a:cubicBezTo>
                  <a:cubicBezTo>
                    <a:pt x="32" y="62"/>
                    <a:pt x="36" y="57"/>
                    <a:pt x="36" y="51"/>
                  </a:cubicBezTo>
                  <a:cubicBezTo>
                    <a:pt x="36" y="45"/>
                    <a:pt x="32" y="42"/>
                    <a:pt x="20" y="38"/>
                  </a:cubicBezTo>
                  <a:cubicBezTo>
                    <a:pt x="5" y="34"/>
                    <a:pt x="0" y="29"/>
                    <a:pt x="0" y="20"/>
                  </a:cubicBezTo>
                  <a:cubicBezTo>
                    <a:pt x="0" y="8"/>
                    <a:pt x="9" y="0"/>
                    <a:pt x="23" y="0"/>
                  </a:cubicBezTo>
                  <a:cubicBezTo>
                    <a:pt x="27" y="0"/>
                    <a:pt x="33" y="2"/>
                    <a:pt x="36" y="4"/>
                  </a:cubicBezTo>
                  <a:lnTo>
                    <a:pt x="39" y="0"/>
                  </a:lnTo>
                  <a:lnTo>
                    <a:pt x="42" y="0"/>
                  </a:lnTo>
                  <a:lnTo>
                    <a:pt x="42" y="19"/>
                  </a:lnTo>
                  <a:lnTo>
                    <a:pt x="38" y="19"/>
                  </a:lnTo>
                  <a:cubicBezTo>
                    <a:pt x="33" y="10"/>
                    <a:pt x="28" y="4"/>
                    <a:pt x="21" y="4"/>
                  </a:cubicBezTo>
                  <a:cubicBezTo>
                    <a:pt x="15" y="4"/>
                    <a:pt x="10" y="9"/>
                    <a:pt x="10" y="15"/>
                  </a:cubicBezTo>
                  <a:cubicBezTo>
                    <a:pt x="10" y="20"/>
                    <a:pt x="15" y="23"/>
                    <a:pt x="26" y="27"/>
                  </a:cubicBezTo>
                  <a:cubicBezTo>
                    <a:pt x="39" y="30"/>
                    <a:pt x="45" y="35"/>
                    <a:pt x="45" y="45"/>
                  </a:cubicBezTo>
                  <a:cubicBezTo>
                    <a:pt x="45" y="57"/>
                    <a:pt x="38" y="66"/>
                    <a:pt x="23" y="66"/>
                  </a:cubicBezTo>
                  <a:cubicBezTo>
                    <a:pt x="18" y="66"/>
                    <a:pt x="11" y="64"/>
                    <a:pt x="7"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 name="Freeform 52"/>
            <p:cNvSpPr>
              <a:spLocks/>
            </p:cNvSpPr>
            <p:nvPr userDrawn="1"/>
          </p:nvSpPr>
          <p:spPr bwMode="auto">
            <a:xfrm>
              <a:off x="10242550" y="3940175"/>
              <a:ext cx="179388" cy="104775"/>
            </a:xfrm>
            <a:custGeom>
              <a:avLst/>
              <a:gdLst>
                <a:gd name="T0" fmla="*/ 42 w 111"/>
                <a:gd name="T1" fmla="*/ 61 h 65"/>
                <a:gd name="T2" fmla="*/ 42 w 111"/>
                <a:gd name="T3" fmla="*/ 61 h 65"/>
                <a:gd name="T4" fmla="*/ 50 w 111"/>
                <a:gd name="T5" fmla="*/ 56 h 65"/>
                <a:gd name="T6" fmla="*/ 50 w 111"/>
                <a:gd name="T7" fmla="*/ 25 h 65"/>
                <a:gd name="T8" fmla="*/ 36 w 111"/>
                <a:gd name="T9" fmla="*/ 9 h 65"/>
                <a:gd name="T10" fmla="*/ 22 w 111"/>
                <a:gd name="T11" fmla="*/ 15 h 65"/>
                <a:gd name="T12" fmla="*/ 22 w 111"/>
                <a:gd name="T13" fmla="*/ 56 h 65"/>
                <a:gd name="T14" fmla="*/ 30 w 111"/>
                <a:gd name="T15" fmla="*/ 61 h 65"/>
                <a:gd name="T16" fmla="*/ 30 w 111"/>
                <a:gd name="T17" fmla="*/ 65 h 65"/>
                <a:gd name="T18" fmla="*/ 0 w 111"/>
                <a:gd name="T19" fmla="*/ 65 h 65"/>
                <a:gd name="T20" fmla="*/ 0 w 111"/>
                <a:gd name="T21" fmla="*/ 61 h 65"/>
                <a:gd name="T22" fmla="*/ 10 w 111"/>
                <a:gd name="T23" fmla="*/ 56 h 65"/>
                <a:gd name="T24" fmla="*/ 10 w 111"/>
                <a:gd name="T25" fmla="*/ 12 h 65"/>
                <a:gd name="T26" fmla="*/ 0 w 111"/>
                <a:gd name="T27" fmla="*/ 6 h 65"/>
                <a:gd name="T28" fmla="*/ 0 w 111"/>
                <a:gd name="T29" fmla="*/ 1 h 65"/>
                <a:gd name="T30" fmla="*/ 21 w 111"/>
                <a:gd name="T31" fmla="*/ 1 h 65"/>
                <a:gd name="T32" fmla="*/ 21 w 111"/>
                <a:gd name="T33" fmla="*/ 10 h 65"/>
                <a:gd name="T34" fmla="*/ 46 w 111"/>
                <a:gd name="T35" fmla="*/ 0 h 65"/>
                <a:gd name="T36" fmla="*/ 60 w 111"/>
                <a:gd name="T37" fmla="*/ 12 h 65"/>
                <a:gd name="T38" fmla="*/ 86 w 111"/>
                <a:gd name="T39" fmla="*/ 0 h 65"/>
                <a:gd name="T40" fmla="*/ 101 w 111"/>
                <a:gd name="T41" fmla="*/ 20 h 65"/>
                <a:gd name="T42" fmla="*/ 101 w 111"/>
                <a:gd name="T43" fmla="*/ 56 h 65"/>
                <a:gd name="T44" fmla="*/ 111 w 111"/>
                <a:gd name="T45" fmla="*/ 61 h 65"/>
                <a:gd name="T46" fmla="*/ 111 w 111"/>
                <a:gd name="T47" fmla="*/ 65 h 65"/>
                <a:gd name="T48" fmla="*/ 81 w 111"/>
                <a:gd name="T49" fmla="*/ 65 h 65"/>
                <a:gd name="T50" fmla="*/ 81 w 111"/>
                <a:gd name="T51" fmla="*/ 61 h 65"/>
                <a:gd name="T52" fmla="*/ 89 w 111"/>
                <a:gd name="T53" fmla="*/ 56 h 65"/>
                <a:gd name="T54" fmla="*/ 89 w 111"/>
                <a:gd name="T55" fmla="*/ 25 h 65"/>
                <a:gd name="T56" fmla="*/ 76 w 111"/>
                <a:gd name="T57" fmla="*/ 9 h 65"/>
                <a:gd name="T58" fmla="*/ 61 w 111"/>
                <a:gd name="T59" fmla="*/ 16 h 65"/>
                <a:gd name="T60" fmla="*/ 61 w 111"/>
                <a:gd name="T61" fmla="*/ 21 h 65"/>
                <a:gd name="T62" fmla="*/ 61 w 111"/>
                <a:gd name="T63" fmla="*/ 56 h 65"/>
                <a:gd name="T64" fmla="*/ 71 w 111"/>
                <a:gd name="T65" fmla="*/ 61 h 65"/>
                <a:gd name="T66" fmla="*/ 71 w 111"/>
                <a:gd name="T67" fmla="*/ 65 h 65"/>
                <a:gd name="T68" fmla="*/ 42 w 111"/>
                <a:gd name="T69" fmla="*/ 65 h 65"/>
                <a:gd name="T70" fmla="*/ 42 w 111"/>
                <a:gd name="T7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65">
                  <a:moveTo>
                    <a:pt x="42" y="61"/>
                  </a:moveTo>
                  <a:lnTo>
                    <a:pt x="42" y="61"/>
                  </a:lnTo>
                  <a:cubicBezTo>
                    <a:pt x="49" y="61"/>
                    <a:pt x="50" y="59"/>
                    <a:pt x="50" y="56"/>
                  </a:cubicBezTo>
                  <a:lnTo>
                    <a:pt x="50" y="25"/>
                  </a:lnTo>
                  <a:cubicBezTo>
                    <a:pt x="50" y="12"/>
                    <a:pt x="45" y="9"/>
                    <a:pt x="36" y="9"/>
                  </a:cubicBezTo>
                  <a:cubicBezTo>
                    <a:pt x="30" y="9"/>
                    <a:pt x="26" y="12"/>
                    <a:pt x="22" y="15"/>
                  </a:cubicBezTo>
                  <a:lnTo>
                    <a:pt x="22" y="56"/>
                  </a:lnTo>
                  <a:cubicBezTo>
                    <a:pt x="22" y="59"/>
                    <a:pt x="23" y="61"/>
                    <a:pt x="30" y="61"/>
                  </a:cubicBezTo>
                  <a:lnTo>
                    <a:pt x="30" y="65"/>
                  </a:lnTo>
                  <a:lnTo>
                    <a:pt x="0" y="65"/>
                  </a:lnTo>
                  <a:lnTo>
                    <a:pt x="0" y="61"/>
                  </a:lnTo>
                  <a:cubicBezTo>
                    <a:pt x="8" y="61"/>
                    <a:pt x="10" y="59"/>
                    <a:pt x="10" y="56"/>
                  </a:cubicBezTo>
                  <a:lnTo>
                    <a:pt x="10" y="12"/>
                  </a:lnTo>
                  <a:cubicBezTo>
                    <a:pt x="10" y="8"/>
                    <a:pt x="8" y="6"/>
                    <a:pt x="0" y="6"/>
                  </a:cubicBezTo>
                  <a:lnTo>
                    <a:pt x="0" y="1"/>
                  </a:lnTo>
                  <a:lnTo>
                    <a:pt x="21" y="1"/>
                  </a:lnTo>
                  <a:lnTo>
                    <a:pt x="21" y="10"/>
                  </a:lnTo>
                  <a:cubicBezTo>
                    <a:pt x="29" y="5"/>
                    <a:pt x="36" y="0"/>
                    <a:pt x="46" y="0"/>
                  </a:cubicBezTo>
                  <a:cubicBezTo>
                    <a:pt x="53" y="0"/>
                    <a:pt x="58" y="5"/>
                    <a:pt x="60" y="12"/>
                  </a:cubicBezTo>
                  <a:cubicBezTo>
                    <a:pt x="69" y="5"/>
                    <a:pt x="77" y="0"/>
                    <a:pt x="86" y="0"/>
                  </a:cubicBezTo>
                  <a:cubicBezTo>
                    <a:pt x="96" y="0"/>
                    <a:pt x="101" y="7"/>
                    <a:pt x="101" y="20"/>
                  </a:cubicBezTo>
                  <a:lnTo>
                    <a:pt x="101" y="56"/>
                  </a:lnTo>
                  <a:cubicBezTo>
                    <a:pt x="101" y="59"/>
                    <a:pt x="103" y="61"/>
                    <a:pt x="111" y="61"/>
                  </a:cubicBezTo>
                  <a:lnTo>
                    <a:pt x="111" y="65"/>
                  </a:lnTo>
                  <a:lnTo>
                    <a:pt x="81" y="65"/>
                  </a:lnTo>
                  <a:lnTo>
                    <a:pt x="81" y="61"/>
                  </a:lnTo>
                  <a:cubicBezTo>
                    <a:pt x="88" y="61"/>
                    <a:pt x="89" y="59"/>
                    <a:pt x="89" y="56"/>
                  </a:cubicBezTo>
                  <a:lnTo>
                    <a:pt x="89" y="25"/>
                  </a:lnTo>
                  <a:cubicBezTo>
                    <a:pt x="89" y="12"/>
                    <a:pt x="85" y="9"/>
                    <a:pt x="76" y="9"/>
                  </a:cubicBezTo>
                  <a:cubicBezTo>
                    <a:pt x="72" y="9"/>
                    <a:pt x="67" y="12"/>
                    <a:pt x="61" y="16"/>
                  </a:cubicBezTo>
                  <a:cubicBezTo>
                    <a:pt x="61" y="18"/>
                    <a:pt x="61" y="19"/>
                    <a:pt x="61" y="21"/>
                  </a:cubicBezTo>
                  <a:lnTo>
                    <a:pt x="61" y="56"/>
                  </a:lnTo>
                  <a:cubicBezTo>
                    <a:pt x="61" y="59"/>
                    <a:pt x="63" y="61"/>
                    <a:pt x="71" y="61"/>
                  </a:cubicBezTo>
                  <a:lnTo>
                    <a:pt x="71" y="65"/>
                  </a:lnTo>
                  <a:lnTo>
                    <a:pt x="42" y="65"/>
                  </a:lnTo>
                  <a:lnTo>
                    <a:pt x="42"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 name="Freeform 53"/>
            <p:cNvSpPr>
              <a:spLocks noEditPoints="1"/>
            </p:cNvSpPr>
            <p:nvPr userDrawn="1"/>
          </p:nvSpPr>
          <p:spPr bwMode="auto">
            <a:xfrm>
              <a:off x="10439400" y="3887788"/>
              <a:ext cx="50800" cy="157162"/>
            </a:xfrm>
            <a:custGeom>
              <a:avLst/>
              <a:gdLst>
                <a:gd name="T0" fmla="*/ 8 w 32"/>
                <a:gd name="T1" fmla="*/ 9 h 97"/>
                <a:gd name="T2" fmla="*/ 8 w 32"/>
                <a:gd name="T3" fmla="*/ 9 h 97"/>
                <a:gd name="T4" fmla="*/ 15 w 32"/>
                <a:gd name="T5" fmla="*/ 0 h 97"/>
                <a:gd name="T6" fmla="*/ 23 w 32"/>
                <a:gd name="T7" fmla="*/ 8 h 97"/>
                <a:gd name="T8" fmla="*/ 15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5" y="0"/>
                  </a:cubicBezTo>
                  <a:cubicBezTo>
                    <a:pt x="20" y="0"/>
                    <a:pt x="23" y="3"/>
                    <a:pt x="23" y="8"/>
                  </a:cubicBezTo>
                  <a:cubicBezTo>
                    <a:pt x="23" y="13"/>
                    <a:pt x="20" y="17"/>
                    <a:pt x="15"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1" name="Freeform 54"/>
            <p:cNvSpPr>
              <a:spLocks/>
            </p:cNvSpPr>
            <p:nvPr userDrawn="1"/>
          </p:nvSpPr>
          <p:spPr bwMode="auto">
            <a:xfrm>
              <a:off x="10506075" y="3940175"/>
              <a:ext cx="117475" cy="104775"/>
            </a:xfrm>
            <a:custGeom>
              <a:avLst/>
              <a:gdLst>
                <a:gd name="T0" fmla="*/ 0 w 73"/>
                <a:gd name="T1" fmla="*/ 61 h 65"/>
                <a:gd name="T2" fmla="*/ 0 w 73"/>
                <a:gd name="T3" fmla="*/ 61 h 65"/>
                <a:gd name="T4" fmla="*/ 11 w 73"/>
                <a:gd name="T5" fmla="*/ 56 h 65"/>
                <a:gd name="T6" fmla="*/ 11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1" y="59"/>
                    <a:pt x="11" y="56"/>
                  </a:cubicBezTo>
                  <a:lnTo>
                    <a:pt x="11" y="12"/>
                  </a:lnTo>
                  <a:cubicBezTo>
                    <a:pt x="11"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50" y="61"/>
                    <a:pt x="51" y="59"/>
                    <a:pt x="51" y="56"/>
                  </a:cubicBezTo>
                  <a:lnTo>
                    <a:pt x="51" y="25"/>
                  </a:lnTo>
                  <a:cubicBezTo>
                    <a:pt x="51" y="12"/>
                    <a:pt x="47" y="9"/>
                    <a:pt x="38" y="9"/>
                  </a:cubicBezTo>
                  <a:cubicBezTo>
                    <a:pt x="32"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 name="Freeform 55"/>
            <p:cNvSpPr>
              <a:spLocks noEditPoints="1"/>
            </p:cNvSpPr>
            <p:nvPr userDrawn="1"/>
          </p:nvSpPr>
          <p:spPr bwMode="auto">
            <a:xfrm>
              <a:off x="10642600" y="3887788"/>
              <a:ext cx="50800" cy="157162"/>
            </a:xfrm>
            <a:custGeom>
              <a:avLst/>
              <a:gdLst>
                <a:gd name="T0" fmla="*/ 8 w 32"/>
                <a:gd name="T1" fmla="*/ 9 h 97"/>
                <a:gd name="T2" fmla="*/ 8 w 32"/>
                <a:gd name="T3" fmla="*/ 9 h 97"/>
                <a:gd name="T4" fmla="*/ 16 w 32"/>
                <a:gd name="T5" fmla="*/ 0 h 97"/>
                <a:gd name="T6" fmla="*/ 23 w 32"/>
                <a:gd name="T7" fmla="*/ 8 h 97"/>
                <a:gd name="T8" fmla="*/ 16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6" y="0"/>
                  </a:cubicBezTo>
                  <a:cubicBezTo>
                    <a:pt x="20" y="0"/>
                    <a:pt x="23" y="3"/>
                    <a:pt x="23" y="8"/>
                  </a:cubicBezTo>
                  <a:cubicBezTo>
                    <a:pt x="23" y="13"/>
                    <a:pt x="20" y="17"/>
                    <a:pt x="16"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 name="Freeform 56"/>
            <p:cNvSpPr>
              <a:spLocks/>
            </p:cNvSpPr>
            <p:nvPr userDrawn="1"/>
          </p:nvSpPr>
          <p:spPr bwMode="auto">
            <a:xfrm>
              <a:off x="10710863" y="3940175"/>
              <a:ext cx="74613" cy="106362"/>
            </a:xfrm>
            <a:custGeom>
              <a:avLst/>
              <a:gdLst>
                <a:gd name="T0" fmla="*/ 0 w 46"/>
                <a:gd name="T1" fmla="*/ 45 h 66"/>
                <a:gd name="T2" fmla="*/ 0 w 46"/>
                <a:gd name="T3" fmla="*/ 45 h 66"/>
                <a:gd name="T4" fmla="*/ 4 w 46"/>
                <a:gd name="T5" fmla="*/ 45 h 66"/>
                <a:gd name="T6" fmla="*/ 25 w 46"/>
                <a:gd name="T7" fmla="*/ 62 h 66"/>
                <a:gd name="T8" fmla="*/ 37 w 46"/>
                <a:gd name="T9" fmla="*/ 51 h 66"/>
                <a:gd name="T10" fmla="*/ 20 w 46"/>
                <a:gd name="T11" fmla="*/ 38 h 66"/>
                <a:gd name="T12" fmla="*/ 1 w 46"/>
                <a:gd name="T13" fmla="*/ 20 h 66"/>
                <a:gd name="T14" fmla="*/ 23 w 46"/>
                <a:gd name="T15" fmla="*/ 0 h 66"/>
                <a:gd name="T16" fmla="*/ 37 w 46"/>
                <a:gd name="T17" fmla="*/ 4 h 66"/>
                <a:gd name="T18" fmla="*/ 39 w 46"/>
                <a:gd name="T19" fmla="*/ 0 h 66"/>
                <a:gd name="T20" fmla="*/ 42 w 46"/>
                <a:gd name="T21" fmla="*/ 0 h 66"/>
                <a:gd name="T22" fmla="*/ 42 w 46"/>
                <a:gd name="T23" fmla="*/ 19 h 66"/>
                <a:gd name="T24" fmla="*/ 38 w 46"/>
                <a:gd name="T25" fmla="*/ 19 h 66"/>
                <a:gd name="T26" fmla="*/ 22 w 46"/>
                <a:gd name="T27" fmla="*/ 4 h 66"/>
                <a:gd name="T28" fmla="*/ 11 w 46"/>
                <a:gd name="T29" fmla="*/ 15 h 66"/>
                <a:gd name="T30" fmla="*/ 26 w 46"/>
                <a:gd name="T31" fmla="*/ 27 h 66"/>
                <a:gd name="T32" fmla="*/ 46 w 46"/>
                <a:gd name="T33" fmla="*/ 45 h 66"/>
                <a:gd name="T34" fmla="*/ 24 w 46"/>
                <a:gd name="T35" fmla="*/ 66 h 66"/>
                <a:gd name="T36" fmla="*/ 8 w 46"/>
                <a:gd name="T37" fmla="*/ 62 h 66"/>
                <a:gd name="T38" fmla="*/ 3 w 46"/>
                <a:gd name="T39" fmla="*/ 66 h 66"/>
                <a:gd name="T40" fmla="*/ 0 w 46"/>
                <a:gd name="T41" fmla="*/ 66 h 66"/>
                <a:gd name="T42" fmla="*/ 0 w 46"/>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66">
                  <a:moveTo>
                    <a:pt x="0" y="45"/>
                  </a:moveTo>
                  <a:lnTo>
                    <a:pt x="0" y="45"/>
                  </a:lnTo>
                  <a:lnTo>
                    <a:pt x="4" y="45"/>
                  </a:lnTo>
                  <a:cubicBezTo>
                    <a:pt x="11" y="55"/>
                    <a:pt x="17" y="62"/>
                    <a:pt x="25" y="62"/>
                  </a:cubicBezTo>
                  <a:cubicBezTo>
                    <a:pt x="33" y="62"/>
                    <a:pt x="37" y="57"/>
                    <a:pt x="37" y="51"/>
                  </a:cubicBezTo>
                  <a:cubicBezTo>
                    <a:pt x="37" y="45"/>
                    <a:pt x="33" y="42"/>
                    <a:pt x="20" y="38"/>
                  </a:cubicBezTo>
                  <a:cubicBezTo>
                    <a:pt x="6" y="34"/>
                    <a:pt x="1" y="29"/>
                    <a:pt x="1" y="20"/>
                  </a:cubicBezTo>
                  <a:cubicBezTo>
                    <a:pt x="1" y="8"/>
                    <a:pt x="10" y="0"/>
                    <a:pt x="23" y="0"/>
                  </a:cubicBezTo>
                  <a:cubicBezTo>
                    <a:pt x="28" y="0"/>
                    <a:pt x="34" y="2"/>
                    <a:pt x="37" y="4"/>
                  </a:cubicBezTo>
                  <a:lnTo>
                    <a:pt x="39" y="0"/>
                  </a:lnTo>
                  <a:lnTo>
                    <a:pt x="42" y="0"/>
                  </a:lnTo>
                  <a:lnTo>
                    <a:pt x="42" y="19"/>
                  </a:lnTo>
                  <a:lnTo>
                    <a:pt x="38" y="19"/>
                  </a:lnTo>
                  <a:cubicBezTo>
                    <a:pt x="34" y="10"/>
                    <a:pt x="29" y="4"/>
                    <a:pt x="22" y="4"/>
                  </a:cubicBezTo>
                  <a:cubicBezTo>
                    <a:pt x="15" y="4"/>
                    <a:pt x="11" y="9"/>
                    <a:pt x="11" y="15"/>
                  </a:cubicBezTo>
                  <a:cubicBezTo>
                    <a:pt x="11" y="20"/>
                    <a:pt x="15" y="23"/>
                    <a:pt x="26" y="27"/>
                  </a:cubicBezTo>
                  <a:cubicBezTo>
                    <a:pt x="40" y="30"/>
                    <a:pt x="46" y="35"/>
                    <a:pt x="46" y="45"/>
                  </a:cubicBezTo>
                  <a:cubicBezTo>
                    <a:pt x="46" y="57"/>
                    <a:pt x="38" y="66"/>
                    <a:pt x="24" y="66"/>
                  </a:cubicBezTo>
                  <a:cubicBezTo>
                    <a:pt x="19" y="66"/>
                    <a:pt x="11" y="64"/>
                    <a:pt x="8"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48" name="Freeform 57"/>
            <p:cNvSpPr>
              <a:spLocks/>
            </p:cNvSpPr>
            <p:nvPr userDrawn="1"/>
          </p:nvSpPr>
          <p:spPr bwMode="auto">
            <a:xfrm>
              <a:off x="10799763" y="3903663"/>
              <a:ext cx="73025" cy="142875"/>
            </a:xfrm>
            <a:custGeom>
              <a:avLst/>
              <a:gdLst>
                <a:gd name="T0" fmla="*/ 12 w 46"/>
                <a:gd name="T1" fmla="*/ 71 h 88"/>
                <a:gd name="T2" fmla="*/ 12 w 46"/>
                <a:gd name="T3" fmla="*/ 71 h 88"/>
                <a:gd name="T4" fmla="*/ 12 w 46"/>
                <a:gd name="T5" fmla="*/ 29 h 88"/>
                <a:gd name="T6" fmla="*/ 0 w 46"/>
                <a:gd name="T7" fmla="*/ 29 h 88"/>
                <a:gd name="T8" fmla="*/ 0 w 46"/>
                <a:gd name="T9" fmla="*/ 26 h 88"/>
                <a:gd name="T10" fmla="*/ 12 w 46"/>
                <a:gd name="T11" fmla="*/ 23 h 88"/>
                <a:gd name="T12" fmla="*/ 12 w 46"/>
                <a:gd name="T13" fmla="*/ 5 h 88"/>
                <a:gd name="T14" fmla="*/ 23 w 46"/>
                <a:gd name="T15" fmla="*/ 0 h 88"/>
                <a:gd name="T16" fmla="*/ 23 w 46"/>
                <a:gd name="T17" fmla="*/ 23 h 88"/>
                <a:gd name="T18" fmla="*/ 44 w 46"/>
                <a:gd name="T19" fmla="*/ 23 h 88"/>
                <a:gd name="T20" fmla="*/ 44 w 46"/>
                <a:gd name="T21" fmla="*/ 29 h 88"/>
                <a:gd name="T22" fmla="*/ 23 w 46"/>
                <a:gd name="T23" fmla="*/ 29 h 88"/>
                <a:gd name="T24" fmla="*/ 23 w 46"/>
                <a:gd name="T25" fmla="*/ 69 h 88"/>
                <a:gd name="T26" fmla="*/ 32 w 46"/>
                <a:gd name="T27" fmla="*/ 81 h 88"/>
                <a:gd name="T28" fmla="*/ 42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6"/>
                  </a:lnTo>
                  <a:lnTo>
                    <a:pt x="12" y="23"/>
                  </a:lnTo>
                  <a:lnTo>
                    <a:pt x="12" y="5"/>
                  </a:lnTo>
                  <a:lnTo>
                    <a:pt x="23" y="0"/>
                  </a:lnTo>
                  <a:lnTo>
                    <a:pt x="23" y="23"/>
                  </a:lnTo>
                  <a:lnTo>
                    <a:pt x="44" y="23"/>
                  </a:lnTo>
                  <a:lnTo>
                    <a:pt x="44" y="29"/>
                  </a:lnTo>
                  <a:lnTo>
                    <a:pt x="23" y="29"/>
                  </a:lnTo>
                  <a:lnTo>
                    <a:pt x="23" y="69"/>
                  </a:lnTo>
                  <a:cubicBezTo>
                    <a:pt x="23" y="77"/>
                    <a:pt x="26" y="81"/>
                    <a:pt x="32" y="81"/>
                  </a:cubicBezTo>
                  <a:cubicBezTo>
                    <a:pt x="36" y="81"/>
                    <a:pt x="39" y="78"/>
                    <a:pt x="42" y="73"/>
                  </a:cubicBezTo>
                  <a:lnTo>
                    <a:pt x="46" y="75"/>
                  </a:lnTo>
                  <a:cubicBezTo>
                    <a:pt x="40" y="85"/>
                    <a:pt x="36" y="88"/>
                    <a:pt x="27" y="88"/>
                  </a:cubicBezTo>
                  <a:cubicBezTo>
                    <a:pt x="17" y="88"/>
                    <a:pt x="12" y="83"/>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49" name="Freeform 58"/>
            <p:cNvSpPr>
              <a:spLocks noEditPoints="1"/>
            </p:cNvSpPr>
            <p:nvPr userDrawn="1"/>
          </p:nvSpPr>
          <p:spPr bwMode="auto">
            <a:xfrm>
              <a:off x="10883900" y="3940175"/>
              <a:ext cx="92075"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6 w 57"/>
                <a:gd name="T17" fmla="*/ 31 h 66"/>
                <a:gd name="T18" fmla="*/ 13 w 57"/>
                <a:gd name="T19" fmla="*/ 31 h 66"/>
                <a:gd name="T20" fmla="*/ 13 w 57"/>
                <a:gd name="T21" fmla="*/ 32 h 66"/>
                <a:gd name="T22" fmla="*/ 13 w 57"/>
                <a:gd name="T23" fmla="*/ 32 h 66"/>
                <a:gd name="T24" fmla="*/ 35 w 57"/>
                <a:gd name="T25" fmla="*/ 59 h 66"/>
                <a:gd name="T26" fmla="*/ 54 w 57"/>
                <a:gd name="T27" fmla="*/ 47 h 66"/>
                <a:gd name="T28" fmla="*/ 57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5" y="14"/>
                    <a:pt x="40" y="4"/>
                    <a:pt x="29" y="4"/>
                  </a:cubicBezTo>
                  <a:cubicBezTo>
                    <a:pt x="21" y="4"/>
                    <a:pt x="14" y="11"/>
                    <a:pt x="13" y="27"/>
                  </a:cubicBezTo>
                  <a:close/>
                  <a:moveTo>
                    <a:pt x="0" y="34"/>
                  </a:moveTo>
                  <a:lnTo>
                    <a:pt x="0" y="34"/>
                  </a:lnTo>
                  <a:cubicBezTo>
                    <a:pt x="0" y="15"/>
                    <a:pt x="12" y="0"/>
                    <a:pt x="30" y="0"/>
                  </a:cubicBezTo>
                  <a:cubicBezTo>
                    <a:pt x="49" y="0"/>
                    <a:pt x="57" y="16"/>
                    <a:pt x="56" y="31"/>
                  </a:cubicBezTo>
                  <a:lnTo>
                    <a:pt x="13" y="31"/>
                  </a:lnTo>
                  <a:lnTo>
                    <a:pt x="13" y="32"/>
                  </a:lnTo>
                  <a:lnTo>
                    <a:pt x="13" y="32"/>
                  </a:lnTo>
                  <a:cubicBezTo>
                    <a:pt x="13" y="48"/>
                    <a:pt x="21" y="59"/>
                    <a:pt x="35" y="59"/>
                  </a:cubicBezTo>
                  <a:cubicBezTo>
                    <a:pt x="42" y="59"/>
                    <a:pt x="49" y="54"/>
                    <a:pt x="54" y="47"/>
                  </a:cubicBezTo>
                  <a:lnTo>
                    <a:pt x="57" y="50"/>
                  </a:lnTo>
                  <a:cubicBezTo>
                    <a:pt x="52" y="58"/>
                    <a:pt x="45" y="66"/>
                    <a:pt x="30" y="66"/>
                  </a:cubicBezTo>
                  <a:cubicBezTo>
                    <a:pt x="11"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1" name="Freeform 59"/>
            <p:cNvSpPr>
              <a:spLocks/>
            </p:cNvSpPr>
            <p:nvPr userDrawn="1"/>
          </p:nvSpPr>
          <p:spPr bwMode="auto">
            <a:xfrm>
              <a:off x="10990263" y="3940175"/>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6 h 65"/>
                <a:gd name="T10" fmla="*/ 0 w 51"/>
                <a:gd name="T11" fmla="*/ 1 h 65"/>
                <a:gd name="T12" fmla="*/ 22 w 51"/>
                <a:gd name="T13" fmla="*/ 1 h 65"/>
                <a:gd name="T14" fmla="*/ 22 w 51"/>
                <a:gd name="T15" fmla="*/ 12 h 65"/>
                <a:gd name="T16" fmla="*/ 40 w 51"/>
                <a:gd name="T17" fmla="*/ 0 h 65"/>
                <a:gd name="T18" fmla="*/ 51 w 51"/>
                <a:gd name="T19" fmla="*/ 10 h 65"/>
                <a:gd name="T20" fmla="*/ 43 w 51"/>
                <a:gd name="T21" fmla="*/ 18 h 65"/>
                <a:gd name="T22" fmla="*/ 36 w 51"/>
                <a:gd name="T23" fmla="*/ 11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1"/>
                    <a:pt x="10" y="59"/>
                    <a:pt x="10" y="56"/>
                  </a:cubicBezTo>
                  <a:lnTo>
                    <a:pt x="10" y="12"/>
                  </a:lnTo>
                  <a:cubicBezTo>
                    <a:pt x="10" y="8"/>
                    <a:pt x="8" y="6"/>
                    <a:pt x="0" y="6"/>
                  </a:cubicBezTo>
                  <a:lnTo>
                    <a:pt x="0" y="1"/>
                  </a:lnTo>
                  <a:lnTo>
                    <a:pt x="22" y="1"/>
                  </a:lnTo>
                  <a:lnTo>
                    <a:pt x="22" y="12"/>
                  </a:lnTo>
                  <a:cubicBezTo>
                    <a:pt x="26" y="5"/>
                    <a:pt x="33" y="0"/>
                    <a:pt x="40" y="0"/>
                  </a:cubicBezTo>
                  <a:cubicBezTo>
                    <a:pt x="47" y="0"/>
                    <a:pt x="51" y="5"/>
                    <a:pt x="51" y="10"/>
                  </a:cubicBezTo>
                  <a:cubicBezTo>
                    <a:pt x="51" y="14"/>
                    <a:pt x="48" y="18"/>
                    <a:pt x="43" y="18"/>
                  </a:cubicBezTo>
                  <a:cubicBezTo>
                    <a:pt x="39" y="18"/>
                    <a:pt x="36" y="15"/>
                    <a:pt x="36" y="11"/>
                  </a:cubicBezTo>
                  <a:cubicBezTo>
                    <a:pt x="36" y="10"/>
                    <a:pt x="36" y="9"/>
                    <a:pt x="36" y="8"/>
                  </a:cubicBezTo>
                  <a:cubicBezTo>
                    <a:pt x="30" y="8"/>
                    <a:pt x="25" y="12"/>
                    <a:pt x="22" y="16"/>
                  </a:cubicBezTo>
                  <a:lnTo>
                    <a:pt x="22" y="56"/>
                  </a:lnTo>
                  <a:cubicBezTo>
                    <a:pt x="22" y="59"/>
                    <a:pt x="24" y="61"/>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2" name="Freeform 60"/>
            <p:cNvSpPr>
              <a:spLocks noEditPoints="1"/>
            </p:cNvSpPr>
            <p:nvPr userDrawn="1"/>
          </p:nvSpPr>
          <p:spPr bwMode="auto">
            <a:xfrm>
              <a:off x="11087100" y="3887788"/>
              <a:ext cx="52388" cy="157162"/>
            </a:xfrm>
            <a:custGeom>
              <a:avLst/>
              <a:gdLst>
                <a:gd name="T0" fmla="*/ 8 w 32"/>
                <a:gd name="T1" fmla="*/ 9 h 97"/>
                <a:gd name="T2" fmla="*/ 8 w 32"/>
                <a:gd name="T3" fmla="*/ 9 h 97"/>
                <a:gd name="T4" fmla="*/ 16 w 32"/>
                <a:gd name="T5" fmla="*/ 0 h 97"/>
                <a:gd name="T6" fmla="*/ 24 w 32"/>
                <a:gd name="T7" fmla="*/ 8 h 97"/>
                <a:gd name="T8" fmla="*/ 16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6" y="0"/>
                  </a:cubicBezTo>
                  <a:cubicBezTo>
                    <a:pt x="20" y="0"/>
                    <a:pt x="24" y="3"/>
                    <a:pt x="24" y="8"/>
                  </a:cubicBezTo>
                  <a:cubicBezTo>
                    <a:pt x="24" y="13"/>
                    <a:pt x="20" y="17"/>
                    <a:pt x="16"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3" name="Freeform 61"/>
            <p:cNvSpPr>
              <a:spLocks noEditPoints="1"/>
            </p:cNvSpPr>
            <p:nvPr userDrawn="1"/>
          </p:nvSpPr>
          <p:spPr bwMode="auto">
            <a:xfrm>
              <a:off x="11150600" y="3940175"/>
              <a:ext cx="90488"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6 w 57"/>
                <a:gd name="T17" fmla="*/ 31 h 66"/>
                <a:gd name="T18" fmla="*/ 13 w 57"/>
                <a:gd name="T19" fmla="*/ 31 h 66"/>
                <a:gd name="T20" fmla="*/ 13 w 57"/>
                <a:gd name="T21" fmla="*/ 32 h 66"/>
                <a:gd name="T22" fmla="*/ 13 w 57"/>
                <a:gd name="T23" fmla="*/ 32 h 66"/>
                <a:gd name="T24" fmla="*/ 34 w 57"/>
                <a:gd name="T25" fmla="*/ 59 h 66"/>
                <a:gd name="T26" fmla="*/ 54 w 57"/>
                <a:gd name="T27" fmla="*/ 47 h 66"/>
                <a:gd name="T28" fmla="*/ 57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4" y="14"/>
                    <a:pt x="39" y="4"/>
                    <a:pt x="29" y="4"/>
                  </a:cubicBezTo>
                  <a:cubicBezTo>
                    <a:pt x="21" y="4"/>
                    <a:pt x="14" y="11"/>
                    <a:pt x="13" y="27"/>
                  </a:cubicBezTo>
                  <a:close/>
                  <a:moveTo>
                    <a:pt x="0" y="34"/>
                  </a:moveTo>
                  <a:lnTo>
                    <a:pt x="0" y="34"/>
                  </a:lnTo>
                  <a:cubicBezTo>
                    <a:pt x="0" y="15"/>
                    <a:pt x="12" y="0"/>
                    <a:pt x="30" y="0"/>
                  </a:cubicBezTo>
                  <a:cubicBezTo>
                    <a:pt x="48" y="0"/>
                    <a:pt x="57" y="16"/>
                    <a:pt x="56" y="31"/>
                  </a:cubicBezTo>
                  <a:lnTo>
                    <a:pt x="13" y="31"/>
                  </a:lnTo>
                  <a:lnTo>
                    <a:pt x="13" y="32"/>
                  </a:lnTo>
                  <a:lnTo>
                    <a:pt x="13" y="32"/>
                  </a:lnTo>
                  <a:cubicBezTo>
                    <a:pt x="13" y="48"/>
                    <a:pt x="20" y="59"/>
                    <a:pt x="34" y="59"/>
                  </a:cubicBezTo>
                  <a:cubicBezTo>
                    <a:pt x="42" y="59"/>
                    <a:pt x="48" y="54"/>
                    <a:pt x="54" y="47"/>
                  </a:cubicBezTo>
                  <a:lnTo>
                    <a:pt x="57" y="50"/>
                  </a:lnTo>
                  <a:cubicBezTo>
                    <a:pt x="52" y="58"/>
                    <a:pt x="44" y="66"/>
                    <a:pt x="30" y="66"/>
                  </a:cubicBezTo>
                  <a:cubicBezTo>
                    <a:pt x="10"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4" name="Freeform 62"/>
            <p:cNvSpPr>
              <a:spLocks/>
            </p:cNvSpPr>
            <p:nvPr userDrawn="1"/>
          </p:nvSpPr>
          <p:spPr bwMode="auto">
            <a:xfrm>
              <a:off x="11252200" y="3903663"/>
              <a:ext cx="74613" cy="142875"/>
            </a:xfrm>
            <a:custGeom>
              <a:avLst/>
              <a:gdLst>
                <a:gd name="T0" fmla="*/ 12 w 46"/>
                <a:gd name="T1" fmla="*/ 71 h 88"/>
                <a:gd name="T2" fmla="*/ 12 w 46"/>
                <a:gd name="T3" fmla="*/ 71 h 88"/>
                <a:gd name="T4" fmla="*/ 12 w 46"/>
                <a:gd name="T5" fmla="*/ 29 h 88"/>
                <a:gd name="T6" fmla="*/ 0 w 46"/>
                <a:gd name="T7" fmla="*/ 29 h 88"/>
                <a:gd name="T8" fmla="*/ 0 w 46"/>
                <a:gd name="T9" fmla="*/ 26 h 88"/>
                <a:gd name="T10" fmla="*/ 12 w 46"/>
                <a:gd name="T11" fmla="*/ 23 h 88"/>
                <a:gd name="T12" fmla="*/ 12 w 46"/>
                <a:gd name="T13" fmla="*/ 5 h 88"/>
                <a:gd name="T14" fmla="*/ 24 w 46"/>
                <a:gd name="T15" fmla="*/ 0 h 88"/>
                <a:gd name="T16" fmla="*/ 24 w 46"/>
                <a:gd name="T17" fmla="*/ 23 h 88"/>
                <a:gd name="T18" fmla="*/ 44 w 46"/>
                <a:gd name="T19" fmla="*/ 23 h 88"/>
                <a:gd name="T20" fmla="*/ 44 w 46"/>
                <a:gd name="T21" fmla="*/ 29 h 88"/>
                <a:gd name="T22" fmla="*/ 24 w 46"/>
                <a:gd name="T23" fmla="*/ 29 h 88"/>
                <a:gd name="T24" fmla="*/ 24 w 46"/>
                <a:gd name="T25" fmla="*/ 69 h 88"/>
                <a:gd name="T26" fmla="*/ 32 w 46"/>
                <a:gd name="T27" fmla="*/ 81 h 88"/>
                <a:gd name="T28" fmla="*/ 42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6"/>
                  </a:lnTo>
                  <a:lnTo>
                    <a:pt x="12" y="23"/>
                  </a:lnTo>
                  <a:lnTo>
                    <a:pt x="12" y="5"/>
                  </a:lnTo>
                  <a:lnTo>
                    <a:pt x="24" y="0"/>
                  </a:lnTo>
                  <a:lnTo>
                    <a:pt x="24" y="23"/>
                  </a:lnTo>
                  <a:lnTo>
                    <a:pt x="44" y="23"/>
                  </a:lnTo>
                  <a:lnTo>
                    <a:pt x="44" y="29"/>
                  </a:lnTo>
                  <a:lnTo>
                    <a:pt x="24" y="29"/>
                  </a:lnTo>
                  <a:lnTo>
                    <a:pt x="24" y="69"/>
                  </a:lnTo>
                  <a:cubicBezTo>
                    <a:pt x="24" y="77"/>
                    <a:pt x="26" y="81"/>
                    <a:pt x="32" y="81"/>
                  </a:cubicBezTo>
                  <a:cubicBezTo>
                    <a:pt x="36" y="81"/>
                    <a:pt x="39" y="78"/>
                    <a:pt x="42" y="73"/>
                  </a:cubicBezTo>
                  <a:lnTo>
                    <a:pt x="46" y="75"/>
                  </a:lnTo>
                  <a:cubicBezTo>
                    <a:pt x="40" y="85"/>
                    <a:pt x="36" y="88"/>
                    <a:pt x="27" y="88"/>
                  </a:cubicBezTo>
                  <a:cubicBezTo>
                    <a:pt x="17" y="88"/>
                    <a:pt x="12" y="83"/>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5" name="Freeform 63"/>
            <p:cNvSpPr>
              <a:spLocks/>
            </p:cNvSpPr>
            <p:nvPr userDrawn="1"/>
          </p:nvSpPr>
          <p:spPr bwMode="auto">
            <a:xfrm>
              <a:off x="9569450" y="3225800"/>
              <a:ext cx="533400" cy="169862"/>
            </a:xfrm>
            <a:custGeom>
              <a:avLst/>
              <a:gdLst>
                <a:gd name="T0" fmla="*/ 276 w 332"/>
                <a:gd name="T1" fmla="*/ 50 h 105"/>
                <a:gd name="T2" fmla="*/ 276 w 332"/>
                <a:gd name="T3" fmla="*/ 50 h 105"/>
                <a:gd name="T4" fmla="*/ 190 w 332"/>
                <a:gd name="T5" fmla="*/ 63 h 105"/>
                <a:gd name="T6" fmla="*/ 71 w 332"/>
                <a:gd name="T7" fmla="*/ 38 h 105"/>
                <a:gd name="T8" fmla="*/ 81 w 332"/>
                <a:gd name="T9" fmla="*/ 20 h 105"/>
                <a:gd name="T10" fmla="*/ 81 w 332"/>
                <a:gd name="T11" fmla="*/ 20 h 105"/>
                <a:gd name="T12" fmla="*/ 81 w 332"/>
                <a:gd name="T13" fmla="*/ 18 h 105"/>
                <a:gd name="T14" fmla="*/ 74 w 332"/>
                <a:gd name="T15" fmla="*/ 2 h 105"/>
                <a:gd name="T16" fmla="*/ 58 w 332"/>
                <a:gd name="T17" fmla="*/ 10 h 105"/>
                <a:gd name="T18" fmla="*/ 66 w 332"/>
                <a:gd name="T19" fmla="*/ 25 h 105"/>
                <a:gd name="T20" fmla="*/ 67 w 332"/>
                <a:gd name="T21" fmla="*/ 26 h 105"/>
                <a:gd name="T22" fmla="*/ 63 w 332"/>
                <a:gd name="T23" fmla="*/ 34 h 105"/>
                <a:gd name="T24" fmla="*/ 9 w 332"/>
                <a:gd name="T25" fmla="*/ 1 h 105"/>
                <a:gd name="T26" fmla="*/ 0 w 332"/>
                <a:gd name="T27" fmla="*/ 13 h 105"/>
                <a:gd name="T28" fmla="*/ 52 w 332"/>
                <a:gd name="T29" fmla="*/ 56 h 105"/>
                <a:gd name="T30" fmla="*/ 41 w 332"/>
                <a:gd name="T31" fmla="*/ 77 h 105"/>
                <a:gd name="T32" fmla="*/ 41 w 332"/>
                <a:gd name="T33" fmla="*/ 77 h 105"/>
                <a:gd name="T34" fmla="*/ 40 w 332"/>
                <a:gd name="T35" fmla="*/ 79 h 105"/>
                <a:gd name="T36" fmla="*/ 48 w 332"/>
                <a:gd name="T37" fmla="*/ 94 h 105"/>
                <a:gd name="T38" fmla="*/ 63 w 332"/>
                <a:gd name="T39" fmla="*/ 87 h 105"/>
                <a:gd name="T40" fmla="*/ 56 w 332"/>
                <a:gd name="T41" fmla="*/ 71 h 105"/>
                <a:gd name="T42" fmla="*/ 54 w 332"/>
                <a:gd name="T43" fmla="*/ 71 h 105"/>
                <a:gd name="T44" fmla="*/ 59 w 332"/>
                <a:gd name="T45" fmla="*/ 61 h 105"/>
                <a:gd name="T46" fmla="*/ 213 w 332"/>
                <a:gd name="T47" fmla="*/ 105 h 105"/>
                <a:gd name="T48" fmla="*/ 332 w 332"/>
                <a:gd name="T49" fmla="*/ 79 h 105"/>
                <a:gd name="T50" fmla="*/ 326 w 332"/>
                <a:gd name="T51" fmla="*/ 80 h 105"/>
                <a:gd name="T52" fmla="*/ 276 w 332"/>
                <a:gd name="T53"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2" h="105">
                  <a:moveTo>
                    <a:pt x="276" y="50"/>
                  </a:moveTo>
                  <a:lnTo>
                    <a:pt x="276" y="50"/>
                  </a:lnTo>
                  <a:cubicBezTo>
                    <a:pt x="249" y="58"/>
                    <a:pt x="220" y="63"/>
                    <a:pt x="190" y="63"/>
                  </a:cubicBezTo>
                  <a:cubicBezTo>
                    <a:pt x="148" y="63"/>
                    <a:pt x="107" y="54"/>
                    <a:pt x="71" y="38"/>
                  </a:cubicBezTo>
                  <a:lnTo>
                    <a:pt x="81" y="20"/>
                  </a:lnTo>
                  <a:lnTo>
                    <a:pt x="81" y="20"/>
                  </a:lnTo>
                  <a:cubicBezTo>
                    <a:pt x="81" y="19"/>
                    <a:pt x="81" y="18"/>
                    <a:pt x="81" y="18"/>
                  </a:cubicBezTo>
                  <a:cubicBezTo>
                    <a:pt x="84" y="11"/>
                    <a:pt x="80" y="4"/>
                    <a:pt x="74" y="2"/>
                  </a:cubicBezTo>
                  <a:cubicBezTo>
                    <a:pt x="68" y="0"/>
                    <a:pt x="61" y="3"/>
                    <a:pt x="58" y="10"/>
                  </a:cubicBezTo>
                  <a:cubicBezTo>
                    <a:pt x="56" y="16"/>
                    <a:pt x="60" y="23"/>
                    <a:pt x="66" y="25"/>
                  </a:cubicBezTo>
                  <a:cubicBezTo>
                    <a:pt x="66" y="26"/>
                    <a:pt x="67" y="26"/>
                    <a:pt x="67" y="26"/>
                  </a:cubicBezTo>
                  <a:lnTo>
                    <a:pt x="63" y="34"/>
                  </a:lnTo>
                  <a:cubicBezTo>
                    <a:pt x="44" y="25"/>
                    <a:pt x="26" y="13"/>
                    <a:pt x="9" y="1"/>
                  </a:cubicBezTo>
                  <a:lnTo>
                    <a:pt x="0" y="13"/>
                  </a:lnTo>
                  <a:cubicBezTo>
                    <a:pt x="15" y="29"/>
                    <a:pt x="33" y="44"/>
                    <a:pt x="52" y="56"/>
                  </a:cubicBezTo>
                  <a:lnTo>
                    <a:pt x="41" y="77"/>
                  </a:lnTo>
                  <a:lnTo>
                    <a:pt x="41" y="77"/>
                  </a:lnTo>
                  <a:cubicBezTo>
                    <a:pt x="41" y="78"/>
                    <a:pt x="40" y="78"/>
                    <a:pt x="40" y="79"/>
                  </a:cubicBezTo>
                  <a:cubicBezTo>
                    <a:pt x="38" y="85"/>
                    <a:pt x="41" y="92"/>
                    <a:pt x="48" y="94"/>
                  </a:cubicBezTo>
                  <a:cubicBezTo>
                    <a:pt x="54" y="97"/>
                    <a:pt x="61" y="93"/>
                    <a:pt x="63" y="87"/>
                  </a:cubicBezTo>
                  <a:cubicBezTo>
                    <a:pt x="66" y="80"/>
                    <a:pt x="62" y="73"/>
                    <a:pt x="56" y="71"/>
                  </a:cubicBezTo>
                  <a:cubicBezTo>
                    <a:pt x="55" y="71"/>
                    <a:pt x="55" y="71"/>
                    <a:pt x="54" y="71"/>
                  </a:cubicBezTo>
                  <a:lnTo>
                    <a:pt x="59" y="61"/>
                  </a:lnTo>
                  <a:cubicBezTo>
                    <a:pt x="104" y="89"/>
                    <a:pt x="157" y="105"/>
                    <a:pt x="213" y="105"/>
                  </a:cubicBezTo>
                  <a:cubicBezTo>
                    <a:pt x="255" y="105"/>
                    <a:pt x="296" y="96"/>
                    <a:pt x="332" y="79"/>
                  </a:cubicBezTo>
                  <a:cubicBezTo>
                    <a:pt x="330" y="80"/>
                    <a:pt x="328" y="80"/>
                    <a:pt x="326" y="80"/>
                  </a:cubicBezTo>
                  <a:cubicBezTo>
                    <a:pt x="304" y="80"/>
                    <a:pt x="286" y="68"/>
                    <a:pt x="276" y="5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6" name="Freeform 64"/>
            <p:cNvSpPr>
              <a:spLocks/>
            </p:cNvSpPr>
            <p:nvPr userDrawn="1"/>
          </p:nvSpPr>
          <p:spPr bwMode="auto">
            <a:xfrm>
              <a:off x="9563100" y="2638425"/>
              <a:ext cx="207963" cy="119062"/>
            </a:xfrm>
            <a:custGeom>
              <a:avLst/>
              <a:gdLst>
                <a:gd name="T0" fmla="*/ 17 w 129"/>
                <a:gd name="T1" fmla="*/ 56 h 73"/>
                <a:gd name="T2" fmla="*/ 17 w 129"/>
                <a:gd name="T3" fmla="*/ 56 h 73"/>
                <a:gd name="T4" fmla="*/ 21 w 129"/>
                <a:gd name="T5" fmla="*/ 52 h 73"/>
                <a:gd name="T6" fmla="*/ 25 w 129"/>
                <a:gd name="T7" fmla="*/ 52 h 73"/>
                <a:gd name="T8" fmla="*/ 25 w 129"/>
                <a:gd name="T9" fmla="*/ 53 h 73"/>
                <a:gd name="T10" fmla="*/ 38 w 129"/>
                <a:gd name="T11" fmla="*/ 68 h 73"/>
                <a:gd name="T12" fmla="*/ 50 w 129"/>
                <a:gd name="T13" fmla="*/ 69 h 73"/>
                <a:gd name="T14" fmla="*/ 55 w 129"/>
                <a:gd name="T15" fmla="*/ 67 h 73"/>
                <a:gd name="T16" fmla="*/ 66 w 129"/>
                <a:gd name="T17" fmla="*/ 44 h 73"/>
                <a:gd name="T18" fmla="*/ 66 w 129"/>
                <a:gd name="T19" fmla="*/ 44 h 73"/>
                <a:gd name="T20" fmla="*/ 68 w 129"/>
                <a:gd name="T21" fmla="*/ 44 h 73"/>
                <a:gd name="T22" fmla="*/ 69 w 129"/>
                <a:gd name="T23" fmla="*/ 73 h 73"/>
                <a:gd name="T24" fmla="*/ 85 w 129"/>
                <a:gd name="T25" fmla="*/ 70 h 73"/>
                <a:gd name="T26" fmla="*/ 76 w 129"/>
                <a:gd name="T27" fmla="*/ 48 h 73"/>
                <a:gd name="T28" fmla="*/ 120 w 129"/>
                <a:gd name="T29" fmla="*/ 40 h 73"/>
                <a:gd name="T30" fmla="*/ 129 w 129"/>
                <a:gd name="T31" fmla="*/ 13 h 73"/>
                <a:gd name="T32" fmla="*/ 71 w 129"/>
                <a:gd name="T33" fmla="*/ 24 h 73"/>
                <a:gd name="T34" fmla="*/ 72 w 129"/>
                <a:gd name="T35" fmla="*/ 0 h 73"/>
                <a:gd name="T36" fmla="*/ 56 w 129"/>
                <a:gd name="T37" fmla="*/ 3 h 73"/>
                <a:gd name="T38" fmla="*/ 66 w 129"/>
                <a:gd name="T39" fmla="*/ 31 h 73"/>
                <a:gd name="T40" fmla="*/ 63 w 129"/>
                <a:gd name="T41" fmla="*/ 31 h 73"/>
                <a:gd name="T42" fmla="*/ 62 w 129"/>
                <a:gd name="T43" fmla="*/ 27 h 73"/>
                <a:gd name="T44" fmla="*/ 62 w 129"/>
                <a:gd name="T45" fmla="*/ 27 h 73"/>
                <a:gd name="T46" fmla="*/ 62 w 129"/>
                <a:gd name="T47" fmla="*/ 26 h 73"/>
                <a:gd name="T48" fmla="*/ 62 w 129"/>
                <a:gd name="T49" fmla="*/ 25 h 73"/>
                <a:gd name="T50" fmla="*/ 54 w 129"/>
                <a:gd name="T51" fmla="*/ 23 h 73"/>
                <a:gd name="T52" fmla="*/ 51 w 129"/>
                <a:gd name="T53" fmla="*/ 26 h 73"/>
                <a:gd name="T54" fmla="*/ 44 w 129"/>
                <a:gd name="T55" fmla="*/ 25 h 73"/>
                <a:gd name="T56" fmla="*/ 41 w 129"/>
                <a:gd name="T57" fmla="*/ 28 h 73"/>
                <a:gd name="T58" fmla="*/ 34 w 129"/>
                <a:gd name="T59" fmla="*/ 27 h 73"/>
                <a:gd name="T60" fmla="*/ 32 w 129"/>
                <a:gd name="T61" fmla="*/ 30 h 73"/>
                <a:gd name="T62" fmla="*/ 25 w 129"/>
                <a:gd name="T63" fmla="*/ 29 h 73"/>
                <a:gd name="T64" fmla="*/ 22 w 129"/>
                <a:gd name="T65" fmla="*/ 35 h 73"/>
                <a:gd name="T66" fmla="*/ 23 w 129"/>
                <a:gd name="T67" fmla="*/ 39 h 73"/>
                <a:gd name="T68" fmla="*/ 19 w 129"/>
                <a:gd name="T69" fmla="*/ 39 h 73"/>
                <a:gd name="T70" fmla="*/ 7 w 129"/>
                <a:gd name="T71" fmla="*/ 38 h 73"/>
                <a:gd name="T72" fmla="*/ 3 w 129"/>
                <a:gd name="T73" fmla="*/ 52 h 73"/>
                <a:gd name="T74" fmla="*/ 17 w 129"/>
                <a:gd name="T7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 h="73">
                  <a:moveTo>
                    <a:pt x="17" y="56"/>
                  </a:moveTo>
                  <a:lnTo>
                    <a:pt x="17" y="56"/>
                  </a:lnTo>
                  <a:cubicBezTo>
                    <a:pt x="19" y="55"/>
                    <a:pt x="20" y="54"/>
                    <a:pt x="21" y="52"/>
                  </a:cubicBezTo>
                  <a:lnTo>
                    <a:pt x="25" y="52"/>
                  </a:lnTo>
                  <a:lnTo>
                    <a:pt x="25" y="53"/>
                  </a:lnTo>
                  <a:cubicBezTo>
                    <a:pt x="27" y="60"/>
                    <a:pt x="32" y="65"/>
                    <a:pt x="38" y="68"/>
                  </a:cubicBezTo>
                  <a:cubicBezTo>
                    <a:pt x="42" y="69"/>
                    <a:pt x="46" y="70"/>
                    <a:pt x="50" y="69"/>
                  </a:cubicBezTo>
                  <a:cubicBezTo>
                    <a:pt x="52" y="68"/>
                    <a:pt x="53" y="68"/>
                    <a:pt x="55" y="67"/>
                  </a:cubicBezTo>
                  <a:cubicBezTo>
                    <a:pt x="63" y="63"/>
                    <a:pt x="68" y="54"/>
                    <a:pt x="66" y="44"/>
                  </a:cubicBezTo>
                  <a:lnTo>
                    <a:pt x="66" y="44"/>
                  </a:lnTo>
                  <a:lnTo>
                    <a:pt x="68" y="44"/>
                  </a:lnTo>
                  <a:cubicBezTo>
                    <a:pt x="69" y="53"/>
                    <a:pt x="69" y="63"/>
                    <a:pt x="69" y="73"/>
                  </a:cubicBezTo>
                  <a:lnTo>
                    <a:pt x="85" y="70"/>
                  </a:lnTo>
                  <a:cubicBezTo>
                    <a:pt x="81" y="63"/>
                    <a:pt x="78" y="55"/>
                    <a:pt x="76" y="48"/>
                  </a:cubicBezTo>
                  <a:lnTo>
                    <a:pt x="120" y="40"/>
                  </a:lnTo>
                  <a:cubicBezTo>
                    <a:pt x="124" y="31"/>
                    <a:pt x="127" y="22"/>
                    <a:pt x="129" y="13"/>
                  </a:cubicBezTo>
                  <a:lnTo>
                    <a:pt x="71" y="24"/>
                  </a:lnTo>
                  <a:cubicBezTo>
                    <a:pt x="71" y="16"/>
                    <a:pt x="71" y="8"/>
                    <a:pt x="72" y="0"/>
                  </a:cubicBezTo>
                  <a:lnTo>
                    <a:pt x="56" y="3"/>
                  </a:lnTo>
                  <a:cubicBezTo>
                    <a:pt x="60" y="12"/>
                    <a:pt x="63" y="21"/>
                    <a:pt x="66" y="31"/>
                  </a:cubicBezTo>
                  <a:lnTo>
                    <a:pt x="63" y="31"/>
                  </a:lnTo>
                  <a:lnTo>
                    <a:pt x="62" y="27"/>
                  </a:lnTo>
                  <a:lnTo>
                    <a:pt x="62" y="27"/>
                  </a:lnTo>
                  <a:lnTo>
                    <a:pt x="62" y="26"/>
                  </a:lnTo>
                  <a:cubicBezTo>
                    <a:pt x="62" y="26"/>
                    <a:pt x="62" y="25"/>
                    <a:pt x="62" y="25"/>
                  </a:cubicBezTo>
                  <a:cubicBezTo>
                    <a:pt x="60" y="22"/>
                    <a:pt x="57" y="21"/>
                    <a:pt x="54" y="23"/>
                  </a:cubicBezTo>
                  <a:cubicBezTo>
                    <a:pt x="52" y="23"/>
                    <a:pt x="52" y="24"/>
                    <a:pt x="51" y="26"/>
                  </a:cubicBezTo>
                  <a:cubicBezTo>
                    <a:pt x="49" y="24"/>
                    <a:pt x="46" y="23"/>
                    <a:pt x="44" y="25"/>
                  </a:cubicBezTo>
                  <a:cubicBezTo>
                    <a:pt x="43" y="25"/>
                    <a:pt x="42" y="26"/>
                    <a:pt x="41" y="28"/>
                  </a:cubicBezTo>
                  <a:cubicBezTo>
                    <a:pt x="40" y="26"/>
                    <a:pt x="37" y="25"/>
                    <a:pt x="34" y="27"/>
                  </a:cubicBezTo>
                  <a:cubicBezTo>
                    <a:pt x="33" y="27"/>
                    <a:pt x="32" y="28"/>
                    <a:pt x="32" y="30"/>
                  </a:cubicBezTo>
                  <a:cubicBezTo>
                    <a:pt x="30" y="28"/>
                    <a:pt x="27" y="27"/>
                    <a:pt x="25" y="29"/>
                  </a:cubicBezTo>
                  <a:cubicBezTo>
                    <a:pt x="23" y="30"/>
                    <a:pt x="21" y="32"/>
                    <a:pt x="22" y="35"/>
                  </a:cubicBezTo>
                  <a:lnTo>
                    <a:pt x="23" y="39"/>
                  </a:lnTo>
                  <a:lnTo>
                    <a:pt x="19" y="39"/>
                  </a:lnTo>
                  <a:cubicBezTo>
                    <a:pt x="15" y="37"/>
                    <a:pt x="11" y="36"/>
                    <a:pt x="7" y="38"/>
                  </a:cubicBezTo>
                  <a:cubicBezTo>
                    <a:pt x="2" y="41"/>
                    <a:pt x="0" y="47"/>
                    <a:pt x="3" y="52"/>
                  </a:cubicBezTo>
                  <a:cubicBezTo>
                    <a:pt x="6" y="57"/>
                    <a:pt x="12" y="59"/>
                    <a:pt x="17" y="5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7" name="Freeform 65"/>
            <p:cNvSpPr>
              <a:spLocks/>
            </p:cNvSpPr>
            <p:nvPr userDrawn="1"/>
          </p:nvSpPr>
          <p:spPr bwMode="auto">
            <a:xfrm>
              <a:off x="9709150" y="2736850"/>
              <a:ext cx="85725" cy="44450"/>
            </a:xfrm>
            <a:custGeom>
              <a:avLst/>
              <a:gdLst>
                <a:gd name="T0" fmla="*/ 20 w 53"/>
                <a:gd name="T1" fmla="*/ 1 h 27"/>
                <a:gd name="T2" fmla="*/ 20 w 53"/>
                <a:gd name="T3" fmla="*/ 1 h 27"/>
                <a:gd name="T4" fmla="*/ 13 w 53"/>
                <a:gd name="T5" fmla="*/ 0 h 27"/>
                <a:gd name="T6" fmla="*/ 0 w 53"/>
                <a:gd name="T7" fmla="*/ 14 h 27"/>
                <a:gd name="T8" fmla="*/ 14 w 53"/>
                <a:gd name="T9" fmla="*/ 27 h 27"/>
                <a:gd name="T10" fmla="*/ 53 w 53"/>
                <a:gd name="T11" fmla="*/ 12 h 27"/>
                <a:gd name="T12" fmla="*/ 21 w 53"/>
                <a:gd name="T13" fmla="*/ 17 h 27"/>
                <a:gd name="T14" fmla="*/ 13 w 53"/>
                <a:gd name="T15" fmla="*/ 9 h 27"/>
                <a:gd name="T16" fmla="*/ 20 w 53"/>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7">
                  <a:moveTo>
                    <a:pt x="20" y="1"/>
                  </a:moveTo>
                  <a:lnTo>
                    <a:pt x="20" y="1"/>
                  </a:lnTo>
                  <a:cubicBezTo>
                    <a:pt x="17" y="0"/>
                    <a:pt x="14" y="0"/>
                    <a:pt x="13" y="0"/>
                  </a:cubicBezTo>
                  <a:cubicBezTo>
                    <a:pt x="5" y="0"/>
                    <a:pt x="0" y="7"/>
                    <a:pt x="0" y="14"/>
                  </a:cubicBezTo>
                  <a:cubicBezTo>
                    <a:pt x="0" y="21"/>
                    <a:pt x="7" y="27"/>
                    <a:pt x="14" y="27"/>
                  </a:cubicBezTo>
                  <a:cubicBezTo>
                    <a:pt x="20" y="26"/>
                    <a:pt x="46" y="15"/>
                    <a:pt x="53" y="12"/>
                  </a:cubicBezTo>
                  <a:cubicBezTo>
                    <a:pt x="45" y="14"/>
                    <a:pt x="25" y="17"/>
                    <a:pt x="21" y="17"/>
                  </a:cubicBezTo>
                  <a:cubicBezTo>
                    <a:pt x="17" y="17"/>
                    <a:pt x="13" y="14"/>
                    <a:pt x="13" y="9"/>
                  </a:cubicBezTo>
                  <a:cubicBezTo>
                    <a:pt x="13" y="5"/>
                    <a:pt x="16" y="2"/>
                    <a:pt x="20"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8" name="Freeform 66"/>
            <p:cNvSpPr>
              <a:spLocks/>
            </p:cNvSpPr>
            <p:nvPr userDrawn="1"/>
          </p:nvSpPr>
          <p:spPr bwMode="auto">
            <a:xfrm>
              <a:off x="9804400" y="2560638"/>
              <a:ext cx="265113" cy="139700"/>
            </a:xfrm>
            <a:custGeom>
              <a:avLst/>
              <a:gdLst>
                <a:gd name="T0" fmla="*/ 1 w 165"/>
                <a:gd name="T1" fmla="*/ 45 h 86"/>
                <a:gd name="T2" fmla="*/ 1 w 165"/>
                <a:gd name="T3" fmla="*/ 45 h 86"/>
                <a:gd name="T4" fmla="*/ 16 w 165"/>
                <a:gd name="T5" fmla="*/ 54 h 86"/>
                <a:gd name="T6" fmla="*/ 38 w 165"/>
                <a:gd name="T7" fmla="*/ 66 h 86"/>
                <a:gd name="T8" fmla="*/ 51 w 165"/>
                <a:gd name="T9" fmla="*/ 72 h 86"/>
                <a:gd name="T10" fmla="*/ 51 w 165"/>
                <a:gd name="T11" fmla="*/ 72 h 86"/>
                <a:gd name="T12" fmla="*/ 75 w 165"/>
                <a:gd name="T13" fmla="*/ 85 h 86"/>
                <a:gd name="T14" fmla="*/ 76 w 165"/>
                <a:gd name="T15" fmla="*/ 86 h 86"/>
                <a:gd name="T16" fmla="*/ 103 w 165"/>
                <a:gd name="T17" fmla="*/ 63 h 86"/>
                <a:gd name="T18" fmla="*/ 109 w 165"/>
                <a:gd name="T19" fmla="*/ 62 h 86"/>
                <a:gd name="T20" fmla="*/ 155 w 165"/>
                <a:gd name="T21" fmla="*/ 53 h 86"/>
                <a:gd name="T22" fmla="*/ 165 w 165"/>
                <a:gd name="T23" fmla="*/ 38 h 86"/>
                <a:gd name="T24" fmla="*/ 150 w 165"/>
                <a:gd name="T25" fmla="*/ 29 h 86"/>
                <a:gd name="T26" fmla="*/ 104 w 165"/>
                <a:gd name="T27" fmla="*/ 37 h 86"/>
                <a:gd name="T28" fmla="*/ 77 w 165"/>
                <a:gd name="T29" fmla="*/ 42 h 86"/>
                <a:gd name="T30" fmla="*/ 81 w 165"/>
                <a:gd name="T31" fmla="*/ 49 h 86"/>
                <a:gd name="T32" fmla="*/ 82 w 165"/>
                <a:gd name="T33" fmla="*/ 49 h 86"/>
                <a:gd name="T34" fmla="*/ 82 w 165"/>
                <a:gd name="T35" fmla="*/ 50 h 86"/>
                <a:gd name="T36" fmla="*/ 82 w 165"/>
                <a:gd name="T37" fmla="*/ 51 h 86"/>
                <a:gd name="T38" fmla="*/ 82 w 165"/>
                <a:gd name="T39" fmla="*/ 51 h 86"/>
                <a:gd name="T40" fmla="*/ 82 w 165"/>
                <a:gd name="T41" fmla="*/ 52 h 86"/>
                <a:gd name="T42" fmla="*/ 82 w 165"/>
                <a:gd name="T43" fmla="*/ 52 h 86"/>
                <a:gd name="T44" fmla="*/ 82 w 165"/>
                <a:gd name="T45" fmla="*/ 54 h 86"/>
                <a:gd name="T46" fmla="*/ 82 w 165"/>
                <a:gd name="T47" fmla="*/ 57 h 86"/>
                <a:gd name="T48" fmla="*/ 82 w 165"/>
                <a:gd name="T49" fmla="*/ 57 h 86"/>
                <a:gd name="T50" fmla="*/ 82 w 165"/>
                <a:gd name="T51" fmla="*/ 58 h 86"/>
                <a:gd name="T52" fmla="*/ 77 w 165"/>
                <a:gd name="T53" fmla="*/ 65 h 86"/>
                <a:gd name="T54" fmla="*/ 76 w 165"/>
                <a:gd name="T55" fmla="*/ 66 h 86"/>
                <a:gd name="T56" fmla="*/ 74 w 165"/>
                <a:gd name="T57" fmla="*/ 67 h 86"/>
                <a:gd name="T58" fmla="*/ 68 w 165"/>
                <a:gd name="T59" fmla="*/ 68 h 86"/>
                <a:gd name="T60" fmla="*/ 60 w 165"/>
                <a:gd name="T61" fmla="*/ 66 h 86"/>
                <a:gd name="T62" fmla="*/ 57 w 165"/>
                <a:gd name="T63" fmla="*/ 62 h 86"/>
                <a:gd name="T64" fmla="*/ 56 w 165"/>
                <a:gd name="T65" fmla="*/ 61 h 86"/>
                <a:gd name="T66" fmla="*/ 55 w 165"/>
                <a:gd name="T67" fmla="*/ 60 h 86"/>
                <a:gd name="T68" fmla="*/ 54 w 165"/>
                <a:gd name="T69" fmla="*/ 54 h 86"/>
                <a:gd name="T70" fmla="*/ 68 w 165"/>
                <a:gd name="T71" fmla="*/ 40 h 86"/>
                <a:gd name="T72" fmla="*/ 70 w 165"/>
                <a:gd name="T73" fmla="*/ 40 h 86"/>
                <a:gd name="T74" fmla="*/ 63 w 165"/>
                <a:gd name="T75" fmla="*/ 19 h 86"/>
                <a:gd name="T76" fmla="*/ 42 w 165"/>
                <a:gd name="T77" fmla="*/ 25 h 86"/>
                <a:gd name="T78" fmla="*/ 44 w 165"/>
                <a:gd name="T79" fmla="*/ 41 h 86"/>
                <a:gd name="T80" fmla="*/ 24 w 165"/>
                <a:gd name="T81" fmla="*/ 47 h 86"/>
                <a:gd name="T82" fmla="*/ 19 w 165"/>
                <a:gd name="T83" fmla="*/ 27 h 86"/>
                <a:gd name="T84" fmla="*/ 32 w 165"/>
                <a:gd name="T85" fmla="*/ 20 h 86"/>
                <a:gd name="T86" fmla="*/ 26 w 165"/>
                <a:gd name="T87" fmla="*/ 0 h 86"/>
                <a:gd name="T88" fmla="*/ 5 w 165"/>
                <a:gd name="T89" fmla="*/ 5 h 86"/>
                <a:gd name="T90" fmla="*/ 4 w 165"/>
                <a:gd name="T91" fmla="*/ 7 h 86"/>
                <a:gd name="T92" fmla="*/ 4 w 165"/>
                <a:gd name="T93" fmla="*/ 8 h 86"/>
                <a:gd name="T94" fmla="*/ 4 w 165"/>
                <a:gd name="T95" fmla="*/ 9 h 86"/>
                <a:gd name="T96" fmla="*/ 4 w 165"/>
                <a:gd name="T97" fmla="*/ 11 h 86"/>
                <a:gd name="T98" fmla="*/ 4 w 165"/>
                <a:gd name="T99" fmla="*/ 13 h 86"/>
                <a:gd name="T100" fmla="*/ 3 w 165"/>
                <a:gd name="T101" fmla="*/ 20 h 86"/>
                <a:gd name="T102" fmla="*/ 3 w 165"/>
                <a:gd name="T103" fmla="*/ 23 h 86"/>
                <a:gd name="T104" fmla="*/ 3 w 165"/>
                <a:gd name="T105" fmla="*/ 25 h 86"/>
                <a:gd name="T106" fmla="*/ 0 w 165"/>
                <a:gd name="T107" fmla="*/ 46 h 86"/>
                <a:gd name="T108" fmla="*/ 0 w 165"/>
                <a:gd name="T109" fmla="*/ 46 h 86"/>
                <a:gd name="T110" fmla="*/ 1 w 165"/>
                <a:gd name="T111"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86">
                  <a:moveTo>
                    <a:pt x="1" y="45"/>
                  </a:moveTo>
                  <a:lnTo>
                    <a:pt x="1" y="45"/>
                  </a:lnTo>
                  <a:lnTo>
                    <a:pt x="16" y="54"/>
                  </a:lnTo>
                  <a:lnTo>
                    <a:pt x="38" y="66"/>
                  </a:lnTo>
                  <a:lnTo>
                    <a:pt x="51" y="72"/>
                  </a:lnTo>
                  <a:lnTo>
                    <a:pt x="51" y="72"/>
                  </a:lnTo>
                  <a:lnTo>
                    <a:pt x="75" y="85"/>
                  </a:lnTo>
                  <a:lnTo>
                    <a:pt x="76" y="86"/>
                  </a:lnTo>
                  <a:cubicBezTo>
                    <a:pt x="76" y="86"/>
                    <a:pt x="94" y="70"/>
                    <a:pt x="103" y="63"/>
                  </a:cubicBezTo>
                  <a:lnTo>
                    <a:pt x="109" y="62"/>
                  </a:lnTo>
                  <a:lnTo>
                    <a:pt x="155" y="53"/>
                  </a:lnTo>
                  <a:lnTo>
                    <a:pt x="165" y="38"/>
                  </a:lnTo>
                  <a:lnTo>
                    <a:pt x="150" y="29"/>
                  </a:lnTo>
                  <a:lnTo>
                    <a:pt x="104" y="37"/>
                  </a:lnTo>
                  <a:lnTo>
                    <a:pt x="77" y="42"/>
                  </a:lnTo>
                  <a:cubicBezTo>
                    <a:pt x="79" y="44"/>
                    <a:pt x="81" y="46"/>
                    <a:pt x="81" y="49"/>
                  </a:cubicBezTo>
                  <a:cubicBezTo>
                    <a:pt x="82" y="49"/>
                    <a:pt x="82" y="49"/>
                    <a:pt x="82" y="49"/>
                  </a:cubicBezTo>
                  <a:cubicBezTo>
                    <a:pt x="82" y="49"/>
                    <a:pt x="82" y="50"/>
                    <a:pt x="82" y="50"/>
                  </a:cubicBezTo>
                  <a:cubicBezTo>
                    <a:pt x="82" y="50"/>
                    <a:pt x="82" y="50"/>
                    <a:pt x="82" y="51"/>
                  </a:cubicBezTo>
                  <a:cubicBezTo>
                    <a:pt x="82" y="51"/>
                    <a:pt x="82" y="51"/>
                    <a:pt x="82" y="51"/>
                  </a:cubicBezTo>
                  <a:cubicBezTo>
                    <a:pt x="82" y="51"/>
                    <a:pt x="82" y="52"/>
                    <a:pt x="82" y="52"/>
                  </a:cubicBezTo>
                  <a:cubicBezTo>
                    <a:pt x="82" y="52"/>
                    <a:pt x="82" y="52"/>
                    <a:pt x="82" y="52"/>
                  </a:cubicBezTo>
                  <a:cubicBezTo>
                    <a:pt x="82" y="53"/>
                    <a:pt x="82" y="53"/>
                    <a:pt x="82" y="54"/>
                  </a:cubicBezTo>
                  <a:cubicBezTo>
                    <a:pt x="82" y="55"/>
                    <a:pt x="82" y="56"/>
                    <a:pt x="82" y="57"/>
                  </a:cubicBezTo>
                  <a:cubicBezTo>
                    <a:pt x="82" y="57"/>
                    <a:pt x="82" y="57"/>
                    <a:pt x="82" y="57"/>
                  </a:cubicBezTo>
                  <a:cubicBezTo>
                    <a:pt x="82" y="57"/>
                    <a:pt x="82" y="58"/>
                    <a:pt x="82" y="58"/>
                  </a:cubicBezTo>
                  <a:cubicBezTo>
                    <a:pt x="81" y="61"/>
                    <a:pt x="79" y="63"/>
                    <a:pt x="77" y="65"/>
                  </a:cubicBezTo>
                  <a:cubicBezTo>
                    <a:pt x="77" y="65"/>
                    <a:pt x="76" y="66"/>
                    <a:pt x="76" y="66"/>
                  </a:cubicBezTo>
                  <a:cubicBezTo>
                    <a:pt x="75" y="66"/>
                    <a:pt x="75" y="66"/>
                    <a:pt x="74" y="67"/>
                  </a:cubicBezTo>
                  <a:cubicBezTo>
                    <a:pt x="72" y="67"/>
                    <a:pt x="70" y="68"/>
                    <a:pt x="68" y="68"/>
                  </a:cubicBezTo>
                  <a:cubicBezTo>
                    <a:pt x="65" y="68"/>
                    <a:pt x="63" y="67"/>
                    <a:pt x="60" y="66"/>
                  </a:cubicBezTo>
                  <a:cubicBezTo>
                    <a:pt x="59" y="65"/>
                    <a:pt x="58" y="64"/>
                    <a:pt x="57" y="62"/>
                  </a:cubicBezTo>
                  <a:cubicBezTo>
                    <a:pt x="57" y="62"/>
                    <a:pt x="56" y="62"/>
                    <a:pt x="56" y="61"/>
                  </a:cubicBezTo>
                  <a:cubicBezTo>
                    <a:pt x="56" y="61"/>
                    <a:pt x="56" y="60"/>
                    <a:pt x="55" y="60"/>
                  </a:cubicBezTo>
                  <a:cubicBezTo>
                    <a:pt x="55" y="58"/>
                    <a:pt x="54" y="56"/>
                    <a:pt x="54" y="54"/>
                  </a:cubicBezTo>
                  <a:cubicBezTo>
                    <a:pt x="54" y="46"/>
                    <a:pt x="60" y="40"/>
                    <a:pt x="68" y="40"/>
                  </a:cubicBezTo>
                  <a:cubicBezTo>
                    <a:pt x="69" y="40"/>
                    <a:pt x="69" y="40"/>
                    <a:pt x="70" y="40"/>
                  </a:cubicBezTo>
                  <a:lnTo>
                    <a:pt x="63" y="19"/>
                  </a:lnTo>
                  <a:lnTo>
                    <a:pt x="42" y="25"/>
                  </a:lnTo>
                  <a:cubicBezTo>
                    <a:pt x="46" y="29"/>
                    <a:pt x="46" y="35"/>
                    <a:pt x="44" y="41"/>
                  </a:cubicBezTo>
                  <a:cubicBezTo>
                    <a:pt x="40" y="48"/>
                    <a:pt x="31" y="50"/>
                    <a:pt x="24" y="47"/>
                  </a:cubicBezTo>
                  <a:cubicBezTo>
                    <a:pt x="17" y="43"/>
                    <a:pt x="15" y="34"/>
                    <a:pt x="19" y="27"/>
                  </a:cubicBezTo>
                  <a:cubicBezTo>
                    <a:pt x="21" y="22"/>
                    <a:pt x="27" y="19"/>
                    <a:pt x="32" y="20"/>
                  </a:cubicBezTo>
                  <a:lnTo>
                    <a:pt x="26" y="0"/>
                  </a:lnTo>
                  <a:lnTo>
                    <a:pt x="5" y="5"/>
                  </a:lnTo>
                  <a:cubicBezTo>
                    <a:pt x="5" y="6"/>
                    <a:pt x="4" y="6"/>
                    <a:pt x="4" y="7"/>
                  </a:cubicBezTo>
                  <a:lnTo>
                    <a:pt x="4" y="8"/>
                  </a:lnTo>
                  <a:cubicBezTo>
                    <a:pt x="4" y="9"/>
                    <a:pt x="4" y="9"/>
                    <a:pt x="4" y="9"/>
                  </a:cubicBezTo>
                  <a:lnTo>
                    <a:pt x="4" y="11"/>
                  </a:lnTo>
                  <a:cubicBezTo>
                    <a:pt x="4" y="12"/>
                    <a:pt x="4" y="12"/>
                    <a:pt x="4" y="13"/>
                  </a:cubicBezTo>
                  <a:lnTo>
                    <a:pt x="3" y="20"/>
                  </a:lnTo>
                  <a:cubicBezTo>
                    <a:pt x="3" y="21"/>
                    <a:pt x="3" y="22"/>
                    <a:pt x="3" y="23"/>
                  </a:cubicBezTo>
                  <a:lnTo>
                    <a:pt x="3" y="25"/>
                  </a:lnTo>
                  <a:cubicBezTo>
                    <a:pt x="1" y="35"/>
                    <a:pt x="0" y="46"/>
                    <a:pt x="0" y="46"/>
                  </a:cubicBezTo>
                  <a:lnTo>
                    <a:pt x="0" y="46"/>
                  </a:lnTo>
                  <a:lnTo>
                    <a:pt x="1"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9" name="Freeform 67"/>
            <p:cNvSpPr>
              <a:spLocks noEditPoints="1"/>
            </p:cNvSpPr>
            <p:nvPr userDrawn="1"/>
          </p:nvSpPr>
          <p:spPr bwMode="auto">
            <a:xfrm>
              <a:off x="9548813" y="2641600"/>
              <a:ext cx="554038" cy="649287"/>
            </a:xfrm>
            <a:custGeom>
              <a:avLst/>
              <a:gdLst>
                <a:gd name="T0" fmla="*/ 161 w 345"/>
                <a:gd name="T1" fmla="*/ 35 h 400"/>
                <a:gd name="T2" fmla="*/ 169 w 345"/>
                <a:gd name="T3" fmla="*/ 29 h 400"/>
                <a:gd name="T4" fmla="*/ 325 w 345"/>
                <a:gd name="T5" fmla="*/ 74 h 400"/>
                <a:gd name="T6" fmla="*/ 46 w 345"/>
                <a:gd name="T7" fmla="*/ 202 h 400"/>
                <a:gd name="T8" fmla="*/ 98 w 345"/>
                <a:gd name="T9" fmla="*/ 209 h 400"/>
                <a:gd name="T10" fmla="*/ 124 w 345"/>
                <a:gd name="T11" fmla="*/ 210 h 400"/>
                <a:gd name="T12" fmla="*/ 152 w 345"/>
                <a:gd name="T13" fmla="*/ 205 h 400"/>
                <a:gd name="T14" fmla="*/ 185 w 345"/>
                <a:gd name="T15" fmla="*/ 188 h 400"/>
                <a:gd name="T16" fmla="*/ 199 w 345"/>
                <a:gd name="T17" fmla="*/ 199 h 400"/>
                <a:gd name="T18" fmla="*/ 156 w 345"/>
                <a:gd name="T19" fmla="*/ 307 h 400"/>
                <a:gd name="T20" fmla="*/ 132 w 345"/>
                <a:gd name="T21" fmla="*/ 329 h 400"/>
                <a:gd name="T22" fmla="*/ 115 w 345"/>
                <a:gd name="T23" fmla="*/ 330 h 400"/>
                <a:gd name="T24" fmla="*/ 98 w 345"/>
                <a:gd name="T25" fmla="*/ 323 h 400"/>
                <a:gd name="T26" fmla="*/ 81 w 345"/>
                <a:gd name="T27" fmla="*/ 343 h 400"/>
                <a:gd name="T28" fmla="*/ 188 w 345"/>
                <a:gd name="T29" fmla="*/ 288 h 400"/>
                <a:gd name="T30" fmla="*/ 195 w 345"/>
                <a:gd name="T31" fmla="*/ 265 h 400"/>
                <a:gd name="T32" fmla="*/ 221 w 345"/>
                <a:gd name="T33" fmla="*/ 248 h 400"/>
                <a:gd name="T34" fmla="*/ 230 w 345"/>
                <a:gd name="T35" fmla="*/ 247 h 400"/>
                <a:gd name="T36" fmla="*/ 256 w 345"/>
                <a:gd name="T37" fmla="*/ 293 h 400"/>
                <a:gd name="T38" fmla="*/ 275 w 345"/>
                <a:gd name="T39" fmla="*/ 351 h 400"/>
                <a:gd name="T40" fmla="*/ 248 w 345"/>
                <a:gd name="T41" fmla="*/ 371 h 400"/>
                <a:gd name="T42" fmla="*/ 253 w 345"/>
                <a:gd name="T43" fmla="*/ 400 h 400"/>
                <a:gd name="T44" fmla="*/ 311 w 345"/>
                <a:gd name="T45" fmla="*/ 400 h 400"/>
                <a:gd name="T46" fmla="*/ 328 w 345"/>
                <a:gd name="T47" fmla="*/ 281 h 400"/>
                <a:gd name="T48" fmla="*/ 288 w 345"/>
                <a:gd name="T49" fmla="*/ 240 h 400"/>
                <a:gd name="T50" fmla="*/ 312 w 345"/>
                <a:gd name="T51" fmla="*/ 202 h 400"/>
                <a:gd name="T52" fmla="*/ 295 w 345"/>
                <a:gd name="T53" fmla="*/ 28 h 400"/>
                <a:gd name="T54" fmla="*/ 261 w 345"/>
                <a:gd name="T55" fmla="*/ 127 h 400"/>
                <a:gd name="T56" fmla="*/ 255 w 345"/>
                <a:gd name="T57" fmla="*/ 135 h 400"/>
                <a:gd name="T58" fmla="*/ 250 w 345"/>
                <a:gd name="T59" fmla="*/ 144 h 400"/>
                <a:gd name="T60" fmla="*/ 248 w 345"/>
                <a:gd name="T61" fmla="*/ 155 h 400"/>
                <a:gd name="T62" fmla="*/ 268 w 345"/>
                <a:gd name="T63" fmla="*/ 144 h 400"/>
                <a:gd name="T64" fmla="*/ 274 w 345"/>
                <a:gd name="T65" fmla="*/ 136 h 400"/>
                <a:gd name="T66" fmla="*/ 288 w 345"/>
                <a:gd name="T67" fmla="*/ 129 h 400"/>
                <a:gd name="T68" fmla="*/ 324 w 345"/>
                <a:gd name="T69" fmla="*/ 163 h 400"/>
                <a:gd name="T70" fmla="*/ 214 w 345"/>
                <a:gd name="T71" fmla="*/ 130 h 400"/>
                <a:gd name="T72" fmla="*/ 191 w 345"/>
                <a:gd name="T73" fmla="*/ 102 h 400"/>
                <a:gd name="T74" fmla="*/ 201 w 345"/>
                <a:gd name="T75" fmla="*/ 78 h 400"/>
                <a:gd name="T76" fmla="*/ 211 w 345"/>
                <a:gd name="T77" fmla="*/ 53 h 400"/>
                <a:gd name="T78" fmla="*/ 200 w 345"/>
                <a:gd name="T79" fmla="*/ 24 h 400"/>
                <a:gd name="T80" fmla="*/ 154 w 345"/>
                <a:gd name="T81" fmla="*/ 0 h 400"/>
                <a:gd name="T82" fmla="*/ 135 w 345"/>
                <a:gd name="T83" fmla="*/ 35 h 400"/>
                <a:gd name="T84" fmla="*/ 135 w 345"/>
                <a:gd name="T85" fmla="*/ 55 h 400"/>
                <a:gd name="T86" fmla="*/ 154 w 345"/>
                <a:gd name="T87" fmla="*/ 94 h 400"/>
                <a:gd name="T88" fmla="*/ 136 w 345"/>
                <a:gd name="T89" fmla="*/ 110 h 400"/>
                <a:gd name="T90" fmla="*/ 111 w 345"/>
                <a:gd name="T91" fmla="*/ 145 h 400"/>
                <a:gd name="T92" fmla="*/ 85 w 345"/>
                <a:gd name="T93" fmla="*/ 127 h 400"/>
                <a:gd name="T94" fmla="*/ 86 w 345"/>
                <a:gd name="T95" fmla="*/ 102 h 400"/>
                <a:gd name="T96" fmla="*/ 80 w 345"/>
                <a:gd name="T97" fmla="*/ 97 h 400"/>
                <a:gd name="T98" fmla="*/ 47 w 345"/>
                <a:gd name="T99" fmla="*/ 72 h 400"/>
                <a:gd name="T100" fmla="*/ 47 w 345"/>
                <a:gd name="T101" fmla="*/ 134 h 400"/>
                <a:gd name="T102" fmla="*/ 138 w 345"/>
                <a:gd name="T103" fmla="*/ 155 h 400"/>
                <a:gd name="T104" fmla="*/ 47 w 345"/>
                <a:gd name="T105" fmla="*/ 162 h 400"/>
                <a:gd name="T106" fmla="*/ 46 w 345"/>
                <a:gd name="T107" fmla="*/ 2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400">
                  <a:moveTo>
                    <a:pt x="169" y="29"/>
                  </a:moveTo>
                  <a:lnTo>
                    <a:pt x="169" y="29"/>
                  </a:lnTo>
                  <a:cubicBezTo>
                    <a:pt x="169" y="29"/>
                    <a:pt x="169" y="30"/>
                    <a:pt x="169" y="30"/>
                  </a:cubicBezTo>
                  <a:cubicBezTo>
                    <a:pt x="168" y="33"/>
                    <a:pt x="164" y="36"/>
                    <a:pt x="161" y="35"/>
                  </a:cubicBezTo>
                  <a:cubicBezTo>
                    <a:pt x="159" y="35"/>
                    <a:pt x="157" y="34"/>
                    <a:pt x="156" y="33"/>
                  </a:cubicBezTo>
                  <a:cubicBezTo>
                    <a:pt x="155" y="31"/>
                    <a:pt x="154" y="29"/>
                    <a:pt x="154" y="27"/>
                  </a:cubicBezTo>
                  <a:cubicBezTo>
                    <a:pt x="155" y="23"/>
                    <a:pt x="158" y="20"/>
                    <a:pt x="162" y="20"/>
                  </a:cubicBezTo>
                  <a:cubicBezTo>
                    <a:pt x="166" y="21"/>
                    <a:pt x="169" y="24"/>
                    <a:pt x="169" y="29"/>
                  </a:cubicBezTo>
                  <a:close/>
                  <a:moveTo>
                    <a:pt x="264" y="74"/>
                  </a:moveTo>
                  <a:lnTo>
                    <a:pt x="264" y="74"/>
                  </a:lnTo>
                  <a:cubicBezTo>
                    <a:pt x="264" y="58"/>
                    <a:pt x="278" y="44"/>
                    <a:pt x="295" y="44"/>
                  </a:cubicBezTo>
                  <a:cubicBezTo>
                    <a:pt x="311" y="44"/>
                    <a:pt x="325" y="58"/>
                    <a:pt x="325" y="74"/>
                  </a:cubicBezTo>
                  <a:cubicBezTo>
                    <a:pt x="325" y="91"/>
                    <a:pt x="311" y="105"/>
                    <a:pt x="295" y="105"/>
                  </a:cubicBezTo>
                  <a:cubicBezTo>
                    <a:pt x="278" y="105"/>
                    <a:pt x="264" y="91"/>
                    <a:pt x="264" y="74"/>
                  </a:cubicBezTo>
                  <a:close/>
                  <a:moveTo>
                    <a:pt x="46" y="202"/>
                  </a:moveTo>
                  <a:lnTo>
                    <a:pt x="46" y="202"/>
                  </a:lnTo>
                  <a:cubicBezTo>
                    <a:pt x="48" y="208"/>
                    <a:pt x="47" y="215"/>
                    <a:pt x="43" y="221"/>
                  </a:cubicBezTo>
                  <a:cubicBezTo>
                    <a:pt x="47" y="219"/>
                    <a:pt x="51" y="217"/>
                    <a:pt x="54" y="214"/>
                  </a:cubicBezTo>
                  <a:cubicBezTo>
                    <a:pt x="59" y="209"/>
                    <a:pt x="63" y="204"/>
                    <a:pt x="64" y="197"/>
                  </a:cubicBezTo>
                  <a:cubicBezTo>
                    <a:pt x="74" y="203"/>
                    <a:pt x="86" y="207"/>
                    <a:pt x="98" y="209"/>
                  </a:cubicBezTo>
                  <a:cubicBezTo>
                    <a:pt x="102" y="202"/>
                    <a:pt x="104" y="194"/>
                    <a:pt x="104" y="186"/>
                  </a:cubicBezTo>
                  <a:cubicBezTo>
                    <a:pt x="105" y="187"/>
                    <a:pt x="106" y="188"/>
                    <a:pt x="106" y="189"/>
                  </a:cubicBezTo>
                  <a:cubicBezTo>
                    <a:pt x="109" y="196"/>
                    <a:pt x="110" y="203"/>
                    <a:pt x="108" y="210"/>
                  </a:cubicBezTo>
                  <a:cubicBezTo>
                    <a:pt x="113" y="210"/>
                    <a:pt x="118" y="210"/>
                    <a:pt x="124" y="210"/>
                  </a:cubicBezTo>
                  <a:cubicBezTo>
                    <a:pt x="128" y="202"/>
                    <a:pt x="130" y="194"/>
                    <a:pt x="130" y="185"/>
                  </a:cubicBezTo>
                  <a:cubicBezTo>
                    <a:pt x="131" y="186"/>
                    <a:pt x="132" y="187"/>
                    <a:pt x="132" y="188"/>
                  </a:cubicBezTo>
                  <a:cubicBezTo>
                    <a:pt x="135" y="195"/>
                    <a:pt x="136" y="202"/>
                    <a:pt x="135" y="209"/>
                  </a:cubicBezTo>
                  <a:cubicBezTo>
                    <a:pt x="141" y="208"/>
                    <a:pt x="146" y="207"/>
                    <a:pt x="152" y="205"/>
                  </a:cubicBezTo>
                  <a:cubicBezTo>
                    <a:pt x="155" y="199"/>
                    <a:pt x="156" y="192"/>
                    <a:pt x="156" y="184"/>
                  </a:cubicBezTo>
                  <a:cubicBezTo>
                    <a:pt x="157" y="186"/>
                    <a:pt x="158" y="186"/>
                    <a:pt x="158" y="188"/>
                  </a:cubicBezTo>
                  <a:cubicBezTo>
                    <a:pt x="160" y="192"/>
                    <a:pt x="161" y="197"/>
                    <a:pt x="161" y="202"/>
                  </a:cubicBezTo>
                  <a:cubicBezTo>
                    <a:pt x="170" y="198"/>
                    <a:pt x="178" y="194"/>
                    <a:pt x="185" y="188"/>
                  </a:cubicBezTo>
                  <a:cubicBezTo>
                    <a:pt x="189" y="185"/>
                    <a:pt x="193" y="181"/>
                    <a:pt x="195" y="176"/>
                  </a:cubicBezTo>
                  <a:cubicBezTo>
                    <a:pt x="195" y="178"/>
                    <a:pt x="194" y="181"/>
                    <a:pt x="193" y="183"/>
                  </a:cubicBezTo>
                  <a:cubicBezTo>
                    <a:pt x="192" y="186"/>
                    <a:pt x="191" y="188"/>
                    <a:pt x="189" y="191"/>
                  </a:cubicBezTo>
                  <a:cubicBezTo>
                    <a:pt x="193" y="193"/>
                    <a:pt x="196" y="196"/>
                    <a:pt x="199" y="199"/>
                  </a:cubicBezTo>
                  <a:cubicBezTo>
                    <a:pt x="200" y="200"/>
                    <a:pt x="201" y="201"/>
                    <a:pt x="202" y="202"/>
                  </a:cubicBezTo>
                  <a:cubicBezTo>
                    <a:pt x="171" y="207"/>
                    <a:pt x="145" y="229"/>
                    <a:pt x="134" y="258"/>
                  </a:cubicBezTo>
                  <a:cubicBezTo>
                    <a:pt x="148" y="263"/>
                    <a:pt x="159" y="277"/>
                    <a:pt x="159" y="293"/>
                  </a:cubicBezTo>
                  <a:cubicBezTo>
                    <a:pt x="159" y="298"/>
                    <a:pt x="158" y="303"/>
                    <a:pt x="156" y="307"/>
                  </a:cubicBezTo>
                  <a:cubicBezTo>
                    <a:pt x="155" y="309"/>
                    <a:pt x="154" y="310"/>
                    <a:pt x="154" y="312"/>
                  </a:cubicBezTo>
                  <a:cubicBezTo>
                    <a:pt x="153" y="312"/>
                    <a:pt x="153" y="313"/>
                    <a:pt x="152" y="314"/>
                  </a:cubicBezTo>
                  <a:cubicBezTo>
                    <a:pt x="152" y="314"/>
                    <a:pt x="151" y="315"/>
                    <a:pt x="151" y="316"/>
                  </a:cubicBezTo>
                  <a:cubicBezTo>
                    <a:pt x="146" y="322"/>
                    <a:pt x="140" y="327"/>
                    <a:pt x="132" y="329"/>
                  </a:cubicBezTo>
                  <a:cubicBezTo>
                    <a:pt x="129" y="330"/>
                    <a:pt x="125" y="331"/>
                    <a:pt x="121" y="331"/>
                  </a:cubicBezTo>
                  <a:cubicBezTo>
                    <a:pt x="121" y="331"/>
                    <a:pt x="121" y="331"/>
                    <a:pt x="121" y="331"/>
                  </a:cubicBezTo>
                  <a:cubicBezTo>
                    <a:pt x="119" y="331"/>
                    <a:pt x="118" y="330"/>
                    <a:pt x="117" y="330"/>
                  </a:cubicBezTo>
                  <a:cubicBezTo>
                    <a:pt x="116" y="330"/>
                    <a:pt x="116" y="330"/>
                    <a:pt x="115" y="330"/>
                  </a:cubicBezTo>
                  <a:cubicBezTo>
                    <a:pt x="114" y="330"/>
                    <a:pt x="113" y="330"/>
                    <a:pt x="111" y="329"/>
                  </a:cubicBezTo>
                  <a:cubicBezTo>
                    <a:pt x="111" y="329"/>
                    <a:pt x="111" y="329"/>
                    <a:pt x="111" y="329"/>
                  </a:cubicBezTo>
                  <a:cubicBezTo>
                    <a:pt x="107" y="328"/>
                    <a:pt x="104" y="326"/>
                    <a:pt x="101" y="324"/>
                  </a:cubicBezTo>
                  <a:cubicBezTo>
                    <a:pt x="100" y="324"/>
                    <a:pt x="99" y="323"/>
                    <a:pt x="98" y="323"/>
                  </a:cubicBezTo>
                  <a:cubicBezTo>
                    <a:pt x="94" y="321"/>
                    <a:pt x="90" y="319"/>
                    <a:pt x="85" y="319"/>
                  </a:cubicBezTo>
                  <a:cubicBezTo>
                    <a:pt x="69" y="319"/>
                    <a:pt x="57" y="332"/>
                    <a:pt x="57" y="347"/>
                  </a:cubicBezTo>
                  <a:cubicBezTo>
                    <a:pt x="57" y="350"/>
                    <a:pt x="57" y="352"/>
                    <a:pt x="58" y="354"/>
                  </a:cubicBezTo>
                  <a:cubicBezTo>
                    <a:pt x="64" y="348"/>
                    <a:pt x="72" y="343"/>
                    <a:pt x="81" y="343"/>
                  </a:cubicBezTo>
                  <a:cubicBezTo>
                    <a:pt x="97" y="343"/>
                    <a:pt x="111" y="357"/>
                    <a:pt x="111" y="373"/>
                  </a:cubicBezTo>
                  <a:cubicBezTo>
                    <a:pt x="111" y="375"/>
                    <a:pt x="110" y="378"/>
                    <a:pt x="110" y="380"/>
                  </a:cubicBezTo>
                  <a:cubicBezTo>
                    <a:pt x="152" y="380"/>
                    <a:pt x="186" y="350"/>
                    <a:pt x="194" y="311"/>
                  </a:cubicBezTo>
                  <a:cubicBezTo>
                    <a:pt x="190" y="304"/>
                    <a:pt x="188" y="297"/>
                    <a:pt x="188" y="288"/>
                  </a:cubicBezTo>
                  <a:cubicBezTo>
                    <a:pt x="188" y="280"/>
                    <a:pt x="190" y="272"/>
                    <a:pt x="194" y="266"/>
                  </a:cubicBezTo>
                  <a:cubicBezTo>
                    <a:pt x="194" y="266"/>
                    <a:pt x="194" y="266"/>
                    <a:pt x="194" y="266"/>
                  </a:cubicBezTo>
                  <a:cubicBezTo>
                    <a:pt x="194" y="266"/>
                    <a:pt x="194" y="265"/>
                    <a:pt x="195" y="265"/>
                  </a:cubicBezTo>
                  <a:cubicBezTo>
                    <a:pt x="195" y="265"/>
                    <a:pt x="195" y="265"/>
                    <a:pt x="195" y="265"/>
                  </a:cubicBezTo>
                  <a:cubicBezTo>
                    <a:pt x="195" y="264"/>
                    <a:pt x="196" y="263"/>
                    <a:pt x="197" y="263"/>
                  </a:cubicBezTo>
                  <a:cubicBezTo>
                    <a:pt x="197" y="263"/>
                    <a:pt x="197" y="262"/>
                    <a:pt x="197" y="262"/>
                  </a:cubicBezTo>
                  <a:cubicBezTo>
                    <a:pt x="202" y="256"/>
                    <a:pt x="210" y="251"/>
                    <a:pt x="218" y="248"/>
                  </a:cubicBezTo>
                  <a:cubicBezTo>
                    <a:pt x="219" y="248"/>
                    <a:pt x="220" y="248"/>
                    <a:pt x="221" y="248"/>
                  </a:cubicBezTo>
                  <a:lnTo>
                    <a:pt x="221" y="248"/>
                  </a:lnTo>
                  <a:cubicBezTo>
                    <a:pt x="220" y="237"/>
                    <a:pt x="222" y="225"/>
                    <a:pt x="226" y="214"/>
                  </a:cubicBezTo>
                  <a:cubicBezTo>
                    <a:pt x="227" y="211"/>
                    <a:pt x="228" y="208"/>
                    <a:pt x="230" y="205"/>
                  </a:cubicBezTo>
                  <a:cubicBezTo>
                    <a:pt x="226" y="219"/>
                    <a:pt x="226" y="233"/>
                    <a:pt x="230" y="247"/>
                  </a:cubicBezTo>
                  <a:cubicBezTo>
                    <a:pt x="230" y="247"/>
                    <a:pt x="230" y="248"/>
                    <a:pt x="230" y="248"/>
                  </a:cubicBezTo>
                  <a:cubicBezTo>
                    <a:pt x="230" y="248"/>
                    <a:pt x="230" y="248"/>
                    <a:pt x="230" y="248"/>
                  </a:cubicBezTo>
                  <a:lnTo>
                    <a:pt x="230" y="248"/>
                  </a:lnTo>
                  <a:cubicBezTo>
                    <a:pt x="234" y="266"/>
                    <a:pt x="243" y="281"/>
                    <a:pt x="256" y="293"/>
                  </a:cubicBezTo>
                  <a:cubicBezTo>
                    <a:pt x="261" y="290"/>
                    <a:pt x="266" y="289"/>
                    <a:pt x="272" y="289"/>
                  </a:cubicBezTo>
                  <a:cubicBezTo>
                    <a:pt x="287" y="289"/>
                    <a:pt x="300" y="300"/>
                    <a:pt x="302" y="315"/>
                  </a:cubicBezTo>
                  <a:cubicBezTo>
                    <a:pt x="302" y="317"/>
                    <a:pt x="303" y="318"/>
                    <a:pt x="303" y="320"/>
                  </a:cubicBezTo>
                  <a:cubicBezTo>
                    <a:pt x="303" y="336"/>
                    <a:pt x="291" y="349"/>
                    <a:pt x="275" y="351"/>
                  </a:cubicBezTo>
                  <a:cubicBezTo>
                    <a:pt x="275" y="351"/>
                    <a:pt x="274" y="351"/>
                    <a:pt x="274" y="351"/>
                  </a:cubicBezTo>
                  <a:cubicBezTo>
                    <a:pt x="265" y="352"/>
                    <a:pt x="258" y="356"/>
                    <a:pt x="253" y="363"/>
                  </a:cubicBezTo>
                  <a:lnTo>
                    <a:pt x="253" y="363"/>
                  </a:lnTo>
                  <a:cubicBezTo>
                    <a:pt x="251" y="365"/>
                    <a:pt x="249" y="368"/>
                    <a:pt x="248" y="371"/>
                  </a:cubicBezTo>
                  <a:cubicBezTo>
                    <a:pt x="248" y="372"/>
                    <a:pt x="248" y="372"/>
                    <a:pt x="248" y="372"/>
                  </a:cubicBezTo>
                  <a:cubicBezTo>
                    <a:pt x="247" y="373"/>
                    <a:pt x="247" y="374"/>
                    <a:pt x="247" y="375"/>
                  </a:cubicBezTo>
                  <a:cubicBezTo>
                    <a:pt x="247" y="377"/>
                    <a:pt x="246" y="380"/>
                    <a:pt x="246" y="382"/>
                  </a:cubicBezTo>
                  <a:cubicBezTo>
                    <a:pt x="246" y="389"/>
                    <a:pt x="249" y="395"/>
                    <a:pt x="253" y="400"/>
                  </a:cubicBezTo>
                  <a:cubicBezTo>
                    <a:pt x="252" y="392"/>
                    <a:pt x="255" y="385"/>
                    <a:pt x="261" y="379"/>
                  </a:cubicBezTo>
                  <a:cubicBezTo>
                    <a:pt x="273" y="367"/>
                    <a:pt x="291" y="367"/>
                    <a:pt x="303" y="379"/>
                  </a:cubicBezTo>
                  <a:cubicBezTo>
                    <a:pt x="305" y="381"/>
                    <a:pt x="307" y="384"/>
                    <a:pt x="308" y="387"/>
                  </a:cubicBezTo>
                  <a:cubicBezTo>
                    <a:pt x="310" y="391"/>
                    <a:pt x="311" y="395"/>
                    <a:pt x="311" y="400"/>
                  </a:cubicBezTo>
                  <a:cubicBezTo>
                    <a:pt x="314" y="399"/>
                    <a:pt x="317" y="397"/>
                    <a:pt x="320" y="394"/>
                  </a:cubicBezTo>
                  <a:cubicBezTo>
                    <a:pt x="336" y="378"/>
                    <a:pt x="345" y="356"/>
                    <a:pt x="345" y="334"/>
                  </a:cubicBezTo>
                  <a:cubicBezTo>
                    <a:pt x="345" y="327"/>
                    <a:pt x="344" y="320"/>
                    <a:pt x="343" y="312"/>
                  </a:cubicBezTo>
                  <a:cubicBezTo>
                    <a:pt x="340" y="301"/>
                    <a:pt x="335" y="291"/>
                    <a:pt x="328" y="281"/>
                  </a:cubicBezTo>
                  <a:cubicBezTo>
                    <a:pt x="328" y="281"/>
                    <a:pt x="328" y="281"/>
                    <a:pt x="327" y="281"/>
                  </a:cubicBezTo>
                  <a:cubicBezTo>
                    <a:pt x="309" y="281"/>
                    <a:pt x="294" y="269"/>
                    <a:pt x="289" y="252"/>
                  </a:cubicBezTo>
                  <a:cubicBezTo>
                    <a:pt x="289" y="252"/>
                    <a:pt x="289" y="252"/>
                    <a:pt x="289" y="252"/>
                  </a:cubicBezTo>
                  <a:cubicBezTo>
                    <a:pt x="288" y="248"/>
                    <a:pt x="288" y="244"/>
                    <a:pt x="288" y="240"/>
                  </a:cubicBezTo>
                  <a:cubicBezTo>
                    <a:pt x="288" y="237"/>
                    <a:pt x="288" y="233"/>
                    <a:pt x="289" y="230"/>
                  </a:cubicBezTo>
                  <a:cubicBezTo>
                    <a:pt x="289" y="230"/>
                    <a:pt x="289" y="229"/>
                    <a:pt x="289" y="229"/>
                  </a:cubicBezTo>
                  <a:cubicBezTo>
                    <a:pt x="289" y="228"/>
                    <a:pt x="289" y="228"/>
                    <a:pt x="290" y="228"/>
                  </a:cubicBezTo>
                  <a:cubicBezTo>
                    <a:pt x="293" y="216"/>
                    <a:pt x="301" y="207"/>
                    <a:pt x="312" y="202"/>
                  </a:cubicBezTo>
                  <a:cubicBezTo>
                    <a:pt x="329" y="195"/>
                    <a:pt x="341" y="178"/>
                    <a:pt x="341" y="159"/>
                  </a:cubicBezTo>
                  <a:cubicBezTo>
                    <a:pt x="341" y="140"/>
                    <a:pt x="330" y="124"/>
                    <a:pt x="314" y="117"/>
                  </a:cubicBezTo>
                  <a:cubicBezTo>
                    <a:pt x="330" y="109"/>
                    <a:pt x="341" y="93"/>
                    <a:pt x="341" y="74"/>
                  </a:cubicBezTo>
                  <a:cubicBezTo>
                    <a:pt x="341" y="49"/>
                    <a:pt x="320" y="28"/>
                    <a:pt x="295" y="28"/>
                  </a:cubicBezTo>
                  <a:cubicBezTo>
                    <a:pt x="269" y="28"/>
                    <a:pt x="248" y="49"/>
                    <a:pt x="248" y="74"/>
                  </a:cubicBezTo>
                  <a:cubicBezTo>
                    <a:pt x="248" y="93"/>
                    <a:pt x="259" y="109"/>
                    <a:pt x="275" y="117"/>
                  </a:cubicBezTo>
                  <a:cubicBezTo>
                    <a:pt x="270" y="119"/>
                    <a:pt x="265" y="122"/>
                    <a:pt x="261" y="126"/>
                  </a:cubicBezTo>
                  <a:cubicBezTo>
                    <a:pt x="261" y="126"/>
                    <a:pt x="261" y="127"/>
                    <a:pt x="261" y="127"/>
                  </a:cubicBezTo>
                  <a:cubicBezTo>
                    <a:pt x="260" y="128"/>
                    <a:pt x="259" y="129"/>
                    <a:pt x="258" y="130"/>
                  </a:cubicBezTo>
                  <a:cubicBezTo>
                    <a:pt x="258" y="130"/>
                    <a:pt x="258" y="130"/>
                    <a:pt x="258" y="131"/>
                  </a:cubicBezTo>
                  <a:cubicBezTo>
                    <a:pt x="257" y="132"/>
                    <a:pt x="256" y="133"/>
                    <a:pt x="255" y="134"/>
                  </a:cubicBezTo>
                  <a:cubicBezTo>
                    <a:pt x="255" y="135"/>
                    <a:pt x="255" y="135"/>
                    <a:pt x="255" y="135"/>
                  </a:cubicBezTo>
                  <a:cubicBezTo>
                    <a:pt x="254" y="136"/>
                    <a:pt x="253" y="137"/>
                    <a:pt x="253" y="138"/>
                  </a:cubicBezTo>
                  <a:cubicBezTo>
                    <a:pt x="253" y="139"/>
                    <a:pt x="252" y="139"/>
                    <a:pt x="252" y="140"/>
                  </a:cubicBezTo>
                  <a:cubicBezTo>
                    <a:pt x="252" y="141"/>
                    <a:pt x="251" y="142"/>
                    <a:pt x="251" y="144"/>
                  </a:cubicBezTo>
                  <a:cubicBezTo>
                    <a:pt x="251" y="144"/>
                    <a:pt x="250" y="144"/>
                    <a:pt x="250" y="144"/>
                  </a:cubicBezTo>
                  <a:cubicBezTo>
                    <a:pt x="250" y="146"/>
                    <a:pt x="249" y="149"/>
                    <a:pt x="249" y="152"/>
                  </a:cubicBezTo>
                  <a:cubicBezTo>
                    <a:pt x="249" y="153"/>
                    <a:pt x="248" y="154"/>
                    <a:pt x="248" y="155"/>
                  </a:cubicBezTo>
                  <a:lnTo>
                    <a:pt x="248" y="155"/>
                  </a:lnTo>
                  <a:lnTo>
                    <a:pt x="248" y="155"/>
                  </a:lnTo>
                  <a:cubicBezTo>
                    <a:pt x="248" y="156"/>
                    <a:pt x="248" y="157"/>
                    <a:pt x="248" y="158"/>
                  </a:cubicBezTo>
                  <a:cubicBezTo>
                    <a:pt x="248" y="182"/>
                    <a:pt x="281" y="176"/>
                    <a:pt x="281" y="176"/>
                  </a:cubicBezTo>
                  <a:cubicBezTo>
                    <a:pt x="281" y="176"/>
                    <a:pt x="273" y="173"/>
                    <a:pt x="273" y="166"/>
                  </a:cubicBezTo>
                  <a:cubicBezTo>
                    <a:pt x="273" y="158"/>
                    <a:pt x="287" y="146"/>
                    <a:pt x="268" y="144"/>
                  </a:cubicBezTo>
                  <a:cubicBezTo>
                    <a:pt x="269" y="143"/>
                    <a:pt x="269" y="141"/>
                    <a:pt x="270" y="140"/>
                  </a:cubicBezTo>
                  <a:lnTo>
                    <a:pt x="270" y="140"/>
                  </a:lnTo>
                  <a:cubicBezTo>
                    <a:pt x="271" y="139"/>
                    <a:pt x="272" y="138"/>
                    <a:pt x="274" y="137"/>
                  </a:cubicBezTo>
                  <a:cubicBezTo>
                    <a:pt x="274" y="137"/>
                    <a:pt x="274" y="136"/>
                    <a:pt x="274" y="136"/>
                  </a:cubicBezTo>
                  <a:cubicBezTo>
                    <a:pt x="275" y="135"/>
                    <a:pt x="276" y="134"/>
                    <a:pt x="277" y="134"/>
                  </a:cubicBezTo>
                  <a:cubicBezTo>
                    <a:pt x="278" y="133"/>
                    <a:pt x="278" y="133"/>
                    <a:pt x="278" y="133"/>
                  </a:cubicBezTo>
                  <a:cubicBezTo>
                    <a:pt x="281" y="131"/>
                    <a:pt x="284" y="130"/>
                    <a:pt x="287" y="129"/>
                  </a:cubicBezTo>
                  <a:cubicBezTo>
                    <a:pt x="288" y="129"/>
                    <a:pt x="288" y="129"/>
                    <a:pt x="288" y="129"/>
                  </a:cubicBezTo>
                  <a:cubicBezTo>
                    <a:pt x="290" y="129"/>
                    <a:pt x="291" y="128"/>
                    <a:pt x="293" y="128"/>
                  </a:cubicBezTo>
                  <a:cubicBezTo>
                    <a:pt x="293" y="128"/>
                    <a:pt x="294" y="128"/>
                    <a:pt x="295" y="128"/>
                  </a:cubicBezTo>
                  <a:cubicBezTo>
                    <a:pt x="311" y="128"/>
                    <a:pt x="325" y="142"/>
                    <a:pt x="325" y="159"/>
                  </a:cubicBezTo>
                  <a:cubicBezTo>
                    <a:pt x="325" y="160"/>
                    <a:pt x="325" y="162"/>
                    <a:pt x="324" y="163"/>
                  </a:cubicBezTo>
                  <a:cubicBezTo>
                    <a:pt x="323" y="180"/>
                    <a:pt x="305" y="195"/>
                    <a:pt x="283" y="196"/>
                  </a:cubicBezTo>
                  <a:cubicBezTo>
                    <a:pt x="282" y="196"/>
                    <a:pt x="282" y="196"/>
                    <a:pt x="281" y="196"/>
                  </a:cubicBezTo>
                  <a:cubicBezTo>
                    <a:pt x="268" y="196"/>
                    <a:pt x="255" y="193"/>
                    <a:pt x="244" y="186"/>
                  </a:cubicBezTo>
                  <a:cubicBezTo>
                    <a:pt x="226" y="174"/>
                    <a:pt x="214" y="154"/>
                    <a:pt x="214" y="130"/>
                  </a:cubicBezTo>
                  <a:cubicBezTo>
                    <a:pt x="214" y="130"/>
                    <a:pt x="214" y="130"/>
                    <a:pt x="214" y="130"/>
                  </a:cubicBezTo>
                  <a:cubicBezTo>
                    <a:pt x="214" y="128"/>
                    <a:pt x="213" y="127"/>
                    <a:pt x="212" y="125"/>
                  </a:cubicBezTo>
                  <a:cubicBezTo>
                    <a:pt x="207" y="115"/>
                    <a:pt x="198" y="107"/>
                    <a:pt x="188" y="102"/>
                  </a:cubicBezTo>
                  <a:cubicBezTo>
                    <a:pt x="189" y="102"/>
                    <a:pt x="190" y="102"/>
                    <a:pt x="191" y="102"/>
                  </a:cubicBezTo>
                  <a:cubicBezTo>
                    <a:pt x="200" y="101"/>
                    <a:pt x="208" y="104"/>
                    <a:pt x="214" y="109"/>
                  </a:cubicBezTo>
                  <a:cubicBezTo>
                    <a:pt x="214" y="104"/>
                    <a:pt x="216" y="98"/>
                    <a:pt x="217" y="93"/>
                  </a:cubicBezTo>
                  <a:cubicBezTo>
                    <a:pt x="212" y="87"/>
                    <a:pt x="205" y="81"/>
                    <a:pt x="197" y="78"/>
                  </a:cubicBezTo>
                  <a:cubicBezTo>
                    <a:pt x="199" y="78"/>
                    <a:pt x="200" y="78"/>
                    <a:pt x="201" y="78"/>
                  </a:cubicBezTo>
                  <a:cubicBezTo>
                    <a:pt x="208" y="77"/>
                    <a:pt x="215" y="79"/>
                    <a:pt x="220" y="83"/>
                  </a:cubicBezTo>
                  <a:cubicBezTo>
                    <a:pt x="222" y="78"/>
                    <a:pt x="225" y="74"/>
                    <a:pt x="227" y="70"/>
                  </a:cubicBezTo>
                  <a:cubicBezTo>
                    <a:pt x="222" y="63"/>
                    <a:pt x="215" y="57"/>
                    <a:pt x="207" y="54"/>
                  </a:cubicBezTo>
                  <a:cubicBezTo>
                    <a:pt x="208" y="54"/>
                    <a:pt x="209" y="53"/>
                    <a:pt x="211" y="53"/>
                  </a:cubicBezTo>
                  <a:cubicBezTo>
                    <a:pt x="219" y="53"/>
                    <a:pt x="226" y="56"/>
                    <a:pt x="232" y="60"/>
                  </a:cubicBezTo>
                  <a:lnTo>
                    <a:pt x="232" y="41"/>
                  </a:lnTo>
                  <a:lnTo>
                    <a:pt x="232" y="41"/>
                  </a:lnTo>
                  <a:lnTo>
                    <a:pt x="200" y="24"/>
                  </a:lnTo>
                  <a:lnTo>
                    <a:pt x="181" y="14"/>
                  </a:lnTo>
                  <a:lnTo>
                    <a:pt x="165" y="6"/>
                  </a:lnTo>
                  <a:lnTo>
                    <a:pt x="165" y="6"/>
                  </a:lnTo>
                  <a:lnTo>
                    <a:pt x="154" y="0"/>
                  </a:lnTo>
                  <a:cubicBezTo>
                    <a:pt x="154" y="2"/>
                    <a:pt x="153" y="4"/>
                    <a:pt x="152" y="5"/>
                  </a:cubicBezTo>
                  <a:cubicBezTo>
                    <a:pt x="152" y="6"/>
                    <a:pt x="152" y="7"/>
                    <a:pt x="151" y="8"/>
                  </a:cubicBezTo>
                  <a:cubicBezTo>
                    <a:pt x="148" y="17"/>
                    <a:pt x="143" y="25"/>
                    <a:pt x="136" y="33"/>
                  </a:cubicBezTo>
                  <a:cubicBezTo>
                    <a:pt x="136" y="34"/>
                    <a:pt x="135" y="35"/>
                    <a:pt x="135" y="35"/>
                  </a:cubicBezTo>
                  <a:cubicBezTo>
                    <a:pt x="135" y="36"/>
                    <a:pt x="134" y="36"/>
                    <a:pt x="133" y="37"/>
                  </a:cubicBezTo>
                  <a:cubicBezTo>
                    <a:pt x="133" y="37"/>
                    <a:pt x="133" y="38"/>
                    <a:pt x="132" y="38"/>
                  </a:cubicBezTo>
                  <a:cubicBezTo>
                    <a:pt x="135" y="41"/>
                    <a:pt x="136" y="45"/>
                    <a:pt x="136" y="49"/>
                  </a:cubicBezTo>
                  <a:cubicBezTo>
                    <a:pt x="136" y="51"/>
                    <a:pt x="136" y="53"/>
                    <a:pt x="135" y="55"/>
                  </a:cubicBezTo>
                  <a:cubicBezTo>
                    <a:pt x="136" y="57"/>
                    <a:pt x="137" y="60"/>
                    <a:pt x="138" y="62"/>
                  </a:cubicBezTo>
                  <a:cubicBezTo>
                    <a:pt x="141" y="57"/>
                    <a:pt x="147" y="54"/>
                    <a:pt x="154" y="54"/>
                  </a:cubicBezTo>
                  <a:cubicBezTo>
                    <a:pt x="166" y="54"/>
                    <a:pt x="175" y="63"/>
                    <a:pt x="175" y="74"/>
                  </a:cubicBezTo>
                  <a:cubicBezTo>
                    <a:pt x="175" y="85"/>
                    <a:pt x="166" y="94"/>
                    <a:pt x="154" y="94"/>
                  </a:cubicBezTo>
                  <a:cubicBezTo>
                    <a:pt x="149" y="94"/>
                    <a:pt x="144" y="92"/>
                    <a:pt x="140" y="89"/>
                  </a:cubicBezTo>
                  <a:cubicBezTo>
                    <a:pt x="140" y="95"/>
                    <a:pt x="139" y="102"/>
                    <a:pt x="137" y="108"/>
                  </a:cubicBezTo>
                  <a:cubicBezTo>
                    <a:pt x="137" y="108"/>
                    <a:pt x="137" y="108"/>
                    <a:pt x="137" y="108"/>
                  </a:cubicBezTo>
                  <a:cubicBezTo>
                    <a:pt x="137" y="109"/>
                    <a:pt x="137" y="109"/>
                    <a:pt x="136" y="110"/>
                  </a:cubicBezTo>
                  <a:cubicBezTo>
                    <a:pt x="136" y="112"/>
                    <a:pt x="135" y="114"/>
                    <a:pt x="134" y="116"/>
                  </a:cubicBezTo>
                  <a:cubicBezTo>
                    <a:pt x="133" y="120"/>
                    <a:pt x="131" y="123"/>
                    <a:pt x="129" y="126"/>
                  </a:cubicBezTo>
                  <a:cubicBezTo>
                    <a:pt x="126" y="131"/>
                    <a:pt x="123" y="135"/>
                    <a:pt x="119" y="138"/>
                  </a:cubicBezTo>
                  <a:cubicBezTo>
                    <a:pt x="117" y="141"/>
                    <a:pt x="114" y="143"/>
                    <a:pt x="111" y="145"/>
                  </a:cubicBezTo>
                  <a:cubicBezTo>
                    <a:pt x="118" y="136"/>
                    <a:pt x="122" y="127"/>
                    <a:pt x="124" y="116"/>
                  </a:cubicBezTo>
                  <a:cubicBezTo>
                    <a:pt x="112" y="116"/>
                    <a:pt x="102" y="113"/>
                    <a:pt x="93" y="107"/>
                  </a:cubicBezTo>
                  <a:cubicBezTo>
                    <a:pt x="92" y="112"/>
                    <a:pt x="91" y="116"/>
                    <a:pt x="89" y="120"/>
                  </a:cubicBezTo>
                  <a:cubicBezTo>
                    <a:pt x="88" y="123"/>
                    <a:pt x="86" y="125"/>
                    <a:pt x="85" y="127"/>
                  </a:cubicBezTo>
                  <a:cubicBezTo>
                    <a:pt x="88" y="119"/>
                    <a:pt x="88" y="111"/>
                    <a:pt x="86" y="103"/>
                  </a:cubicBezTo>
                  <a:lnTo>
                    <a:pt x="86" y="103"/>
                  </a:lnTo>
                  <a:lnTo>
                    <a:pt x="86" y="103"/>
                  </a:lnTo>
                  <a:lnTo>
                    <a:pt x="86" y="102"/>
                  </a:lnTo>
                  <a:cubicBezTo>
                    <a:pt x="86" y="102"/>
                    <a:pt x="86" y="102"/>
                    <a:pt x="85" y="102"/>
                  </a:cubicBezTo>
                  <a:cubicBezTo>
                    <a:pt x="78" y="101"/>
                    <a:pt x="71" y="101"/>
                    <a:pt x="64" y="104"/>
                  </a:cubicBezTo>
                  <a:cubicBezTo>
                    <a:pt x="66" y="102"/>
                    <a:pt x="68" y="101"/>
                    <a:pt x="70" y="100"/>
                  </a:cubicBezTo>
                  <a:cubicBezTo>
                    <a:pt x="74" y="98"/>
                    <a:pt x="77" y="97"/>
                    <a:pt x="80" y="97"/>
                  </a:cubicBezTo>
                  <a:cubicBezTo>
                    <a:pt x="73" y="89"/>
                    <a:pt x="68" y="80"/>
                    <a:pt x="65" y="70"/>
                  </a:cubicBezTo>
                  <a:cubicBezTo>
                    <a:pt x="65" y="71"/>
                    <a:pt x="64" y="71"/>
                    <a:pt x="64" y="71"/>
                  </a:cubicBezTo>
                  <a:cubicBezTo>
                    <a:pt x="62" y="72"/>
                    <a:pt x="61" y="73"/>
                    <a:pt x="59" y="73"/>
                  </a:cubicBezTo>
                  <a:cubicBezTo>
                    <a:pt x="55" y="74"/>
                    <a:pt x="51" y="73"/>
                    <a:pt x="47" y="72"/>
                  </a:cubicBezTo>
                  <a:lnTo>
                    <a:pt x="47" y="86"/>
                  </a:lnTo>
                  <a:lnTo>
                    <a:pt x="47" y="86"/>
                  </a:lnTo>
                  <a:cubicBezTo>
                    <a:pt x="47" y="93"/>
                    <a:pt x="49" y="100"/>
                    <a:pt x="51" y="106"/>
                  </a:cubicBezTo>
                  <a:lnTo>
                    <a:pt x="47" y="134"/>
                  </a:lnTo>
                  <a:lnTo>
                    <a:pt x="74" y="138"/>
                  </a:lnTo>
                  <a:cubicBezTo>
                    <a:pt x="84" y="145"/>
                    <a:pt x="95" y="150"/>
                    <a:pt x="107" y="151"/>
                  </a:cubicBezTo>
                  <a:cubicBezTo>
                    <a:pt x="105" y="152"/>
                    <a:pt x="103" y="154"/>
                    <a:pt x="100" y="155"/>
                  </a:cubicBezTo>
                  <a:lnTo>
                    <a:pt x="138" y="155"/>
                  </a:lnTo>
                  <a:lnTo>
                    <a:pt x="141" y="155"/>
                  </a:lnTo>
                  <a:cubicBezTo>
                    <a:pt x="135" y="160"/>
                    <a:pt x="126" y="166"/>
                    <a:pt x="119" y="169"/>
                  </a:cubicBezTo>
                  <a:cubicBezTo>
                    <a:pt x="94" y="179"/>
                    <a:pt x="69" y="175"/>
                    <a:pt x="48" y="162"/>
                  </a:cubicBezTo>
                  <a:lnTo>
                    <a:pt x="47" y="162"/>
                  </a:lnTo>
                  <a:cubicBezTo>
                    <a:pt x="36" y="156"/>
                    <a:pt x="22" y="158"/>
                    <a:pt x="12" y="167"/>
                  </a:cubicBezTo>
                  <a:cubicBezTo>
                    <a:pt x="3" y="174"/>
                    <a:pt x="0" y="186"/>
                    <a:pt x="2" y="196"/>
                  </a:cubicBezTo>
                  <a:cubicBezTo>
                    <a:pt x="5" y="191"/>
                    <a:pt x="9" y="187"/>
                    <a:pt x="15" y="185"/>
                  </a:cubicBezTo>
                  <a:cubicBezTo>
                    <a:pt x="28" y="182"/>
                    <a:pt x="42" y="189"/>
                    <a:pt x="46" y="20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7501272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fi-FI" noProof="0" dirty="0"/>
          </a:p>
        </p:txBody>
      </p:sp>
      <p:sp>
        <p:nvSpPr>
          <p:cNvPr id="3" name="Date Placeholder 2"/>
          <p:cNvSpPr>
            <a:spLocks noGrp="1"/>
          </p:cNvSpPr>
          <p:nvPr>
            <p:ph type="dt" sz="half" idx="10"/>
          </p:nvPr>
        </p:nvSpPr>
        <p:spPr/>
        <p:txBody>
          <a:bodyPr/>
          <a:lstStyle>
            <a:lvl1pPr>
              <a:defRPr>
                <a:solidFill>
                  <a:schemeClr val="accent1"/>
                </a:solidFill>
              </a:defRPr>
            </a:lvl1pPr>
          </a:lstStyle>
          <a:p>
            <a:fld id="{49B95E72-162F-498F-B705-BE5BB9DFFA3F}" type="datetime1">
              <a:rPr lang="fi-FI" smtClean="0"/>
              <a:pPr/>
              <a:t>13.12.2021</a:t>
            </a:fld>
            <a:endParaRPr lang="fi-FI"/>
          </a:p>
        </p:txBody>
      </p:sp>
      <p:sp>
        <p:nvSpPr>
          <p:cNvPr id="4" name="Footer Placeholder 3"/>
          <p:cNvSpPr>
            <a:spLocks noGrp="1"/>
          </p:cNvSpPr>
          <p:nvPr>
            <p:ph type="ftr" sz="quarter" idx="11"/>
          </p:nvPr>
        </p:nvSpPr>
        <p:spPr/>
        <p:txBody>
          <a:bodyPr/>
          <a:lstStyle>
            <a:lvl1pPr>
              <a:defRPr>
                <a:solidFill>
                  <a:schemeClr val="accent1"/>
                </a:solidFill>
              </a:defRPr>
            </a:lvl1pPr>
          </a:lstStyle>
          <a:p>
            <a:r>
              <a:rPr lang="fi-FI"/>
              <a:t>Esityksen nimi ja tekijä</a:t>
            </a:r>
          </a:p>
        </p:txBody>
      </p:sp>
      <p:sp>
        <p:nvSpPr>
          <p:cNvPr id="5" name="Slide Number Placeholder 4"/>
          <p:cNvSpPr>
            <a:spLocks noGrp="1"/>
          </p:cNvSpPr>
          <p:nvPr>
            <p:ph type="sldNum" sz="quarter" idx="12"/>
          </p:nvPr>
        </p:nvSpPr>
        <p:spPr/>
        <p:txBody>
          <a:bodyPr/>
          <a:lstStyle>
            <a:lvl1pPr>
              <a:defRPr>
                <a:solidFill>
                  <a:schemeClr val="accent1"/>
                </a:solidFill>
              </a:defRPr>
            </a:lvl1pPr>
          </a:lstStyle>
          <a:p>
            <a:fld id="{0861148C-697E-4B67-BDAA-872F34DF1106}" type="slidenum">
              <a:rPr lang="fi-FI" smtClean="0"/>
              <a:pPr/>
              <a:t>‹#›</a:t>
            </a:fld>
            <a:endParaRPr lang="fi-FI"/>
          </a:p>
        </p:txBody>
      </p:sp>
    </p:spTree>
    <p:extLst>
      <p:ext uri="{BB962C8B-B14F-4D97-AF65-F5344CB8AC3E}">
        <p14:creationId xmlns:p14="http://schemas.microsoft.com/office/powerpoint/2010/main" val="5971620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37FF261-7541-42FA-B569-1D24A5023728}" type="datetime1">
              <a:rPr lang="fi-FI" smtClean="0"/>
              <a:pPr/>
              <a:t>13.12.2021</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en-GB" noProof="0"/>
              <a:t>Click to edit Master text styles</a:t>
            </a:r>
          </a:p>
        </p:txBody>
      </p:sp>
      <p:sp>
        <p:nvSpPr>
          <p:cNvPr id="9" name="Freeform 8">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298087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älidia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9743664-6B17-DF43-8AA4-9B3091EAAC2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4" name="Subtitle 2">
            <a:extLst>
              <a:ext uri="{FF2B5EF4-FFF2-40B4-BE49-F238E27FC236}">
                <a16:creationId xmlns:a16="http://schemas.microsoft.com/office/drawing/2014/main" id="{14CF5EF0-545B-8A44-A71E-FD1D26734908}"/>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Nosto vihreä">
    <p:bg>
      <p:bgPr>
        <a:solidFill>
          <a:schemeClr val="accent2"/>
        </a:solidFill>
        <a:effectLst/>
      </p:bgPr>
    </p:bg>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87B7F66C-9540-3041-84F4-34530425C25F}"/>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accent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en-GB" noProof="0"/>
              <a:t>Click to edit Master text styles</a:t>
            </a:r>
          </a:p>
        </p:txBody>
      </p:sp>
      <p:sp>
        <p:nvSpPr>
          <p:cNvPr id="14" name="Date Placeholder 2">
            <a:extLst>
              <a:ext uri="{FF2B5EF4-FFF2-40B4-BE49-F238E27FC236}">
                <a16:creationId xmlns:a16="http://schemas.microsoft.com/office/drawing/2014/main" id="{496403B8-6F92-2E40-A9D8-5AEFEF1DDAEA}"/>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49B95E72-162F-498F-B705-BE5BB9DFFA3F}" type="datetime1">
              <a:rPr lang="fi-FI" smtClean="0"/>
              <a:pPr/>
              <a:t>13.12.2021</a:t>
            </a:fld>
            <a:endParaRPr lang="fi-FI"/>
          </a:p>
        </p:txBody>
      </p:sp>
      <p:sp>
        <p:nvSpPr>
          <p:cNvPr id="15" name="Footer Placeholder 3">
            <a:extLst>
              <a:ext uri="{FF2B5EF4-FFF2-40B4-BE49-F238E27FC236}">
                <a16:creationId xmlns:a16="http://schemas.microsoft.com/office/drawing/2014/main" id="{507FEECC-FE5E-CF4D-9E3D-3FED52738B67}"/>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6" name="Slide Number Placeholder 4">
            <a:extLst>
              <a:ext uri="{FF2B5EF4-FFF2-40B4-BE49-F238E27FC236}">
                <a16:creationId xmlns:a16="http://schemas.microsoft.com/office/drawing/2014/main" id="{9FA8E42B-7AAE-FD4F-9723-B373DA4BE300}"/>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a:p>
        </p:txBody>
      </p:sp>
    </p:spTree>
    <p:extLst>
      <p:ext uri="{BB962C8B-B14F-4D97-AF65-F5344CB8AC3E}">
        <p14:creationId xmlns:p14="http://schemas.microsoft.com/office/powerpoint/2010/main" val="20242057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nosto pinkki">
    <p:bg>
      <p:bgPr>
        <a:solidFill>
          <a:schemeClr val="accent3"/>
        </a:solidFill>
        <a:effectLst/>
      </p:bgPr>
    </p:bg>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FD8BF3E4-6A33-CE42-92EF-ACBDCD446940}"/>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49B95E72-162F-498F-B705-BE5BB9DFFA3F}" type="datetime1">
              <a:rPr lang="fi-FI" smtClean="0"/>
              <a:pPr/>
              <a:t>13.12.2021</a:t>
            </a:fld>
            <a:endParaRPr lang="fi-FI"/>
          </a:p>
        </p:txBody>
      </p:sp>
      <p:sp>
        <p:nvSpPr>
          <p:cNvPr id="11" name="Footer Placeholder 3">
            <a:extLst>
              <a:ext uri="{FF2B5EF4-FFF2-40B4-BE49-F238E27FC236}">
                <a16:creationId xmlns:a16="http://schemas.microsoft.com/office/drawing/2014/main" id="{BAA656C3-DB25-1E40-8744-A3A131C6C753}"/>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4">
            <a:extLst>
              <a:ext uri="{FF2B5EF4-FFF2-40B4-BE49-F238E27FC236}">
                <a16:creationId xmlns:a16="http://schemas.microsoft.com/office/drawing/2014/main" id="{DD1F78C1-E9AF-AD44-93AD-4EACBE2B6452}"/>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a:p>
        </p:txBody>
      </p:sp>
      <p:sp>
        <p:nvSpPr>
          <p:cNvPr id="15" name="Text Placeholder 6">
            <a:extLst>
              <a:ext uri="{FF2B5EF4-FFF2-40B4-BE49-F238E27FC236}">
                <a16:creationId xmlns:a16="http://schemas.microsoft.com/office/drawing/2014/main" id="{708B70D6-6859-0A47-BB27-2512BA6DDBBE}"/>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accent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en-GB" noProof="0"/>
              <a:t>Click to edit Master text styles</a:t>
            </a:r>
          </a:p>
        </p:txBody>
      </p:sp>
    </p:spTree>
    <p:extLst>
      <p:ext uri="{BB962C8B-B14F-4D97-AF65-F5344CB8AC3E}">
        <p14:creationId xmlns:p14="http://schemas.microsoft.com/office/powerpoint/2010/main" val="35566262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nosto munakoiso">
    <p:bg>
      <p:bgPr>
        <a:solidFill>
          <a:schemeClr val="accent4"/>
        </a:solidFill>
        <a:effectLst/>
      </p:bgPr>
    </p:bg>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60DC7559-FD77-AC4E-9652-6582BB737949}"/>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937FF261-7541-42FA-B569-1D24A5023728}" type="datetime1">
              <a:rPr lang="fi-FI" smtClean="0"/>
              <a:pPr/>
              <a:t>13.12.2021</a:t>
            </a:fld>
            <a:endParaRPr lang="fi-FI"/>
          </a:p>
        </p:txBody>
      </p:sp>
      <p:sp>
        <p:nvSpPr>
          <p:cNvPr id="17" name="Footer Placeholder 2">
            <a:extLst>
              <a:ext uri="{FF2B5EF4-FFF2-40B4-BE49-F238E27FC236}">
                <a16:creationId xmlns:a16="http://schemas.microsoft.com/office/drawing/2014/main" id="{E5354114-A672-C947-AAF5-108600FF37C9}"/>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8" name="Slide Number Placeholder 3">
            <a:extLst>
              <a:ext uri="{FF2B5EF4-FFF2-40B4-BE49-F238E27FC236}">
                <a16:creationId xmlns:a16="http://schemas.microsoft.com/office/drawing/2014/main" id="{45141B9B-72BE-6C4C-9477-361EBAE36E7A}"/>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a:p>
        </p:txBody>
      </p:sp>
      <p:sp>
        <p:nvSpPr>
          <p:cNvPr id="19" name="Text Placeholder 6">
            <a:extLst>
              <a:ext uri="{FF2B5EF4-FFF2-40B4-BE49-F238E27FC236}">
                <a16:creationId xmlns:a16="http://schemas.microsoft.com/office/drawing/2014/main" id="{B0208803-84FE-304B-81AE-C023321EF4F0}"/>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en-GB" noProof="0"/>
              <a:t>Click to edit Master text styles</a:t>
            </a:r>
          </a:p>
        </p:txBody>
      </p:sp>
      <p:sp>
        <p:nvSpPr>
          <p:cNvPr id="7" name="Freeform 6">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6272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nosto tumman vihreä">
    <p:bg>
      <p:bgPr>
        <a:solidFill>
          <a:schemeClr val="accent5"/>
        </a:solid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848B0291-B898-B343-A449-D16EE66EE43C}"/>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937FF261-7541-42FA-B569-1D24A5023728}" type="datetime1">
              <a:rPr lang="fi-FI" smtClean="0"/>
              <a:pPr/>
              <a:t>13.12.2021</a:t>
            </a:fld>
            <a:endParaRPr lang="fi-FI"/>
          </a:p>
        </p:txBody>
      </p:sp>
      <p:sp>
        <p:nvSpPr>
          <p:cNvPr id="10" name="Footer Placeholder 2">
            <a:extLst>
              <a:ext uri="{FF2B5EF4-FFF2-40B4-BE49-F238E27FC236}">
                <a16:creationId xmlns:a16="http://schemas.microsoft.com/office/drawing/2014/main" id="{E36443A4-250C-8B49-AD97-6FF4A7A3E311}"/>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1" name="Slide Number Placeholder 3">
            <a:extLst>
              <a:ext uri="{FF2B5EF4-FFF2-40B4-BE49-F238E27FC236}">
                <a16:creationId xmlns:a16="http://schemas.microsoft.com/office/drawing/2014/main" id="{204E5369-5F14-854F-8FD2-EBF0BE0A8287}"/>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a:p>
        </p:txBody>
      </p:sp>
      <p:sp>
        <p:nvSpPr>
          <p:cNvPr id="12" name="Text Placeholder 6">
            <a:extLst>
              <a:ext uri="{FF2B5EF4-FFF2-40B4-BE49-F238E27FC236}">
                <a16:creationId xmlns:a16="http://schemas.microsoft.com/office/drawing/2014/main" id="{C825B30B-3542-D445-9ADF-137E84B66644}"/>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en-GB" noProof="0"/>
              <a:t>Click to edit Master text styles</a:t>
            </a:r>
          </a:p>
        </p:txBody>
      </p:sp>
      <p:sp>
        <p:nvSpPr>
          <p:cNvPr id="7" name="Freeform 6">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238537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Väli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6DFC783-A9ED-AF40-B3E5-ACEFA7975E07}"/>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BE2167D2-EECC-5042-86DF-2E0DEB906CAD}"/>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Freeform 4">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perus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2028109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perusdia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10658475"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0280305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Välidia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204100D-4007-3B4E-AA2D-FAB3257AB881}"/>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ABC29A2B-427F-804D-8F40-63676BA81E3C}"/>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äli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E73AB54-E53A-4046-B885-73AD31A1AB2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4" name="Subtitle 2">
            <a:extLst>
              <a:ext uri="{FF2B5EF4-FFF2-40B4-BE49-F238E27FC236}">
                <a16:creationId xmlns:a16="http://schemas.microsoft.com/office/drawing/2014/main" id="{26D9694E-3F16-4C4E-BE28-A376E1FF8825}"/>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älidia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295237-C2BB-AC40-A954-6210AF2BDB99}"/>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FEEDA496-27D9-3C4F-A60C-DB4EEC006402}"/>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Freeform 4">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dia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204100D-4007-3B4E-AA2D-FAB3257AB881}"/>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ABC29A2B-427F-804D-8F40-63676BA81E3C}"/>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6DFC783-A9ED-AF40-B3E5-ACEFA7975E07}"/>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BE2167D2-EECC-5042-86DF-2E0DEB906CAD}"/>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Freeform 4">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inaus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2DA8B51-994D-4A31-B782-77968A11E968}" type="datetime1">
              <a:rPr lang="fi-FI" smtClean="0"/>
              <a:pPr/>
              <a:t>13.12.2021</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p:cNvSpPr>
            <a:spLocks noGrp="1"/>
          </p:cNvSpPr>
          <p:nvPr>
            <p:ph type="body" sz="quarter" idx="13"/>
          </p:nvPr>
        </p:nvSpPr>
        <p:spPr>
          <a:xfrm>
            <a:off x="3863752" y="1916832"/>
            <a:ext cx="5113338" cy="3024336"/>
          </a:xfrm>
        </p:spPr>
        <p:txBody>
          <a:bodyPr anchor="ctr"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inau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0C19AB9D-038A-3745-AB99-BD1C3F9CB42C}"/>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706A2417-3CCF-2D4D-84BB-9B7905F6B12D}"/>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9C69DC0-EFC4-2B48-82EB-229178F0AF8E}"/>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FD834381-A92E-8444-90A0-76B2D7591F55}"/>
              </a:ext>
            </a:extLst>
          </p:cNvPr>
          <p:cNvSpPr>
            <a:spLocks noGrp="1"/>
          </p:cNvSpPr>
          <p:nvPr>
            <p:ph type="body" sz="quarter" idx="13"/>
          </p:nvPr>
        </p:nvSpPr>
        <p:spPr>
          <a:xfrm>
            <a:off x="3287688" y="1628800"/>
            <a:ext cx="5113338" cy="3024336"/>
          </a:xfrm>
        </p:spPr>
        <p:txBody>
          <a:bodyPr anchor="ctr"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3287688" y="1628800"/>
            <a:ext cx="5113338" cy="3024336"/>
          </a:xfrm>
        </p:spPr>
        <p:txBody>
          <a:bodyPr anchor="ctr" anchorCtr="0"/>
          <a:lstStyle>
            <a:lvl1pPr marL="0" indent="0" algn="l">
              <a:lnSpc>
                <a:spcPct val="100000"/>
              </a:lnSpc>
              <a:spcBef>
                <a:spcPts val="200"/>
              </a:spcBef>
              <a:buFontTx/>
              <a:buNone/>
              <a:defRPr sz="2800" b="1" i="0">
                <a:solidFill>
                  <a:schemeClr val="accent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C921BF4-66E3-2F4E-A022-0283D7C3FAFD}"/>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22" name="Subtitle 2">
            <a:extLst>
              <a:ext uri="{FF2B5EF4-FFF2-40B4-BE49-F238E27FC236}">
                <a16:creationId xmlns:a16="http://schemas.microsoft.com/office/drawing/2014/main" id="{F414FAA0-74EE-6749-84A7-CBC7966D1220}"/>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23" name="Text Placeholder 12">
            <a:extLst>
              <a:ext uri="{FF2B5EF4-FFF2-40B4-BE49-F238E27FC236}">
                <a16:creationId xmlns:a16="http://schemas.microsoft.com/office/drawing/2014/main" id="{CC36ECF8-143E-9A4B-BD59-14C55CA5CF8F}"/>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inaus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4" name="Text Placeholder 6">
            <a:extLst>
              <a:ext uri="{FF2B5EF4-FFF2-40B4-BE49-F238E27FC236}">
                <a16:creationId xmlns:a16="http://schemas.microsoft.com/office/drawing/2014/main" id="{6E41E74B-60C1-0446-8A43-55BEA9F3B35E}"/>
              </a:ext>
            </a:extLst>
          </p:cNvPr>
          <p:cNvSpPr>
            <a:spLocks noGrp="1"/>
          </p:cNvSpPr>
          <p:nvPr>
            <p:ph type="body" sz="quarter" idx="13"/>
          </p:nvPr>
        </p:nvSpPr>
        <p:spPr>
          <a:xfrm>
            <a:off x="5071838" y="1160748"/>
            <a:ext cx="6121400" cy="4536504"/>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15" name="Freeform 5">
            <a:extLst>
              <a:ext uri="{FF2B5EF4-FFF2-40B4-BE49-F238E27FC236}">
                <a16:creationId xmlns:a16="http://schemas.microsoft.com/office/drawing/2014/main" id="{F6DCDE4C-D86D-47AC-B9BC-874274687FB2}"/>
              </a:ext>
            </a:extLst>
          </p:cNvPr>
          <p:cNvSpPr>
            <a:spLocks/>
          </p:cNvSpPr>
          <p:nvPr userDrawn="1"/>
        </p:nvSpPr>
        <p:spPr bwMode="auto">
          <a:xfrm rot="16200000">
            <a:off x="39753" y="1952960"/>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264909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4" name="Text Placeholder 6">
            <a:extLst>
              <a:ext uri="{FF2B5EF4-FFF2-40B4-BE49-F238E27FC236}">
                <a16:creationId xmlns:a16="http://schemas.microsoft.com/office/drawing/2014/main" id="{6E41E74B-60C1-0446-8A43-55BEA9F3B35E}"/>
              </a:ext>
            </a:extLst>
          </p:cNvPr>
          <p:cNvSpPr>
            <a:spLocks noGrp="1"/>
          </p:cNvSpPr>
          <p:nvPr>
            <p:ph type="body" sz="quarter" idx="13"/>
          </p:nvPr>
        </p:nvSpPr>
        <p:spPr>
          <a:xfrm>
            <a:off x="766763" y="716700"/>
            <a:ext cx="10658475" cy="2088232"/>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5">
            <a:extLst>
              <a:ext uri="{FF2B5EF4-FFF2-40B4-BE49-F238E27FC236}">
                <a16:creationId xmlns:a16="http://schemas.microsoft.com/office/drawing/2014/main" id="{1CB2645A-5B08-42B3-8118-7620BD772503}"/>
              </a:ext>
            </a:extLst>
          </p:cNvPr>
          <p:cNvSpPr>
            <a:spLocks/>
          </p:cNvSpPr>
          <p:nvPr userDrawn="1"/>
        </p:nvSpPr>
        <p:spPr bwMode="auto">
          <a:xfrm flipV="1">
            <a:off x="3676156" y="3285208"/>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inaus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a:extLst>
              <a:ext uri="{FF2B5EF4-FFF2-40B4-BE49-F238E27FC236}">
                <a16:creationId xmlns:a16="http://schemas.microsoft.com/office/drawing/2014/main" id="{4E71E733-0D42-274B-A625-8EA7D739F6BC}"/>
              </a:ext>
            </a:extLst>
          </p:cNvPr>
          <p:cNvSpPr>
            <a:spLocks noGrp="1"/>
          </p:cNvSpPr>
          <p:nvPr>
            <p:ph type="body" sz="quarter" idx="13"/>
          </p:nvPr>
        </p:nvSpPr>
        <p:spPr>
          <a:xfrm>
            <a:off x="766763" y="3455977"/>
            <a:ext cx="10658475" cy="2088232"/>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Freeform 5">
            <a:extLst>
              <a:ext uri="{FF2B5EF4-FFF2-40B4-BE49-F238E27FC236}">
                <a16:creationId xmlns:a16="http://schemas.microsoft.com/office/drawing/2014/main" id="{1CB2645A-5B08-42B3-8118-7620BD772503}"/>
              </a:ext>
            </a:extLst>
          </p:cNvPr>
          <p:cNvSpPr>
            <a:spLocks/>
          </p:cNvSpPr>
          <p:nvPr userDrawn="1"/>
        </p:nvSpPr>
        <p:spPr bwMode="auto">
          <a:xfrm>
            <a:off x="3676156" y="548680"/>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814920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inaus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a:extLst>
              <a:ext uri="{FF2B5EF4-FFF2-40B4-BE49-F238E27FC236}">
                <a16:creationId xmlns:a16="http://schemas.microsoft.com/office/drawing/2014/main" id="{62DF7225-062E-EC47-A1ED-EA9CC3977DAA}"/>
              </a:ext>
            </a:extLst>
          </p:cNvPr>
          <p:cNvSpPr>
            <a:spLocks noGrp="1"/>
          </p:cNvSpPr>
          <p:nvPr>
            <p:ph type="body" sz="quarter" idx="13"/>
          </p:nvPr>
        </p:nvSpPr>
        <p:spPr>
          <a:xfrm>
            <a:off x="2657438" y="1160748"/>
            <a:ext cx="6877124" cy="4536504"/>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14"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5">
            <a:extLst>
              <a:ext uri="{FF2B5EF4-FFF2-40B4-BE49-F238E27FC236}">
                <a16:creationId xmlns:a16="http://schemas.microsoft.com/office/drawing/2014/main" id="{F6DCDE4C-D86D-47AC-B9BC-874274687FB2}"/>
              </a:ext>
            </a:extLst>
          </p:cNvPr>
          <p:cNvSpPr>
            <a:spLocks/>
          </p:cNvSpPr>
          <p:nvPr userDrawn="1"/>
        </p:nvSpPr>
        <p:spPr bwMode="auto">
          <a:xfrm rot="16200000">
            <a:off x="-836371" y="2582278"/>
            <a:ext cx="2932882" cy="1260139"/>
          </a:xfrm>
          <a:custGeom>
            <a:avLst/>
            <a:gdLst/>
            <a:ahLst/>
            <a:cxnLst/>
            <a:rect l="l" t="t" r="r" b="b"/>
            <a:pathLst>
              <a:path w="2932882" h="1260139">
                <a:moveTo>
                  <a:pt x="2932882" y="0"/>
                </a:moveTo>
                <a:lnTo>
                  <a:pt x="1801815" y="1123546"/>
                </a:lnTo>
                <a:lnTo>
                  <a:pt x="1785745" y="1139616"/>
                </a:lnTo>
                <a:lnTo>
                  <a:pt x="1769676" y="1153007"/>
                </a:lnTo>
                <a:lnTo>
                  <a:pt x="1750927" y="1166399"/>
                </a:lnTo>
                <a:lnTo>
                  <a:pt x="1732179" y="1179790"/>
                </a:lnTo>
                <a:lnTo>
                  <a:pt x="1713431" y="1193182"/>
                </a:lnTo>
                <a:lnTo>
                  <a:pt x="1694683" y="1203895"/>
                </a:lnTo>
                <a:lnTo>
                  <a:pt x="1673257" y="1214608"/>
                </a:lnTo>
                <a:lnTo>
                  <a:pt x="1654509" y="1222643"/>
                </a:lnTo>
                <a:lnTo>
                  <a:pt x="1633082" y="1233356"/>
                </a:lnTo>
                <a:lnTo>
                  <a:pt x="1611656" y="1238713"/>
                </a:lnTo>
                <a:lnTo>
                  <a:pt x="1587551" y="1246748"/>
                </a:lnTo>
                <a:lnTo>
                  <a:pt x="1566125" y="1252104"/>
                </a:lnTo>
                <a:lnTo>
                  <a:pt x="1542020" y="1254782"/>
                </a:lnTo>
                <a:lnTo>
                  <a:pt x="1517915" y="1257461"/>
                </a:lnTo>
                <a:lnTo>
                  <a:pt x="1496489" y="1260139"/>
                </a:lnTo>
                <a:lnTo>
                  <a:pt x="1472384" y="1260139"/>
                </a:lnTo>
                <a:lnTo>
                  <a:pt x="1461671" y="1260139"/>
                </a:lnTo>
                <a:lnTo>
                  <a:pt x="1437566" y="1260139"/>
                </a:lnTo>
                <a:lnTo>
                  <a:pt x="1413462" y="1257461"/>
                </a:lnTo>
                <a:lnTo>
                  <a:pt x="1389357" y="1254782"/>
                </a:lnTo>
                <a:lnTo>
                  <a:pt x="1367931" y="1252104"/>
                </a:lnTo>
                <a:lnTo>
                  <a:pt x="1343826" y="1246748"/>
                </a:lnTo>
                <a:lnTo>
                  <a:pt x="1322400" y="1238713"/>
                </a:lnTo>
                <a:lnTo>
                  <a:pt x="1300973" y="1233356"/>
                </a:lnTo>
                <a:lnTo>
                  <a:pt x="1279547" y="1222643"/>
                </a:lnTo>
                <a:lnTo>
                  <a:pt x="1239372" y="1203895"/>
                </a:lnTo>
                <a:lnTo>
                  <a:pt x="1217946" y="1193182"/>
                </a:lnTo>
                <a:lnTo>
                  <a:pt x="1199198" y="1179790"/>
                </a:lnTo>
                <a:lnTo>
                  <a:pt x="1180450" y="1166399"/>
                </a:lnTo>
                <a:lnTo>
                  <a:pt x="1164380" y="1153007"/>
                </a:lnTo>
                <a:lnTo>
                  <a:pt x="1145632" y="1139616"/>
                </a:lnTo>
                <a:lnTo>
                  <a:pt x="1129562" y="1123546"/>
                </a:lnTo>
                <a:lnTo>
                  <a:pt x="0" y="0"/>
                </a:lnTo>
                <a:lnTo>
                  <a:pt x="1311325" y="0"/>
                </a:lnTo>
                <a:lnTo>
                  <a:pt x="1467028" y="156680"/>
                </a:lnTo>
                <a:lnTo>
                  <a:pt x="1622730" y="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Freeform 5">
            <a:extLst>
              <a:ext uri="{FF2B5EF4-FFF2-40B4-BE49-F238E27FC236}">
                <a16:creationId xmlns:a16="http://schemas.microsoft.com/office/drawing/2014/main" id="{F6DCDE4C-D86D-47AC-B9BC-874274687FB2}"/>
              </a:ext>
            </a:extLst>
          </p:cNvPr>
          <p:cNvSpPr>
            <a:spLocks/>
          </p:cNvSpPr>
          <p:nvPr userDrawn="1"/>
        </p:nvSpPr>
        <p:spPr bwMode="auto">
          <a:xfrm rot="5400000" flipH="1">
            <a:off x="10117180" y="2582279"/>
            <a:ext cx="2932882" cy="1260139"/>
          </a:xfrm>
          <a:custGeom>
            <a:avLst/>
            <a:gdLst/>
            <a:ahLst/>
            <a:cxnLst/>
            <a:rect l="l" t="t" r="r" b="b"/>
            <a:pathLst>
              <a:path w="2932882" h="1260139">
                <a:moveTo>
                  <a:pt x="2932882" y="0"/>
                </a:moveTo>
                <a:lnTo>
                  <a:pt x="1801815" y="1123546"/>
                </a:lnTo>
                <a:lnTo>
                  <a:pt x="1785745" y="1139616"/>
                </a:lnTo>
                <a:lnTo>
                  <a:pt x="1769676" y="1153007"/>
                </a:lnTo>
                <a:lnTo>
                  <a:pt x="1750927" y="1166399"/>
                </a:lnTo>
                <a:lnTo>
                  <a:pt x="1732179" y="1179790"/>
                </a:lnTo>
                <a:lnTo>
                  <a:pt x="1713431" y="1193182"/>
                </a:lnTo>
                <a:lnTo>
                  <a:pt x="1694683" y="1203895"/>
                </a:lnTo>
                <a:lnTo>
                  <a:pt x="1673257" y="1214608"/>
                </a:lnTo>
                <a:lnTo>
                  <a:pt x="1654509" y="1222643"/>
                </a:lnTo>
                <a:lnTo>
                  <a:pt x="1633082" y="1233356"/>
                </a:lnTo>
                <a:lnTo>
                  <a:pt x="1611656" y="1238713"/>
                </a:lnTo>
                <a:lnTo>
                  <a:pt x="1587551" y="1246748"/>
                </a:lnTo>
                <a:lnTo>
                  <a:pt x="1566125" y="1252104"/>
                </a:lnTo>
                <a:lnTo>
                  <a:pt x="1542020" y="1254782"/>
                </a:lnTo>
                <a:lnTo>
                  <a:pt x="1517915" y="1257461"/>
                </a:lnTo>
                <a:lnTo>
                  <a:pt x="1496489" y="1260139"/>
                </a:lnTo>
                <a:lnTo>
                  <a:pt x="1472384" y="1260139"/>
                </a:lnTo>
                <a:lnTo>
                  <a:pt x="1461671" y="1260139"/>
                </a:lnTo>
                <a:lnTo>
                  <a:pt x="1437566" y="1260139"/>
                </a:lnTo>
                <a:lnTo>
                  <a:pt x="1413462" y="1257461"/>
                </a:lnTo>
                <a:lnTo>
                  <a:pt x="1389357" y="1254782"/>
                </a:lnTo>
                <a:lnTo>
                  <a:pt x="1367931" y="1252104"/>
                </a:lnTo>
                <a:lnTo>
                  <a:pt x="1343826" y="1246748"/>
                </a:lnTo>
                <a:lnTo>
                  <a:pt x="1322400" y="1238713"/>
                </a:lnTo>
                <a:lnTo>
                  <a:pt x="1300973" y="1233356"/>
                </a:lnTo>
                <a:lnTo>
                  <a:pt x="1279547" y="1222643"/>
                </a:lnTo>
                <a:lnTo>
                  <a:pt x="1239372" y="1203895"/>
                </a:lnTo>
                <a:lnTo>
                  <a:pt x="1217946" y="1193182"/>
                </a:lnTo>
                <a:lnTo>
                  <a:pt x="1199198" y="1179790"/>
                </a:lnTo>
                <a:lnTo>
                  <a:pt x="1180450" y="1166399"/>
                </a:lnTo>
                <a:lnTo>
                  <a:pt x="1164380" y="1153007"/>
                </a:lnTo>
                <a:lnTo>
                  <a:pt x="1145632" y="1139616"/>
                </a:lnTo>
                <a:lnTo>
                  <a:pt x="1129562" y="1123546"/>
                </a:lnTo>
                <a:lnTo>
                  <a:pt x="0" y="0"/>
                </a:lnTo>
                <a:lnTo>
                  <a:pt x="1311325" y="0"/>
                </a:lnTo>
                <a:lnTo>
                  <a:pt x="1467028" y="156680"/>
                </a:lnTo>
                <a:lnTo>
                  <a:pt x="1622730" y="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522827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 ja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770382" y="1412776"/>
            <a:ext cx="5113338" cy="2736304"/>
          </a:xfrm>
        </p:spPr>
        <p:txBody>
          <a:bodyPr anchor="t" anchorCtr="0"/>
          <a:lstStyle>
            <a:lvl1pPr marL="0" indent="0" algn="l">
              <a:lnSpc>
                <a:spcPct val="100000"/>
              </a:lnSpc>
              <a:spcBef>
                <a:spcPts val="200"/>
              </a:spcBef>
              <a:buFontTx/>
              <a:buNone/>
              <a:defRPr sz="2800" b="1" i="0">
                <a:solidFill>
                  <a:schemeClr val="accent1"/>
                </a:solidFill>
                <a:latin typeface="Trio Grotesk" panose="020B0505040000000004" pitchFamily="34" charset="77"/>
              </a:defRPr>
            </a:lvl1pPr>
            <a:lvl2pPr marL="0" indent="0" algn="l">
              <a:buFontTx/>
              <a:buNone/>
              <a:defRPr>
                <a:solidFill>
                  <a:schemeClr val="accent3"/>
                </a:solidFill>
                <a:latin typeface="Trio Grotesk" panose="020B0505040000000004" pitchFamily="34"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5" name="Picture Placeholder 4">
            <a:extLst>
              <a:ext uri="{FF2B5EF4-FFF2-40B4-BE49-F238E27FC236}">
                <a16:creationId xmlns:a16="http://schemas.microsoft.com/office/drawing/2014/main" id="{146FEA15-271C-7846-9C77-8D1CC73238E7}"/>
              </a:ext>
            </a:extLst>
          </p:cNvPr>
          <p:cNvSpPr>
            <a:spLocks noGrp="1"/>
          </p:cNvSpPr>
          <p:nvPr>
            <p:ph type="pic" sz="quarter" idx="14"/>
          </p:nvPr>
        </p:nvSpPr>
        <p:spPr>
          <a:xfrm>
            <a:off x="6599238" y="764704"/>
            <a:ext cx="5113338" cy="4680520"/>
          </a:xfrm>
          <a:prstGeom prst="roundRect">
            <a:avLst/>
          </a:prstGeom>
          <a:solidFill>
            <a:srgbClr val="FEE3AC"/>
          </a:solidFill>
        </p:spPr>
        <p:txBody>
          <a:bodyPr/>
          <a:lstStyle>
            <a:lvl1pPr marL="0" indent="0" algn="ctr">
              <a:buFontTx/>
              <a:buNone/>
              <a:defRPr sz="1000"/>
            </a:lvl1pPr>
          </a:lstStyle>
          <a:p>
            <a:r>
              <a:rPr lang="fi-FI"/>
              <a:t>Lisää kuva napsauttamalla kuvaketta</a:t>
            </a:r>
            <a:endParaRPr lang="x-none" dirty="0"/>
          </a:p>
        </p:txBody>
      </p:sp>
      <p:sp>
        <p:nvSpPr>
          <p:cNvPr id="14" name="Subtitle 2">
            <a:extLst>
              <a:ext uri="{FF2B5EF4-FFF2-40B4-BE49-F238E27FC236}">
                <a16:creationId xmlns:a16="http://schemas.microsoft.com/office/drawing/2014/main" id="{A565D9F9-A52F-8D4E-AE6E-9F0B35AE2AF7}"/>
              </a:ext>
            </a:extLst>
          </p:cNvPr>
          <p:cNvSpPr>
            <a:spLocks noGrp="1"/>
          </p:cNvSpPr>
          <p:nvPr>
            <p:ph type="subTitle" idx="1"/>
          </p:nvPr>
        </p:nvSpPr>
        <p:spPr>
          <a:xfrm>
            <a:off x="771801" y="4437086"/>
            <a:ext cx="5111919" cy="936130"/>
          </a:xfrm>
        </p:spPr>
        <p:txBody>
          <a:bodyPr>
            <a:no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Tree>
    <p:extLst>
      <p:ext uri="{BB962C8B-B14F-4D97-AF65-F5344CB8AC3E}">
        <p14:creationId xmlns:p14="http://schemas.microsoft.com/office/powerpoint/2010/main" val="4831238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a ja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770382" y="1412776"/>
            <a:ext cx="5113338" cy="2664296"/>
          </a:xfrm>
        </p:spPr>
        <p:txBody>
          <a:bodyPr anchor="t"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Trio Grotesk" panose="020B0505040000000004" pitchFamily="34"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5" name="Picture Placeholder 4">
            <a:extLst>
              <a:ext uri="{FF2B5EF4-FFF2-40B4-BE49-F238E27FC236}">
                <a16:creationId xmlns:a16="http://schemas.microsoft.com/office/drawing/2014/main" id="{146FEA15-271C-7846-9C77-8D1CC73238E7}"/>
              </a:ext>
            </a:extLst>
          </p:cNvPr>
          <p:cNvSpPr>
            <a:spLocks noGrp="1"/>
          </p:cNvSpPr>
          <p:nvPr>
            <p:ph type="pic" sz="quarter" idx="14"/>
          </p:nvPr>
        </p:nvSpPr>
        <p:spPr>
          <a:xfrm>
            <a:off x="6599238" y="764704"/>
            <a:ext cx="5113338" cy="4680520"/>
          </a:xfrm>
          <a:prstGeom prst="roundRect">
            <a:avLst/>
          </a:prstGeom>
          <a:solidFill>
            <a:schemeClr val="accent2"/>
          </a:solidFill>
        </p:spPr>
        <p:txBody>
          <a:bodyPr/>
          <a:lstStyle>
            <a:lvl1pPr marL="0" indent="0" algn="ctr">
              <a:buFontTx/>
              <a:buNone/>
              <a:defRPr sz="1000"/>
            </a:lvl1pPr>
          </a:lstStyle>
          <a:p>
            <a:r>
              <a:rPr lang="fi-FI"/>
              <a:t>Lisää kuva napsauttamalla kuvaketta</a:t>
            </a:r>
            <a:endParaRPr lang="x-none" dirty="0"/>
          </a:p>
        </p:txBody>
      </p:sp>
      <p:sp>
        <p:nvSpPr>
          <p:cNvPr id="14" name="Subtitle 2">
            <a:extLst>
              <a:ext uri="{FF2B5EF4-FFF2-40B4-BE49-F238E27FC236}">
                <a16:creationId xmlns:a16="http://schemas.microsoft.com/office/drawing/2014/main" id="{A565D9F9-A52F-8D4E-AE6E-9F0B35AE2AF7}"/>
              </a:ext>
            </a:extLst>
          </p:cNvPr>
          <p:cNvSpPr>
            <a:spLocks noGrp="1"/>
          </p:cNvSpPr>
          <p:nvPr>
            <p:ph type="subTitle" idx="1"/>
          </p:nvPr>
        </p:nvSpPr>
        <p:spPr>
          <a:xfrm>
            <a:off x="771801" y="4437086"/>
            <a:ext cx="5111919"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0"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33565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 ja kuva 3">
    <p:bg>
      <p:bgPr>
        <a:solidFill>
          <a:srgbClr val="FEE3AC">
            <a:alpha val="21000"/>
          </a:srgbClr>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24680" y="0"/>
            <a:ext cx="5087938" cy="685800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8" name="Date Placeholder 3">
            <a:extLst>
              <a:ext uri="{FF2B5EF4-FFF2-40B4-BE49-F238E27FC236}">
                <a16:creationId xmlns:a16="http://schemas.microsoft.com/office/drawing/2014/main" id="{2566C21E-C407-704C-9C73-DAF988675715}"/>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0" name="Footer Placeholder 4">
            <a:extLst>
              <a:ext uri="{FF2B5EF4-FFF2-40B4-BE49-F238E27FC236}">
                <a16:creationId xmlns:a16="http://schemas.microsoft.com/office/drawing/2014/main" id="{19056D03-F84D-4444-A4CA-0AAB6FCEDD5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1" name="Slide Number Placeholder 5">
            <a:extLst>
              <a:ext uri="{FF2B5EF4-FFF2-40B4-BE49-F238E27FC236}">
                <a16:creationId xmlns:a16="http://schemas.microsoft.com/office/drawing/2014/main" id="{72A23D44-3F52-3D49-956F-4A4EE290750A}"/>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5" name="Title 1">
            <a:extLst>
              <a:ext uri="{FF2B5EF4-FFF2-40B4-BE49-F238E27FC236}">
                <a16:creationId xmlns:a16="http://schemas.microsoft.com/office/drawing/2014/main" id="{6446C82D-583E-8C4C-B26F-36160C0FC76B}"/>
              </a:ext>
            </a:extLst>
          </p:cNvPr>
          <p:cNvSpPr>
            <a:spLocks noGrp="1"/>
          </p:cNvSpPr>
          <p:nvPr>
            <p:ph type="ctrTitle" hasCustomPrompt="1"/>
          </p:nvPr>
        </p:nvSpPr>
        <p:spPr>
          <a:xfrm>
            <a:off x="5968181" y="1124744"/>
            <a:ext cx="5528419" cy="4574350"/>
          </a:xfrm>
        </p:spPr>
        <p:txBody>
          <a:bodyPr anchor="t" anchorCtr="0">
            <a:noAutofit/>
          </a:bodyPr>
          <a:lstStyle>
            <a:lvl1pPr algn="l">
              <a:lnSpc>
                <a:spcPct val="100000"/>
              </a:lnSpc>
              <a:defRPr lang="en-GB" b="1" smtClean="0">
                <a:effectLst/>
              </a:defRPr>
            </a:lvl1pPr>
          </a:lstStyle>
          <a:p>
            <a:pPr lvl="0"/>
            <a:r>
              <a:rPr lang="en-GB" noProof="0" dirty="0"/>
              <a:t>Click to edit Master text styles</a:t>
            </a:r>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 ja kuva 4">
    <p:bg>
      <p:bgPr>
        <a:solidFill>
          <a:schemeClr val="accent5"/>
        </a:solidFill>
        <a:effectLst/>
      </p:bgPr>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2928E746-97B7-064C-A4A1-5B902D77F199}"/>
              </a:ext>
            </a:extLst>
          </p:cNvPr>
          <p:cNvSpPr>
            <a:spLocks noGrp="1"/>
          </p:cNvSpPr>
          <p:nvPr>
            <p:ph type="pic" sz="quarter" idx="13"/>
          </p:nvPr>
        </p:nvSpPr>
        <p:spPr>
          <a:xfrm>
            <a:off x="-24680" y="0"/>
            <a:ext cx="5087938" cy="685800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14" name="Date Placeholder 3">
            <a:extLst>
              <a:ext uri="{FF2B5EF4-FFF2-40B4-BE49-F238E27FC236}">
                <a16:creationId xmlns:a16="http://schemas.microsoft.com/office/drawing/2014/main" id="{1D5DD0E3-218C-9349-8BF7-26A6DE36514B}"/>
              </a:ext>
            </a:extLst>
          </p:cNvPr>
          <p:cNvSpPr>
            <a:spLocks noGrp="1"/>
          </p:cNvSpPr>
          <p:nvPr>
            <p:ph type="dt" sz="half" idx="10"/>
          </p:nvPr>
        </p:nvSpPr>
        <p:spPr>
          <a:xfrm>
            <a:off x="5087938" y="6309321"/>
            <a:ext cx="2016124" cy="216024"/>
          </a:xfrm>
        </p:spPr>
        <p:txBody>
          <a:bodyPr/>
          <a:lstStyle>
            <a:lvl1pPr>
              <a:defRPr>
                <a:solidFill>
                  <a:schemeClr val="accent2"/>
                </a:solidFill>
              </a:defRPr>
            </a:lvl1pPr>
          </a:lstStyle>
          <a:p>
            <a:fld id="{54ECBA33-160D-4EC6-909B-9CB559B0B403}" type="datetime1">
              <a:rPr lang="fi-FI" smtClean="0"/>
              <a:pPr/>
              <a:t>13.12.2021</a:t>
            </a:fld>
            <a:endParaRPr lang="fi-FI" dirty="0"/>
          </a:p>
        </p:txBody>
      </p:sp>
      <p:sp>
        <p:nvSpPr>
          <p:cNvPr id="15" name="Footer Placeholder 4">
            <a:extLst>
              <a:ext uri="{FF2B5EF4-FFF2-40B4-BE49-F238E27FC236}">
                <a16:creationId xmlns:a16="http://schemas.microsoft.com/office/drawing/2014/main" id="{267CBB47-DA46-4F46-86C0-664C8BDDEDFF}"/>
              </a:ext>
            </a:extLst>
          </p:cNvPr>
          <p:cNvSpPr>
            <a:spLocks noGrp="1"/>
          </p:cNvSpPr>
          <p:nvPr>
            <p:ph type="ftr" sz="quarter" idx="11"/>
          </p:nvPr>
        </p:nvSpPr>
        <p:spPr>
          <a:xfrm>
            <a:off x="1199456" y="6309321"/>
            <a:ext cx="3888482" cy="216024"/>
          </a:xfrm>
        </p:spPr>
        <p:txBody>
          <a:bodyPr/>
          <a:lstStyle>
            <a:lvl1pPr>
              <a:defRPr>
                <a:solidFill>
                  <a:schemeClr val="accent2"/>
                </a:solidFill>
              </a:defRPr>
            </a:lvl1pPr>
          </a:lstStyle>
          <a:p>
            <a:r>
              <a:rPr lang="fi-FI"/>
              <a:t>Esityksen nimi ja tekijä</a:t>
            </a:r>
            <a:endParaRPr lang="fi-FI" dirty="0"/>
          </a:p>
        </p:txBody>
      </p:sp>
      <p:sp>
        <p:nvSpPr>
          <p:cNvPr id="16" name="Slide Number Placeholder 5">
            <a:extLst>
              <a:ext uri="{FF2B5EF4-FFF2-40B4-BE49-F238E27FC236}">
                <a16:creationId xmlns:a16="http://schemas.microsoft.com/office/drawing/2014/main" id="{4659B1CD-89EC-2046-9965-C616DB3D2208}"/>
              </a:ext>
            </a:extLst>
          </p:cNvPr>
          <p:cNvSpPr>
            <a:spLocks noGrp="1"/>
          </p:cNvSpPr>
          <p:nvPr>
            <p:ph type="sldNum" sz="quarter" idx="12"/>
          </p:nvPr>
        </p:nvSpPr>
        <p:spPr>
          <a:xfrm>
            <a:off x="766763" y="6309321"/>
            <a:ext cx="432693" cy="216024"/>
          </a:xfrm>
        </p:spPr>
        <p:txBody>
          <a:bodyPr/>
          <a:lstStyle>
            <a:lvl1pPr>
              <a:defRPr>
                <a:solidFill>
                  <a:schemeClr val="accent2"/>
                </a:solidFill>
              </a:defRPr>
            </a:lvl1pPr>
          </a:lstStyle>
          <a:p>
            <a:fld id="{0861148C-697E-4B67-BDAA-872F34DF1106}" type="slidenum">
              <a:rPr lang="fi-FI" smtClean="0"/>
              <a:pPr/>
              <a:t>‹#›</a:t>
            </a:fld>
            <a:endParaRPr lang="fi-FI" dirty="0"/>
          </a:p>
        </p:txBody>
      </p:sp>
      <p:sp>
        <p:nvSpPr>
          <p:cNvPr id="18" name="Title 1">
            <a:extLst>
              <a:ext uri="{FF2B5EF4-FFF2-40B4-BE49-F238E27FC236}">
                <a16:creationId xmlns:a16="http://schemas.microsoft.com/office/drawing/2014/main" id="{E81F616A-F114-3F4E-915D-5267DE84318B}"/>
              </a:ext>
            </a:extLst>
          </p:cNvPr>
          <p:cNvSpPr>
            <a:spLocks noGrp="1"/>
          </p:cNvSpPr>
          <p:nvPr>
            <p:ph type="ctrTitle"/>
          </p:nvPr>
        </p:nvSpPr>
        <p:spPr>
          <a:xfrm>
            <a:off x="5968181" y="1124744"/>
            <a:ext cx="5528419" cy="4574350"/>
          </a:xfrm>
        </p:spPr>
        <p:txBody>
          <a:bodyPr anchor="t" anchorCtr="0">
            <a:noAutofit/>
          </a:bodyPr>
          <a:lstStyle>
            <a:lvl1pPr algn="l">
              <a:lnSpc>
                <a:spcPct val="100000"/>
              </a:lnSpc>
              <a:defRPr lang="en-GB" b="1" smtClean="0">
                <a:solidFill>
                  <a:schemeClr val="accent2"/>
                </a:solidFill>
                <a:effectLst/>
              </a:defRPr>
            </a:lvl1pPr>
          </a:lstStyle>
          <a:p>
            <a:r>
              <a:rPr lang="fi-FI" noProof="0"/>
              <a:t>Muokkaa ots. perustyyl. napsautt.</a:t>
            </a:r>
            <a:endParaRPr lang="en-GB" dirty="0">
              <a:solidFill>
                <a:srgbClr val="5733AF"/>
              </a:solidFill>
              <a:effectLst/>
              <a:latin typeface="Trio Grotesk" panose="020B0505040000000004" pitchFamily="34" charset="77"/>
            </a:endParaRP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erus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perus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2028109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A31C6F6-5A4E-6147-A030-4854266269C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8" name="Subtitle 2">
            <a:extLst>
              <a:ext uri="{FF2B5EF4-FFF2-40B4-BE49-F238E27FC236}">
                <a16:creationId xmlns:a16="http://schemas.microsoft.com/office/drawing/2014/main" id="{0641B5D3-F246-7748-81D7-B115CB741207}"/>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9" name="Text Placeholder 12">
            <a:extLst>
              <a:ext uri="{FF2B5EF4-FFF2-40B4-BE49-F238E27FC236}">
                <a16:creationId xmlns:a16="http://schemas.microsoft.com/office/drawing/2014/main" id="{D3B925AA-E70F-DA4F-8146-574288D5A28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perus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7069897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perusdia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10658475"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0280305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rusdia5">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4" cy="1008113"/>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780928"/>
            <a:ext cx="10658475" cy="302456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7" name="Date Placeholder 3">
            <a:extLst>
              <a:ext uri="{FF2B5EF4-FFF2-40B4-BE49-F238E27FC236}">
                <a16:creationId xmlns:a16="http://schemas.microsoft.com/office/drawing/2014/main" id="{89E4CB3B-08AB-9540-B83A-457D682A2C9E}"/>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8" name="Footer Placeholder 4">
            <a:extLst>
              <a:ext uri="{FF2B5EF4-FFF2-40B4-BE49-F238E27FC236}">
                <a16:creationId xmlns:a16="http://schemas.microsoft.com/office/drawing/2014/main" id="{918D2812-E148-6F4A-BD4F-BA0A533A6501}"/>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9" name="Slide Number Placeholder 5">
            <a:extLst>
              <a:ext uri="{FF2B5EF4-FFF2-40B4-BE49-F238E27FC236}">
                <a16:creationId xmlns:a16="http://schemas.microsoft.com/office/drawing/2014/main" id="{7CDC2E56-4F39-AD45-B99A-2BB5907DA3A0}"/>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7" name="Text Placeholder 2">
            <a:extLst>
              <a:ext uri="{FF2B5EF4-FFF2-40B4-BE49-F238E27FC236}">
                <a16:creationId xmlns:a16="http://schemas.microsoft.com/office/drawing/2014/main" id="{3E7A6970-AEA7-0740-8AE0-E98E24500A02}"/>
              </a:ext>
            </a:extLst>
          </p:cNvPr>
          <p:cNvSpPr>
            <a:spLocks noGrp="1"/>
          </p:cNvSpPr>
          <p:nvPr>
            <p:ph type="body" idx="13"/>
          </p:nvPr>
        </p:nvSpPr>
        <p:spPr>
          <a:xfrm>
            <a:off x="766763" y="2132856"/>
            <a:ext cx="8353573" cy="576043"/>
          </a:xfrm>
        </p:spPr>
        <p:txBody>
          <a:bodyPr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erusdia6">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FEE3AC"/>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tx2"/>
          </a:solidFill>
        </p:spPr>
        <p:txBody>
          <a:bodyPr lIns="216000" tIns="648000" rIns="216000" bIns="648000"/>
          <a:lstStyle>
            <a:lvl1pPr marL="0" indent="0">
              <a:spcBef>
                <a:spcPts val="200"/>
              </a:spcBef>
              <a:buFontTx/>
              <a:buNone/>
              <a:defRPr sz="3600" b="1" i="0">
                <a:solidFill>
                  <a:schemeClr val="bg1"/>
                </a:solidFill>
                <a:latin typeface="Trio Grotesk" panose="020B0505040000000004" pitchFamily="34" charset="77"/>
              </a:defRPr>
            </a:lvl1pPr>
            <a:lvl2pPr marL="0" indent="0">
              <a:spcBef>
                <a:spcPts val="200"/>
              </a:spcBef>
              <a:buFontTx/>
              <a:buNone/>
              <a:defRPr b="0" i="0">
                <a:solidFill>
                  <a:schemeClr val="bg1"/>
                </a:solidFill>
                <a:latin typeface="Trio Grotesk Medium" panose="020B0505040000000004" pitchFamily="34" charset="77"/>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
        <p:nvSpPr>
          <p:cNvPr id="11" name="Date Placeholder 3">
            <a:extLst>
              <a:ext uri="{FF2B5EF4-FFF2-40B4-BE49-F238E27FC236}">
                <a16:creationId xmlns:a16="http://schemas.microsoft.com/office/drawing/2014/main" id="{FD605C8D-463F-3F48-8DEC-8CB78DAE6589}"/>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2" name="Footer Placeholder 4">
            <a:extLst>
              <a:ext uri="{FF2B5EF4-FFF2-40B4-BE49-F238E27FC236}">
                <a16:creationId xmlns:a16="http://schemas.microsoft.com/office/drawing/2014/main" id="{7A8AA370-3151-C84F-A360-6B3E0C7C422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EF1CE5C7-35BC-2E4A-8903-5A5E88D10FA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8276748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dia6">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chemeClr val="accent6">
              <a:lumMod val="60000"/>
              <a:lumOff val="40000"/>
            </a:scheme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442950"/>
          </a:solidFill>
        </p:spPr>
        <p:txBody>
          <a:bodyPr lIns="216000" tIns="648000" rIns="216000" bIns="648000"/>
          <a:lstStyle>
            <a:lvl1pPr marL="0" indent="0">
              <a:spcBef>
                <a:spcPts val="200"/>
              </a:spcBef>
              <a:buFontTx/>
              <a:buNone/>
              <a:defRPr sz="3600" b="1" i="0">
                <a:solidFill>
                  <a:schemeClr val="accent3"/>
                </a:solidFill>
                <a:latin typeface="Trio Grotesk" panose="020B0505040000000004" pitchFamily="34" charset="77"/>
              </a:defRPr>
            </a:lvl1pPr>
            <a:lvl2pPr marL="0" indent="0">
              <a:spcBef>
                <a:spcPts val="200"/>
              </a:spcBef>
              <a:buFontTx/>
              <a:buNone/>
              <a:defRPr b="0" i="0">
                <a:solidFill>
                  <a:schemeClr val="accent3"/>
                </a:solidFill>
                <a:latin typeface="Trio Grotesk Medium" panose="020B0505040000000004" pitchFamily="34" charset="77"/>
              </a:defRPr>
            </a:lvl2pPr>
            <a:lvl3pPr marL="0" indent="0">
              <a:spcBef>
                <a:spcPts val="200"/>
              </a:spcBef>
              <a:buFontTx/>
              <a:buNone/>
              <a:defRPr>
                <a:solidFill>
                  <a:schemeClr val="accent3"/>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
        <p:nvSpPr>
          <p:cNvPr id="11" name="Date Placeholder 3">
            <a:extLst>
              <a:ext uri="{FF2B5EF4-FFF2-40B4-BE49-F238E27FC236}">
                <a16:creationId xmlns:a16="http://schemas.microsoft.com/office/drawing/2014/main" id="{FD605C8D-463F-3F48-8DEC-8CB78DAE6589}"/>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2" name="Footer Placeholder 4">
            <a:extLst>
              <a:ext uri="{FF2B5EF4-FFF2-40B4-BE49-F238E27FC236}">
                <a16:creationId xmlns:a16="http://schemas.microsoft.com/office/drawing/2014/main" id="{7A8AA370-3151-C84F-A360-6B3E0C7C422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EF1CE5C7-35BC-2E4A-8903-5A5E88D10FA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usdia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chemeClr val="accent6">
              <a:alpha val="50196"/>
            </a:schemeClr>
          </a:solidFill>
        </p:spPr>
        <p:txBody>
          <a:bodyPr lIns="216000" tIns="1512000" rIns="216000" bIns="216000"/>
          <a:lstStyle>
            <a:lvl1pPr marL="0" indent="0" algn="l">
              <a:buFontTx/>
              <a:buNone/>
              <a:defRPr sz="1600" b="0" i="0">
                <a:latin typeface="Trio Grotesk Medium" panose="020B0505040000000004" pitchFamily="34" charset="77"/>
              </a:defRPr>
            </a:lvl1pPr>
            <a:lvl2pPr marL="0" indent="0" algn="l">
              <a:buFontTx/>
              <a:buNone/>
              <a:defRPr sz="14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9" name="Content Placeholder 2"/>
          <p:cNvSpPr>
            <a:spLocks noGrp="1"/>
          </p:cNvSpPr>
          <p:nvPr>
            <p:ph sz="half" idx="13"/>
          </p:nvPr>
        </p:nvSpPr>
        <p:spPr>
          <a:xfrm>
            <a:off x="4403516" y="1989138"/>
            <a:ext cx="3384967" cy="3816350"/>
          </a:xfrm>
          <a:solidFill>
            <a:schemeClr val="accent6">
              <a:alpha val="50196"/>
            </a:schemeClr>
          </a:solidFill>
        </p:spPr>
        <p:txBody>
          <a:bodyPr lIns="216000" tIns="1512000" rIns="216000" bIns="216000"/>
          <a:lstStyle>
            <a:lvl1pPr marL="0" indent="0" algn="l">
              <a:buFontTx/>
              <a:buNone/>
              <a:defRPr sz="1600" b="0" i="0">
                <a:latin typeface="Trio Grotesk Medium" panose="020B0505040000000004" pitchFamily="34" charset="77"/>
              </a:defRPr>
            </a:lvl1pPr>
            <a:lvl2pPr marL="0" indent="0" algn="l">
              <a:buFontTx/>
              <a:buNone/>
              <a:defRPr sz="14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chemeClr val="accent6">
              <a:alpha val="50196"/>
            </a:schemeClr>
          </a:solidFill>
        </p:spPr>
        <p:txBody>
          <a:bodyPr lIns="216000" tIns="1512000" rIns="216000" bIns="216000"/>
          <a:lstStyle>
            <a:lvl1pPr marL="0" indent="0" algn="l">
              <a:buFontTx/>
              <a:buNone/>
              <a:defRPr sz="1600" b="0" i="0">
                <a:latin typeface="Trio Grotesk Medium" panose="020B0505040000000004" pitchFamily="34" charset="77"/>
              </a:defRPr>
            </a:lvl1pPr>
            <a:lvl2pPr marL="0" indent="0" algn="l">
              <a:buFontTx/>
              <a:buNone/>
              <a:defRPr sz="14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
        <p:nvSpPr>
          <p:cNvPr id="13" name="Date Placeholder 3">
            <a:extLst>
              <a:ext uri="{FF2B5EF4-FFF2-40B4-BE49-F238E27FC236}">
                <a16:creationId xmlns:a16="http://schemas.microsoft.com/office/drawing/2014/main" id="{000F27D5-A14E-B242-B0CF-C818149AC72B}"/>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4" name="Footer Placeholder 4">
            <a:extLst>
              <a:ext uri="{FF2B5EF4-FFF2-40B4-BE49-F238E27FC236}">
                <a16:creationId xmlns:a16="http://schemas.microsoft.com/office/drawing/2014/main" id="{F0E16E5F-84C1-8742-A18F-084E7D9C4E0D}"/>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5" name="Slide Number Placeholder 5">
            <a:extLst>
              <a:ext uri="{FF2B5EF4-FFF2-40B4-BE49-F238E27FC236}">
                <a16:creationId xmlns:a16="http://schemas.microsoft.com/office/drawing/2014/main" id="{F7D5EB66-4438-2A43-8E06-44DFF9C3E528}"/>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usdia8">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
        <p:nvSpPr>
          <p:cNvPr id="12" name="Date Placeholder 3">
            <a:extLst>
              <a:ext uri="{FF2B5EF4-FFF2-40B4-BE49-F238E27FC236}">
                <a16:creationId xmlns:a16="http://schemas.microsoft.com/office/drawing/2014/main" id="{5F77EA00-8B40-4640-B3A3-75BDA21131A1}"/>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3" name="Footer Placeholder 4">
            <a:extLst>
              <a:ext uri="{FF2B5EF4-FFF2-40B4-BE49-F238E27FC236}">
                <a16:creationId xmlns:a16="http://schemas.microsoft.com/office/drawing/2014/main" id="{58DDDD37-A046-774F-A3E5-0ED0CA22604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57A6FF50-986D-9540-BF9D-35842F38E1CD}"/>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erusdia9">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11" name="Chart Placeholder 4">
            <a:extLst>
              <a:ext uri="{FF2B5EF4-FFF2-40B4-BE49-F238E27FC236}">
                <a16:creationId xmlns:a16="http://schemas.microsoft.com/office/drawing/2014/main" id="{2507290A-9E9E-9D43-AA6F-D8760E71F60A}"/>
              </a:ext>
            </a:extLst>
          </p:cNvPr>
          <p:cNvSpPr>
            <a:spLocks noGrp="1"/>
          </p:cNvSpPr>
          <p:nvPr>
            <p:ph type="chart" sz="quarter" idx="14"/>
          </p:nvPr>
        </p:nvSpPr>
        <p:spPr>
          <a:xfrm>
            <a:off x="766764" y="1556740"/>
            <a:ext cx="10658474" cy="4248748"/>
          </a:xfrm>
        </p:spPr>
        <p:txBody>
          <a:bodyPr/>
          <a:lstStyle>
            <a:lvl1pPr marL="0" indent="0">
              <a:buFontTx/>
              <a:buNone/>
              <a:defRPr sz="1200"/>
            </a:lvl1pPr>
          </a:lstStyle>
          <a:p>
            <a:r>
              <a:rPr lang="fi-FI" noProof="0"/>
              <a:t>Lisää kaavio napsauttamalla kuvaketta</a:t>
            </a:r>
            <a:endParaRPr lang="fi-FI" noProof="0" dirty="0"/>
          </a:p>
        </p:txBody>
      </p:sp>
      <p:sp>
        <p:nvSpPr>
          <p:cNvPr id="12" name="Date Placeholder 3">
            <a:extLst>
              <a:ext uri="{FF2B5EF4-FFF2-40B4-BE49-F238E27FC236}">
                <a16:creationId xmlns:a16="http://schemas.microsoft.com/office/drawing/2014/main" id="{09FE7FB2-E685-D74D-83A6-9CDDEF3159A2}"/>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3" name="Footer Placeholder 4">
            <a:extLst>
              <a:ext uri="{FF2B5EF4-FFF2-40B4-BE49-F238E27FC236}">
                <a16:creationId xmlns:a16="http://schemas.microsoft.com/office/drawing/2014/main" id="{893AC403-3305-0349-ACB3-E83CA761DF61}"/>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8FFDE94E-BD06-8544-9817-B49BBF5CD26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erusdia10">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66763" y="2852920"/>
            <a:ext cx="5113337" cy="2952568"/>
          </a:xfrm>
        </p:spPr>
        <p:txBody>
          <a:bodyPr/>
          <a:lstStyle>
            <a:lvl1pPr>
              <a:buClr>
                <a:schemeClr val="accent1"/>
              </a:buClr>
              <a:defRPr sz="180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lvl1pPr>
              <a:buClr>
                <a:schemeClr val="accent1"/>
              </a:buClr>
              <a:defRPr sz="180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11" name="Date Placeholder 3">
            <a:extLst>
              <a:ext uri="{FF2B5EF4-FFF2-40B4-BE49-F238E27FC236}">
                <a16:creationId xmlns:a16="http://schemas.microsoft.com/office/drawing/2014/main" id="{B0C9BB15-0877-524F-9F6A-98718510BBFB}"/>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2" name="Footer Placeholder 4">
            <a:extLst>
              <a:ext uri="{FF2B5EF4-FFF2-40B4-BE49-F238E27FC236}">
                <a16:creationId xmlns:a16="http://schemas.microsoft.com/office/drawing/2014/main" id="{A146B179-AE5E-4543-964C-9E875C9FFE6C}"/>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F128F863-3178-A44B-97CD-0F6F10A2F7F6}"/>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erusdia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2348656"/>
            <a:ext cx="5113337" cy="3456831"/>
          </a:xfrm>
        </p:spPr>
        <p:txBody>
          <a:bodyPr/>
          <a:lstStyle>
            <a:lvl1pPr>
              <a:buClr>
                <a:schemeClr val="tx2"/>
              </a:buClr>
              <a:defRPr sz="1800"/>
            </a:lvl1pPr>
            <a:lvl2pPr>
              <a:buClr>
                <a:schemeClr val="tx2"/>
              </a:buClr>
              <a:defRPr/>
            </a:lvl2pPr>
            <a:lvl3pPr>
              <a:buClr>
                <a:schemeClr val="tx2"/>
              </a:buClr>
              <a:defRPr/>
            </a:lvl3pPr>
            <a:lvl4pPr>
              <a:buClr>
                <a:schemeClr val="tx2"/>
              </a:buClr>
              <a:defRPr/>
            </a:lvl4pPr>
            <a:lvl5pPr>
              <a:buClr>
                <a:schemeClr val="tx2"/>
              </a:buClr>
              <a:defRPr/>
            </a:lvl5pPr>
          </a:lstStyle>
          <a:p>
            <a:pPr lvl="0"/>
            <a:r>
              <a:rPr lang="fi-FI" noProof="0"/>
              <a:t>Muokkaa tekstin perustyylejä napsauttamalla</a:t>
            </a:r>
          </a:p>
        </p:txBody>
      </p:sp>
      <p:sp>
        <p:nvSpPr>
          <p:cNvPr id="8" name="Date Placeholder 3">
            <a:extLst>
              <a:ext uri="{FF2B5EF4-FFF2-40B4-BE49-F238E27FC236}">
                <a16:creationId xmlns:a16="http://schemas.microsoft.com/office/drawing/2014/main" id="{96F6697B-4F77-B942-BFBC-57DFC8B29B88}"/>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9" name="Footer Placeholder 4">
            <a:extLst>
              <a:ext uri="{FF2B5EF4-FFF2-40B4-BE49-F238E27FC236}">
                <a16:creationId xmlns:a16="http://schemas.microsoft.com/office/drawing/2014/main" id="{2DD928C7-5FE3-6848-846C-BF0CE78C2B0D}"/>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0" name="Slide Number Placeholder 5">
            <a:extLst>
              <a:ext uri="{FF2B5EF4-FFF2-40B4-BE49-F238E27FC236}">
                <a16:creationId xmlns:a16="http://schemas.microsoft.com/office/drawing/2014/main" id="{2B3B1755-C7B1-C349-B6D2-2847322F9E47}"/>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2" name="Picture Placeholder 7">
            <a:extLst>
              <a:ext uri="{FF2B5EF4-FFF2-40B4-BE49-F238E27FC236}">
                <a16:creationId xmlns:a16="http://schemas.microsoft.com/office/drawing/2014/main" id="{4B5A23F5-B5C6-0F48-A6A1-9E24E1E9508F}"/>
              </a:ext>
            </a:extLst>
          </p:cNvPr>
          <p:cNvSpPr>
            <a:spLocks noGrp="1"/>
          </p:cNvSpPr>
          <p:nvPr>
            <p:ph type="pic" sz="quarter" idx="17"/>
          </p:nvPr>
        </p:nvSpPr>
        <p:spPr>
          <a:xfrm>
            <a:off x="6456040" y="2348656"/>
            <a:ext cx="4969197" cy="345683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4">
    <p:bg>
      <p:bgPr>
        <a:solidFill>
          <a:schemeClr val="accent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90D897-5E61-664C-867B-9B125649FC69}"/>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F1E02ACE-B499-AA43-ADA8-BEF84518F85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7" name="Text Placeholder 12">
            <a:extLst>
              <a:ext uri="{FF2B5EF4-FFF2-40B4-BE49-F238E27FC236}">
                <a16:creationId xmlns:a16="http://schemas.microsoft.com/office/drawing/2014/main" id="{D54C9C9C-7A0E-A84B-BF00-B059494D6584}"/>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9" name="Content Placeholder 2"/>
          <p:cNvSpPr>
            <a:spLocks noGrp="1"/>
          </p:cNvSpPr>
          <p:nvPr>
            <p:ph sz="half" idx="13"/>
          </p:nvPr>
        </p:nvSpPr>
        <p:spPr>
          <a:xfrm>
            <a:off x="4403516" y="1989138"/>
            <a:ext cx="3384967" cy="3816350"/>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Date Placeholder 3">
            <a:extLst>
              <a:ext uri="{FF2B5EF4-FFF2-40B4-BE49-F238E27FC236}">
                <a16:creationId xmlns:a16="http://schemas.microsoft.com/office/drawing/2014/main" id="{7832A129-5B78-444B-9E4D-DDF9DF69694A}"/>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2" name="Footer Placeholder 4">
            <a:extLst>
              <a:ext uri="{FF2B5EF4-FFF2-40B4-BE49-F238E27FC236}">
                <a16:creationId xmlns:a16="http://schemas.microsoft.com/office/drawing/2014/main" id="{8CCB1B8D-B148-8A49-998E-6C1FE328E942}"/>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5D35C860-0835-DD4C-9E34-AD55F84F7E9C}"/>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9" name="Content Placeholder 2"/>
          <p:cNvSpPr>
            <a:spLocks noGrp="1"/>
          </p:cNvSpPr>
          <p:nvPr>
            <p:ph sz="half" idx="13"/>
          </p:nvPr>
        </p:nvSpPr>
        <p:spPr>
          <a:xfrm>
            <a:off x="6311900" y="1989138"/>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0" name="Content Placeholder 2"/>
          <p:cNvSpPr>
            <a:spLocks noGrp="1"/>
          </p:cNvSpPr>
          <p:nvPr>
            <p:ph sz="half" idx="14"/>
          </p:nvPr>
        </p:nvSpPr>
        <p:spPr>
          <a:xfrm>
            <a:off x="766762" y="4005576"/>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1" name="Content Placeholder 2"/>
          <p:cNvSpPr>
            <a:spLocks noGrp="1"/>
          </p:cNvSpPr>
          <p:nvPr>
            <p:ph sz="half" idx="15"/>
          </p:nvPr>
        </p:nvSpPr>
        <p:spPr>
          <a:xfrm>
            <a:off x="6311900" y="4005576"/>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2" name="Date Placeholder 3">
            <a:extLst>
              <a:ext uri="{FF2B5EF4-FFF2-40B4-BE49-F238E27FC236}">
                <a16:creationId xmlns:a16="http://schemas.microsoft.com/office/drawing/2014/main" id="{A131C3B9-5A57-F34B-A376-31659B75DDCA}"/>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3" name="Footer Placeholder 4">
            <a:extLst>
              <a:ext uri="{FF2B5EF4-FFF2-40B4-BE49-F238E27FC236}">
                <a16:creationId xmlns:a16="http://schemas.microsoft.com/office/drawing/2014/main" id="{60AC1D08-A661-3543-AF6B-98448B0056E3}"/>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3F5513D6-42D2-544B-B860-2A7522FDB869}"/>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Date Placeholder 3">
            <a:extLst>
              <a:ext uri="{FF2B5EF4-FFF2-40B4-BE49-F238E27FC236}">
                <a16:creationId xmlns:a16="http://schemas.microsoft.com/office/drawing/2014/main" id="{BEB38106-4976-7C4A-8EE7-4EDA196F1A80}"/>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2" name="Footer Placeholder 4">
            <a:extLst>
              <a:ext uri="{FF2B5EF4-FFF2-40B4-BE49-F238E27FC236}">
                <a16:creationId xmlns:a16="http://schemas.microsoft.com/office/drawing/2014/main" id="{C9EE523B-1144-664B-9492-20A3D8732A15}"/>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642DBFBB-32E7-5340-9FCF-7D76952836D7}"/>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9" name="Table Placeholder 8"/>
          <p:cNvSpPr>
            <a:spLocks noGrp="1"/>
          </p:cNvSpPr>
          <p:nvPr>
            <p:ph type="tbl" sz="quarter" idx="13"/>
          </p:nvPr>
        </p:nvSpPr>
        <p:spPr>
          <a:xfrm>
            <a:off x="766763" y="1989138"/>
            <a:ext cx="10658475" cy="3816350"/>
          </a:xfrm>
        </p:spPr>
        <p:txBody>
          <a:bodyPr/>
          <a:lstStyle>
            <a:lvl1pPr marL="0" indent="0">
              <a:buFontTx/>
              <a:buNone/>
              <a:defRPr sz="1200"/>
            </a:lvl1pPr>
          </a:lstStyle>
          <a:p>
            <a:r>
              <a:rPr lang="fi-FI"/>
              <a:t>Lisää taulukko napsauttamalla kuvaketta</a:t>
            </a:r>
            <a:endParaRPr lang="en-US"/>
          </a:p>
        </p:txBody>
      </p:sp>
      <p:sp>
        <p:nvSpPr>
          <p:cNvPr id="8" name="Date Placeholder 3">
            <a:extLst>
              <a:ext uri="{FF2B5EF4-FFF2-40B4-BE49-F238E27FC236}">
                <a16:creationId xmlns:a16="http://schemas.microsoft.com/office/drawing/2014/main" id="{719ED4ED-8F7A-B34E-931C-D3A0EE0A6727}"/>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0" name="Footer Placeholder 4">
            <a:extLst>
              <a:ext uri="{FF2B5EF4-FFF2-40B4-BE49-F238E27FC236}">
                <a16:creationId xmlns:a16="http://schemas.microsoft.com/office/drawing/2014/main" id="{DB394D43-DE53-3449-9C13-D67DECA3F829}"/>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1" name="Slide Number Placeholder 5">
            <a:extLst>
              <a:ext uri="{FF2B5EF4-FFF2-40B4-BE49-F238E27FC236}">
                <a16:creationId xmlns:a16="http://schemas.microsoft.com/office/drawing/2014/main" id="{80A82AD2-B624-534B-A972-F7F32883D809}"/>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3074109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iito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13.12.2021</a:t>
            </a:fld>
            <a:endParaRPr lang="fi-FI" dirty="0"/>
          </a:p>
        </p:txBody>
      </p:sp>
      <p:sp>
        <p:nvSpPr>
          <p:cNvPr id="10"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1"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iito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13.12.2021</a:t>
            </a:fld>
            <a:endParaRPr lang="fi-FI" dirty="0"/>
          </a:p>
        </p:txBody>
      </p:sp>
      <p:sp>
        <p:nvSpPr>
          <p:cNvPr id="9"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0"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iitos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13.12.2021</a:t>
            </a:fld>
            <a:endParaRPr lang="fi-FI" dirty="0"/>
          </a:p>
        </p:txBody>
      </p:sp>
      <p:sp>
        <p:nvSpPr>
          <p:cNvPr id="9"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0"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Logo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9905387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4712291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7837638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loitusdia4">
    <p:bg>
      <p:bgPr>
        <a:solidFill>
          <a:srgbClr val="442950"/>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90D897-5E61-664C-867B-9B125649FC69}"/>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F1E02ACE-B499-AA43-ADA8-BEF84518F85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7" name="Text Placeholder 12">
            <a:extLst>
              <a:ext uri="{FF2B5EF4-FFF2-40B4-BE49-F238E27FC236}">
                <a16:creationId xmlns:a16="http://schemas.microsoft.com/office/drawing/2014/main" id="{D54C9C9C-7A0E-A84B-BF00-B059494D6584}"/>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9980797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148376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ogo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ogo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logo 7">
    <p:bg>
      <p:bgPr>
        <a:solidFill>
          <a:schemeClr val="bg1"/>
        </a:solidFill>
        <a:effectLst/>
      </p:bgPr>
    </p:bg>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Nosto violetti">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37FF261-7541-42FA-B569-1D24A5023728}" type="datetime1">
              <a:rPr lang="fi-FI" smtClean="0"/>
              <a:pPr/>
              <a:t>13.12.2021</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a:p>
        </p:txBody>
      </p:sp>
      <p:sp>
        <p:nvSpPr>
          <p:cNvPr id="12" name="Freeform 11">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4941353" y="3100764"/>
            <a:ext cx="2738823" cy="518571"/>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6"/>
          <p:cNvSpPr>
            <a:spLocks noChangeAspect="1" noEditPoints="1"/>
          </p:cNvSpPr>
          <p:nvPr userDrawn="1"/>
        </p:nvSpPr>
        <p:spPr bwMode="auto">
          <a:xfrm>
            <a:off x="757774" y="2996952"/>
            <a:ext cx="3394010" cy="648072"/>
          </a:xfrm>
          <a:custGeom>
            <a:avLst/>
            <a:gdLst>
              <a:gd name="T0" fmla="*/ 3138 w 3954"/>
              <a:gd name="T1" fmla="*/ 282 h 755"/>
              <a:gd name="T2" fmla="*/ 3029 w 3954"/>
              <a:gd name="T3" fmla="*/ 250 h 755"/>
              <a:gd name="T4" fmla="*/ 3056 w 3954"/>
              <a:gd name="T5" fmla="*/ 293 h 755"/>
              <a:gd name="T6" fmla="*/ 3069 w 3954"/>
              <a:gd name="T7" fmla="*/ 232 h 755"/>
              <a:gd name="T8" fmla="*/ 3271 w 3954"/>
              <a:gd name="T9" fmla="*/ 253 h 755"/>
              <a:gd name="T10" fmla="*/ 3203 w 3954"/>
              <a:gd name="T11" fmla="*/ 219 h 755"/>
              <a:gd name="T12" fmla="*/ 3555 w 3954"/>
              <a:gd name="T13" fmla="*/ 229 h 755"/>
              <a:gd name="T14" fmla="*/ 3454 w 3954"/>
              <a:gd name="T15" fmla="*/ 237 h 755"/>
              <a:gd name="T16" fmla="*/ 3460 w 3954"/>
              <a:gd name="T17" fmla="*/ 214 h 755"/>
              <a:gd name="T18" fmla="*/ 3628 w 3954"/>
              <a:gd name="T19" fmla="*/ 327 h 755"/>
              <a:gd name="T20" fmla="*/ 3674 w 3954"/>
              <a:gd name="T21" fmla="*/ 282 h 755"/>
              <a:gd name="T22" fmla="*/ 3762 w 3954"/>
              <a:gd name="T23" fmla="*/ 250 h 755"/>
              <a:gd name="T24" fmla="*/ 2901 w 3954"/>
              <a:gd name="T25" fmla="*/ 596 h 755"/>
              <a:gd name="T26" fmla="*/ 2932 w 3954"/>
              <a:gd name="T27" fmla="*/ 454 h 755"/>
              <a:gd name="T28" fmla="*/ 3023 w 3954"/>
              <a:gd name="T29" fmla="*/ 598 h 755"/>
              <a:gd name="T30" fmla="*/ 3042 w 3954"/>
              <a:gd name="T31" fmla="*/ 482 h 755"/>
              <a:gd name="T32" fmla="*/ 3056 w 3954"/>
              <a:gd name="T33" fmla="*/ 563 h 755"/>
              <a:gd name="T34" fmla="*/ 3013 w 3954"/>
              <a:gd name="T35" fmla="*/ 466 h 755"/>
              <a:gd name="T36" fmla="*/ 3058 w 3954"/>
              <a:gd name="T37" fmla="*/ 466 h 755"/>
              <a:gd name="T38" fmla="*/ 3147 w 3954"/>
              <a:gd name="T39" fmla="*/ 509 h 755"/>
              <a:gd name="T40" fmla="*/ 3316 w 3954"/>
              <a:gd name="T41" fmla="*/ 540 h 755"/>
              <a:gd name="T42" fmla="*/ 3243 w 3954"/>
              <a:gd name="T43" fmla="*/ 487 h 755"/>
              <a:gd name="T44" fmla="*/ 3247 w 3954"/>
              <a:gd name="T45" fmla="*/ 503 h 755"/>
              <a:gd name="T46" fmla="*/ 3411 w 3954"/>
              <a:gd name="T47" fmla="*/ 590 h 755"/>
              <a:gd name="T48" fmla="*/ 3395 w 3954"/>
              <a:gd name="T49" fmla="*/ 578 h 755"/>
              <a:gd name="T50" fmla="*/ 3530 w 3954"/>
              <a:gd name="T51" fmla="*/ 502 h 755"/>
              <a:gd name="T52" fmla="*/ 3720 w 3954"/>
              <a:gd name="T53" fmla="*/ 433 h 755"/>
              <a:gd name="T54" fmla="*/ 3617 w 3954"/>
              <a:gd name="T55" fmla="*/ 505 h 755"/>
              <a:gd name="T56" fmla="*/ 3688 w 3954"/>
              <a:gd name="T57" fmla="*/ 511 h 755"/>
              <a:gd name="T58" fmla="*/ 3678 w 3954"/>
              <a:gd name="T59" fmla="*/ 576 h 755"/>
              <a:gd name="T60" fmla="*/ 3819 w 3954"/>
              <a:gd name="T61" fmla="*/ 597 h 755"/>
              <a:gd name="T62" fmla="*/ 3789 w 3954"/>
              <a:gd name="T63" fmla="*/ 482 h 755"/>
              <a:gd name="T64" fmla="*/ 3807 w 3954"/>
              <a:gd name="T65" fmla="*/ 501 h 755"/>
              <a:gd name="T66" fmla="*/ 3914 w 3954"/>
              <a:gd name="T67" fmla="*/ 484 h 755"/>
              <a:gd name="T68" fmla="*/ 207 w 3954"/>
              <a:gd name="T69" fmla="*/ 230 h 755"/>
              <a:gd name="T70" fmla="*/ 10 w 3954"/>
              <a:gd name="T71" fmla="*/ 29 h 755"/>
              <a:gd name="T72" fmla="*/ 388 w 3954"/>
              <a:gd name="T73" fmla="*/ 36 h 755"/>
              <a:gd name="T74" fmla="*/ 912 w 3954"/>
              <a:gd name="T75" fmla="*/ 271 h 755"/>
              <a:gd name="T76" fmla="*/ 575 w 3954"/>
              <a:gd name="T77" fmla="*/ 309 h 755"/>
              <a:gd name="T78" fmla="*/ 632 w 3954"/>
              <a:gd name="T79" fmla="*/ 62 h 755"/>
              <a:gd name="T80" fmla="*/ 803 w 3954"/>
              <a:gd name="T81" fmla="*/ 313 h 755"/>
              <a:gd name="T82" fmla="*/ 899 w 3954"/>
              <a:gd name="T83" fmla="*/ 10 h 755"/>
              <a:gd name="T84" fmla="*/ 1019 w 3954"/>
              <a:gd name="T85" fmla="*/ 343 h 755"/>
              <a:gd name="T86" fmla="*/ 1489 w 3954"/>
              <a:gd name="T87" fmla="*/ 2 h 755"/>
              <a:gd name="T88" fmla="*/ 1894 w 3954"/>
              <a:gd name="T89" fmla="*/ 29 h 755"/>
              <a:gd name="T90" fmla="*/ 1694 w 3954"/>
              <a:gd name="T91" fmla="*/ 26 h 755"/>
              <a:gd name="T92" fmla="*/ 2271 w 3954"/>
              <a:gd name="T93" fmla="*/ 2 h 755"/>
              <a:gd name="T94" fmla="*/ 2044 w 3954"/>
              <a:gd name="T95" fmla="*/ 338 h 755"/>
              <a:gd name="T96" fmla="*/ 9 w 3954"/>
              <a:gd name="T97" fmla="*/ 421 h 755"/>
              <a:gd name="T98" fmla="*/ 356 w 3954"/>
              <a:gd name="T99" fmla="*/ 658 h 755"/>
              <a:gd name="T100" fmla="*/ 487 w 3954"/>
              <a:gd name="T101" fmla="*/ 692 h 755"/>
              <a:gd name="T102" fmla="*/ 842 w 3954"/>
              <a:gd name="T103" fmla="*/ 742 h 755"/>
              <a:gd name="T104" fmla="*/ 1299 w 3954"/>
              <a:gd name="T105" fmla="*/ 440 h 755"/>
              <a:gd name="T106" fmla="*/ 1093 w 3954"/>
              <a:gd name="T107" fmla="*/ 447 h 755"/>
              <a:gd name="T108" fmla="*/ 1883 w 3954"/>
              <a:gd name="T109" fmla="*/ 476 h 755"/>
              <a:gd name="T110" fmla="*/ 1625 w 3954"/>
              <a:gd name="T111" fmla="*/ 715 h 755"/>
              <a:gd name="T112" fmla="*/ 1928 w 3954"/>
              <a:gd name="T113" fmla="*/ 524 h 755"/>
              <a:gd name="T114" fmla="*/ 2290 w 3954"/>
              <a:gd name="T115" fmla="*/ 378 h 755"/>
              <a:gd name="T116" fmla="*/ 2511 w 3954"/>
              <a:gd name="T117" fmla="*/ 593 h 755"/>
              <a:gd name="T118" fmla="*/ 2159 w 3954"/>
              <a:gd name="T119" fmla="*/ 748 h 755"/>
              <a:gd name="T120" fmla="*/ 2399 w 3954"/>
              <a:gd name="T121" fmla="*/ 529 h 755"/>
              <a:gd name="T122" fmla="*/ 2127 w 3954"/>
              <a:gd name="T123" fmla="*/ 432 h 755"/>
              <a:gd name="T124" fmla="*/ 2227 w 3954"/>
              <a:gd name="T125" fmla="*/ 7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4" h="755">
                <a:moveTo>
                  <a:pt x="2453" y="217"/>
                </a:moveTo>
                <a:lnTo>
                  <a:pt x="2453" y="53"/>
                </a:lnTo>
                <a:lnTo>
                  <a:pt x="2516" y="139"/>
                </a:lnTo>
                <a:lnTo>
                  <a:pt x="2453" y="217"/>
                </a:lnTo>
                <a:close/>
                <a:moveTo>
                  <a:pt x="2719" y="4"/>
                </a:moveTo>
                <a:lnTo>
                  <a:pt x="2719" y="742"/>
                </a:lnTo>
                <a:lnTo>
                  <a:pt x="2704" y="742"/>
                </a:lnTo>
                <a:lnTo>
                  <a:pt x="2704" y="4"/>
                </a:lnTo>
                <a:lnTo>
                  <a:pt x="2719" y="4"/>
                </a:lnTo>
                <a:close/>
                <a:moveTo>
                  <a:pt x="2944" y="254"/>
                </a:moveTo>
                <a:lnTo>
                  <a:pt x="2920" y="280"/>
                </a:lnTo>
                <a:lnTo>
                  <a:pt x="2920" y="325"/>
                </a:lnTo>
                <a:lnTo>
                  <a:pt x="2896" y="325"/>
                </a:lnTo>
                <a:lnTo>
                  <a:pt x="2896" y="177"/>
                </a:lnTo>
                <a:lnTo>
                  <a:pt x="2920" y="177"/>
                </a:lnTo>
                <a:lnTo>
                  <a:pt x="2920" y="251"/>
                </a:lnTo>
                <a:lnTo>
                  <a:pt x="2988" y="177"/>
                </a:lnTo>
                <a:lnTo>
                  <a:pt x="3017" y="177"/>
                </a:lnTo>
                <a:lnTo>
                  <a:pt x="2961" y="238"/>
                </a:lnTo>
                <a:lnTo>
                  <a:pt x="3019" y="325"/>
                </a:lnTo>
                <a:lnTo>
                  <a:pt x="2990" y="325"/>
                </a:lnTo>
                <a:lnTo>
                  <a:pt x="2944" y="254"/>
                </a:lnTo>
                <a:close/>
                <a:moveTo>
                  <a:pt x="3124" y="226"/>
                </a:moveTo>
                <a:lnTo>
                  <a:pt x="3127" y="230"/>
                </a:lnTo>
                <a:lnTo>
                  <a:pt x="3130" y="235"/>
                </a:lnTo>
                <a:lnTo>
                  <a:pt x="3133" y="239"/>
                </a:lnTo>
                <a:lnTo>
                  <a:pt x="3135" y="245"/>
                </a:lnTo>
                <a:lnTo>
                  <a:pt x="3137" y="250"/>
                </a:lnTo>
                <a:lnTo>
                  <a:pt x="3138" y="256"/>
                </a:lnTo>
                <a:lnTo>
                  <a:pt x="3138" y="262"/>
                </a:lnTo>
                <a:lnTo>
                  <a:pt x="3139" y="269"/>
                </a:lnTo>
                <a:lnTo>
                  <a:pt x="3138" y="276"/>
                </a:lnTo>
                <a:lnTo>
                  <a:pt x="3138" y="282"/>
                </a:lnTo>
                <a:lnTo>
                  <a:pt x="3137" y="288"/>
                </a:lnTo>
                <a:lnTo>
                  <a:pt x="3135" y="294"/>
                </a:lnTo>
                <a:lnTo>
                  <a:pt x="3133" y="299"/>
                </a:lnTo>
                <a:lnTo>
                  <a:pt x="3130" y="304"/>
                </a:lnTo>
                <a:lnTo>
                  <a:pt x="3127" y="308"/>
                </a:lnTo>
                <a:lnTo>
                  <a:pt x="3124" y="312"/>
                </a:lnTo>
                <a:lnTo>
                  <a:pt x="3120" y="316"/>
                </a:lnTo>
                <a:lnTo>
                  <a:pt x="3116" y="319"/>
                </a:lnTo>
                <a:lnTo>
                  <a:pt x="3111" y="321"/>
                </a:lnTo>
                <a:lnTo>
                  <a:pt x="3106" y="324"/>
                </a:lnTo>
                <a:lnTo>
                  <a:pt x="3101" y="325"/>
                </a:lnTo>
                <a:lnTo>
                  <a:pt x="3095" y="327"/>
                </a:lnTo>
                <a:lnTo>
                  <a:pt x="3089" y="327"/>
                </a:lnTo>
                <a:lnTo>
                  <a:pt x="3083" y="328"/>
                </a:lnTo>
                <a:lnTo>
                  <a:pt x="3076" y="327"/>
                </a:lnTo>
                <a:lnTo>
                  <a:pt x="3070" y="327"/>
                </a:lnTo>
                <a:lnTo>
                  <a:pt x="3065" y="325"/>
                </a:lnTo>
                <a:lnTo>
                  <a:pt x="3059" y="324"/>
                </a:lnTo>
                <a:lnTo>
                  <a:pt x="3054" y="321"/>
                </a:lnTo>
                <a:lnTo>
                  <a:pt x="3050" y="319"/>
                </a:lnTo>
                <a:lnTo>
                  <a:pt x="3045" y="316"/>
                </a:lnTo>
                <a:lnTo>
                  <a:pt x="3042" y="312"/>
                </a:lnTo>
                <a:lnTo>
                  <a:pt x="3038" y="308"/>
                </a:lnTo>
                <a:lnTo>
                  <a:pt x="3035" y="304"/>
                </a:lnTo>
                <a:lnTo>
                  <a:pt x="3033" y="299"/>
                </a:lnTo>
                <a:lnTo>
                  <a:pt x="3030" y="294"/>
                </a:lnTo>
                <a:lnTo>
                  <a:pt x="3029" y="288"/>
                </a:lnTo>
                <a:lnTo>
                  <a:pt x="3028" y="282"/>
                </a:lnTo>
                <a:lnTo>
                  <a:pt x="3027" y="276"/>
                </a:lnTo>
                <a:lnTo>
                  <a:pt x="3027" y="269"/>
                </a:lnTo>
                <a:lnTo>
                  <a:pt x="3027" y="262"/>
                </a:lnTo>
                <a:lnTo>
                  <a:pt x="3028" y="256"/>
                </a:lnTo>
                <a:lnTo>
                  <a:pt x="3029" y="250"/>
                </a:lnTo>
                <a:lnTo>
                  <a:pt x="3030" y="245"/>
                </a:lnTo>
                <a:lnTo>
                  <a:pt x="3033" y="239"/>
                </a:lnTo>
                <a:lnTo>
                  <a:pt x="3035" y="235"/>
                </a:lnTo>
                <a:lnTo>
                  <a:pt x="3038" y="230"/>
                </a:lnTo>
                <a:lnTo>
                  <a:pt x="3042" y="226"/>
                </a:lnTo>
                <a:lnTo>
                  <a:pt x="3045" y="223"/>
                </a:lnTo>
                <a:lnTo>
                  <a:pt x="3050" y="219"/>
                </a:lnTo>
                <a:lnTo>
                  <a:pt x="3054" y="217"/>
                </a:lnTo>
                <a:lnTo>
                  <a:pt x="3059" y="215"/>
                </a:lnTo>
                <a:lnTo>
                  <a:pt x="3065" y="213"/>
                </a:lnTo>
                <a:lnTo>
                  <a:pt x="3070" y="212"/>
                </a:lnTo>
                <a:lnTo>
                  <a:pt x="3076" y="211"/>
                </a:lnTo>
                <a:lnTo>
                  <a:pt x="3083" y="211"/>
                </a:lnTo>
                <a:lnTo>
                  <a:pt x="3089" y="211"/>
                </a:lnTo>
                <a:lnTo>
                  <a:pt x="3095" y="212"/>
                </a:lnTo>
                <a:lnTo>
                  <a:pt x="3101" y="213"/>
                </a:lnTo>
                <a:lnTo>
                  <a:pt x="3106" y="215"/>
                </a:lnTo>
                <a:lnTo>
                  <a:pt x="3111" y="217"/>
                </a:lnTo>
                <a:lnTo>
                  <a:pt x="3116" y="219"/>
                </a:lnTo>
                <a:lnTo>
                  <a:pt x="3120" y="223"/>
                </a:lnTo>
                <a:lnTo>
                  <a:pt x="3124" y="226"/>
                </a:lnTo>
                <a:close/>
                <a:moveTo>
                  <a:pt x="3059" y="240"/>
                </a:moveTo>
                <a:lnTo>
                  <a:pt x="3057" y="242"/>
                </a:lnTo>
                <a:lnTo>
                  <a:pt x="3056" y="245"/>
                </a:lnTo>
                <a:lnTo>
                  <a:pt x="3054" y="249"/>
                </a:lnTo>
                <a:lnTo>
                  <a:pt x="3053" y="252"/>
                </a:lnTo>
                <a:lnTo>
                  <a:pt x="3052" y="256"/>
                </a:lnTo>
                <a:lnTo>
                  <a:pt x="3052" y="260"/>
                </a:lnTo>
                <a:lnTo>
                  <a:pt x="3051" y="269"/>
                </a:lnTo>
                <a:lnTo>
                  <a:pt x="3052" y="278"/>
                </a:lnTo>
                <a:lnTo>
                  <a:pt x="3052" y="282"/>
                </a:lnTo>
                <a:lnTo>
                  <a:pt x="3053" y="286"/>
                </a:lnTo>
                <a:lnTo>
                  <a:pt x="3056" y="293"/>
                </a:lnTo>
                <a:lnTo>
                  <a:pt x="3059" y="298"/>
                </a:lnTo>
                <a:lnTo>
                  <a:pt x="3061" y="301"/>
                </a:lnTo>
                <a:lnTo>
                  <a:pt x="3064" y="303"/>
                </a:lnTo>
                <a:lnTo>
                  <a:pt x="3069" y="306"/>
                </a:lnTo>
                <a:lnTo>
                  <a:pt x="3075" y="308"/>
                </a:lnTo>
                <a:lnTo>
                  <a:pt x="3083" y="309"/>
                </a:lnTo>
                <a:lnTo>
                  <a:pt x="3090" y="308"/>
                </a:lnTo>
                <a:lnTo>
                  <a:pt x="3093" y="307"/>
                </a:lnTo>
                <a:lnTo>
                  <a:pt x="3096" y="306"/>
                </a:lnTo>
                <a:lnTo>
                  <a:pt x="3099" y="305"/>
                </a:lnTo>
                <a:lnTo>
                  <a:pt x="3102" y="303"/>
                </a:lnTo>
                <a:lnTo>
                  <a:pt x="3104" y="301"/>
                </a:lnTo>
                <a:lnTo>
                  <a:pt x="3106" y="298"/>
                </a:lnTo>
                <a:lnTo>
                  <a:pt x="3108" y="296"/>
                </a:lnTo>
                <a:lnTo>
                  <a:pt x="3110" y="293"/>
                </a:lnTo>
                <a:lnTo>
                  <a:pt x="3111" y="289"/>
                </a:lnTo>
                <a:lnTo>
                  <a:pt x="3113" y="286"/>
                </a:lnTo>
                <a:lnTo>
                  <a:pt x="3113" y="282"/>
                </a:lnTo>
                <a:lnTo>
                  <a:pt x="3114" y="278"/>
                </a:lnTo>
                <a:lnTo>
                  <a:pt x="3115" y="269"/>
                </a:lnTo>
                <a:lnTo>
                  <a:pt x="3114" y="260"/>
                </a:lnTo>
                <a:lnTo>
                  <a:pt x="3113" y="256"/>
                </a:lnTo>
                <a:lnTo>
                  <a:pt x="3113" y="252"/>
                </a:lnTo>
                <a:lnTo>
                  <a:pt x="3110" y="246"/>
                </a:lnTo>
                <a:lnTo>
                  <a:pt x="3108" y="243"/>
                </a:lnTo>
                <a:lnTo>
                  <a:pt x="3106" y="240"/>
                </a:lnTo>
                <a:lnTo>
                  <a:pt x="3102" y="235"/>
                </a:lnTo>
                <a:lnTo>
                  <a:pt x="3096" y="232"/>
                </a:lnTo>
                <a:lnTo>
                  <a:pt x="3090" y="230"/>
                </a:lnTo>
                <a:lnTo>
                  <a:pt x="3083" y="230"/>
                </a:lnTo>
                <a:lnTo>
                  <a:pt x="3075" y="230"/>
                </a:lnTo>
                <a:lnTo>
                  <a:pt x="3072" y="231"/>
                </a:lnTo>
                <a:lnTo>
                  <a:pt x="3069" y="232"/>
                </a:lnTo>
                <a:lnTo>
                  <a:pt x="3066" y="234"/>
                </a:lnTo>
                <a:lnTo>
                  <a:pt x="3064" y="235"/>
                </a:lnTo>
                <a:lnTo>
                  <a:pt x="3061" y="237"/>
                </a:lnTo>
                <a:lnTo>
                  <a:pt x="3059" y="240"/>
                </a:lnTo>
                <a:close/>
                <a:moveTo>
                  <a:pt x="3327" y="215"/>
                </a:moveTo>
                <a:lnTo>
                  <a:pt x="3331" y="218"/>
                </a:lnTo>
                <a:lnTo>
                  <a:pt x="3335" y="221"/>
                </a:lnTo>
                <a:lnTo>
                  <a:pt x="3339" y="225"/>
                </a:lnTo>
                <a:lnTo>
                  <a:pt x="3342" y="229"/>
                </a:lnTo>
                <a:lnTo>
                  <a:pt x="3344" y="234"/>
                </a:lnTo>
                <a:lnTo>
                  <a:pt x="3346" y="240"/>
                </a:lnTo>
                <a:lnTo>
                  <a:pt x="3347" y="246"/>
                </a:lnTo>
                <a:lnTo>
                  <a:pt x="3347" y="252"/>
                </a:lnTo>
                <a:lnTo>
                  <a:pt x="3347" y="325"/>
                </a:lnTo>
                <a:lnTo>
                  <a:pt x="3323" y="325"/>
                </a:lnTo>
                <a:lnTo>
                  <a:pt x="3323" y="256"/>
                </a:lnTo>
                <a:lnTo>
                  <a:pt x="3323" y="250"/>
                </a:lnTo>
                <a:lnTo>
                  <a:pt x="3322" y="245"/>
                </a:lnTo>
                <a:lnTo>
                  <a:pt x="3320" y="240"/>
                </a:lnTo>
                <a:lnTo>
                  <a:pt x="3317" y="237"/>
                </a:lnTo>
                <a:lnTo>
                  <a:pt x="3314" y="234"/>
                </a:lnTo>
                <a:lnTo>
                  <a:pt x="3310" y="232"/>
                </a:lnTo>
                <a:lnTo>
                  <a:pt x="3305" y="231"/>
                </a:lnTo>
                <a:lnTo>
                  <a:pt x="3300" y="230"/>
                </a:lnTo>
                <a:lnTo>
                  <a:pt x="3293" y="231"/>
                </a:lnTo>
                <a:lnTo>
                  <a:pt x="3290" y="232"/>
                </a:lnTo>
                <a:lnTo>
                  <a:pt x="3288" y="233"/>
                </a:lnTo>
                <a:lnTo>
                  <a:pt x="3283" y="236"/>
                </a:lnTo>
                <a:lnTo>
                  <a:pt x="3278" y="239"/>
                </a:lnTo>
                <a:lnTo>
                  <a:pt x="3276" y="242"/>
                </a:lnTo>
                <a:lnTo>
                  <a:pt x="3275" y="244"/>
                </a:lnTo>
                <a:lnTo>
                  <a:pt x="3272" y="250"/>
                </a:lnTo>
                <a:lnTo>
                  <a:pt x="3271" y="253"/>
                </a:lnTo>
                <a:lnTo>
                  <a:pt x="3270" y="257"/>
                </a:lnTo>
                <a:lnTo>
                  <a:pt x="3270" y="264"/>
                </a:lnTo>
                <a:lnTo>
                  <a:pt x="3270" y="325"/>
                </a:lnTo>
                <a:lnTo>
                  <a:pt x="3246" y="325"/>
                </a:lnTo>
                <a:lnTo>
                  <a:pt x="3246" y="256"/>
                </a:lnTo>
                <a:lnTo>
                  <a:pt x="3245" y="250"/>
                </a:lnTo>
                <a:lnTo>
                  <a:pt x="3244" y="245"/>
                </a:lnTo>
                <a:lnTo>
                  <a:pt x="3242" y="240"/>
                </a:lnTo>
                <a:lnTo>
                  <a:pt x="3240" y="237"/>
                </a:lnTo>
                <a:lnTo>
                  <a:pt x="3236" y="234"/>
                </a:lnTo>
                <a:lnTo>
                  <a:pt x="3232" y="232"/>
                </a:lnTo>
                <a:lnTo>
                  <a:pt x="3228" y="231"/>
                </a:lnTo>
                <a:lnTo>
                  <a:pt x="3223" y="230"/>
                </a:lnTo>
                <a:lnTo>
                  <a:pt x="3219" y="231"/>
                </a:lnTo>
                <a:lnTo>
                  <a:pt x="3216" y="231"/>
                </a:lnTo>
                <a:lnTo>
                  <a:pt x="3212" y="233"/>
                </a:lnTo>
                <a:lnTo>
                  <a:pt x="3209" y="234"/>
                </a:lnTo>
                <a:lnTo>
                  <a:pt x="3206" y="236"/>
                </a:lnTo>
                <a:lnTo>
                  <a:pt x="3203" y="239"/>
                </a:lnTo>
                <a:lnTo>
                  <a:pt x="3200" y="242"/>
                </a:lnTo>
                <a:lnTo>
                  <a:pt x="3198" y="246"/>
                </a:lnTo>
                <a:lnTo>
                  <a:pt x="3196" y="250"/>
                </a:lnTo>
                <a:lnTo>
                  <a:pt x="3195" y="255"/>
                </a:lnTo>
                <a:lnTo>
                  <a:pt x="3194" y="260"/>
                </a:lnTo>
                <a:lnTo>
                  <a:pt x="3193" y="266"/>
                </a:lnTo>
                <a:lnTo>
                  <a:pt x="3193" y="325"/>
                </a:lnTo>
                <a:lnTo>
                  <a:pt x="3169" y="325"/>
                </a:lnTo>
                <a:lnTo>
                  <a:pt x="3169" y="213"/>
                </a:lnTo>
                <a:lnTo>
                  <a:pt x="3191" y="213"/>
                </a:lnTo>
                <a:lnTo>
                  <a:pt x="3192" y="232"/>
                </a:lnTo>
                <a:lnTo>
                  <a:pt x="3195" y="227"/>
                </a:lnTo>
                <a:lnTo>
                  <a:pt x="3199" y="223"/>
                </a:lnTo>
                <a:lnTo>
                  <a:pt x="3203" y="219"/>
                </a:lnTo>
                <a:lnTo>
                  <a:pt x="3207" y="216"/>
                </a:lnTo>
                <a:lnTo>
                  <a:pt x="3210" y="215"/>
                </a:lnTo>
                <a:lnTo>
                  <a:pt x="3212" y="214"/>
                </a:lnTo>
                <a:lnTo>
                  <a:pt x="3217" y="212"/>
                </a:lnTo>
                <a:lnTo>
                  <a:pt x="3223" y="211"/>
                </a:lnTo>
                <a:lnTo>
                  <a:pt x="3228" y="211"/>
                </a:lnTo>
                <a:lnTo>
                  <a:pt x="3234" y="211"/>
                </a:lnTo>
                <a:lnTo>
                  <a:pt x="3240" y="212"/>
                </a:lnTo>
                <a:lnTo>
                  <a:pt x="3246" y="214"/>
                </a:lnTo>
                <a:lnTo>
                  <a:pt x="3251" y="216"/>
                </a:lnTo>
                <a:lnTo>
                  <a:pt x="3256" y="220"/>
                </a:lnTo>
                <a:lnTo>
                  <a:pt x="3260" y="223"/>
                </a:lnTo>
                <a:lnTo>
                  <a:pt x="3263" y="228"/>
                </a:lnTo>
                <a:lnTo>
                  <a:pt x="3266" y="233"/>
                </a:lnTo>
                <a:lnTo>
                  <a:pt x="3269" y="228"/>
                </a:lnTo>
                <a:lnTo>
                  <a:pt x="3273" y="223"/>
                </a:lnTo>
                <a:lnTo>
                  <a:pt x="3275" y="221"/>
                </a:lnTo>
                <a:lnTo>
                  <a:pt x="3277" y="220"/>
                </a:lnTo>
                <a:lnTo>
                  <a:pt x="3282" y="216"/>
                </a:lnTo>
                <a:lnTo>
                  <a:pt x="3288" y="214"/>
                </a:lnTo>
                <a:lnTo>
                  <a:pt x="3293" y="212"/>
                </a:lnTo>
                <a:lnTo>
                  <a:pt x="3300" y="211"/>
                </a:lnTo>
                <a:lnTo>
                  <a:pt x="3306" y="211"/>
                </a:lnTo>
                <a:lnTo>
                  <a:pt x="3311" y="211"/>
                </a:lnTo>
                <a:lnTo>
                  <a:pt x="3317" y="212"/>
                </a:lnTo>
                <a:lnTo>
                  <a:pt x="3319" y="212"/>
                </a:lnTo>
                <a:lnTo>
                  <a:pt x="3322" y="213"/>
                </a:lnTo>
                <a:lnTo>
                  <a:pt x="3327" y="215"/>
                </a:lnTo>
                <a:close/>
                <a:moveTo>
                  <a:pt x="3540" y="215"/>
                </a:moveTo>
                <a:lnTo>
                  <a:pt x="3544" y="218"/>
                </a:lnTo>
                <a:lnTo>
                  <a:pt x="3548" y="221"/>
                </a:lnTo>
                <a:lnTo>
                  <a:pt x="3552" y="225"/>
                </a:lnTo>
                <a:lnTo>
                  <a:pt x="3555" y="229"/>
                </a:lnTo>
                <a:lnTo>
                  <a:pt x="3557" y="234"/>
                </a:lnTo>
                <a:lnTo>
                  <a:pt x="3559" y="240"/>
                </a:lnTo>
                <a:lnTo>
                  <a:pt x="3560" y="246"/>
                </a:lnTo>
                <a:lnTo>
                  <a:pt x="3561" y="252"/>
                </a:lnTo>
                <a:lnTo>
                  <a:pt x="3561" y="325"/>
                </a:lnTo>
                <a:lnTo>
                  <a:pt x="3536" y="325"/>
                </a:lnTo>
                <a:lnTo>
                  <a:pt x="3536" y="256"/>
                </a:lnTo>
                <a:lnTo>
                  <a:pt x="3536" y="250"/>
                </a:lnTo>
                <a:lnTo>
                  <a:pt x="3535" y="245"/>
                </a:lnTo>
                <a:lnTo>
                  <a:pt x="3533" y="240"/>
                </a:lnTo>
                <a:lnTo>
                  <a:pt x="3530" y="237"/>
                </a:lnTo>
                <a:lnTo>
                  <a:pt x="3527" y="234"/>
                </a:lnTo>
                <a:lnTo>
                  <a:pt x="3523" y="232"/>
                </a:lnTo>
                <a:lnTo>
                  <a:pt x="3518" y="231"/>
                </a:lnTo>
                <a:lnTo>
                  <a:pt x="3513" y="230"/>
                </a:lnTo>
                <a:lnTo>
                  <a:pt x="3507" y="231"/>
                </a:lnTo>
                <a:lnTo>
                  <a:pt x="3505" y="232"/>
                </a:lnTo>
                <a:lnTo>
                  <a:pt x="3502" y="233"/>
                </a:lnTo>
                <a:lnTo>
                  <a:pt x="3497" y="236"/>
                </a:lnTo>
                <a:lnTo>
                  <a:pt x="3493" y="239"/>
                </a:lnTo>
                <a:lnTo>
                  <a:pt x="3491" y="242"/>
                </a:lnTo>
                <a:lnTo>
                  <a:pt x="3489" y="244"/>
                </a:lnTo>
                <a:lnTo>
                  <a:pt x="3486" y="250"/>
                </a:lnTo>
                <a:lnTo>
                  <a:pt x="3485" y="253"/>
                </a:lnTo>
                <a:lnTo>
                  <a:pt x="3485" y="257"/>
                </a:lnTo>
                <a:lnTo>
                  <a:pt x="3484" y="264"/>
                </a:lnTo>
                <a:lnTo>
                  <a:pt x="3484" y="325"/>
                </a:lnTo>
                <a:lnTo>
                  <a:pt x="3460" y="325"/>
                </a:lnTo>
                <a:lnTo>
                  <a:pt x="3460" y="256"/>
                </a:lnTo>
                <a:lnTo>
                  <a:pt x="3460" y="250"/>
                </a:lnTo>
                <a:lnTo>
                  <a:pt x="3459" y="245"/>
                </a:lnTo>
                <a:lnTo>
                  <a:pt x="3457" y="240"/>
                </a:lnTo>
                <a:lnTo>
                  <a:pt x="3454" y="237"/>
                </a:lnTo>
                <a:lnTo>
                  <a:pt x="3450" y="234"/>
                </a:lnTo>
                <a:lnTo>
                  <a:pt x="3446" y="232"/>
                </a:lnTo>
                <a:lnTo>
                  <a:pt x="3442" y="231"/>
                </a:lnTo>
                <a:lnTo>
                  <a:pt x="3437" y="230"/>
                </a:lnTo>
                <a:lnTo>
                  <a:pt x="3433" y="231"/>
                </a:lnTo>
                <a:lnTo>
                  <a:pt x="3430" y="231"/>
                </a:lnTo>
                <a:lnTo>
                  <a:pt x="3426" y="233"/>
                </a:lnTo>
                <a:lnTo>
                  <a:pt x="3423" y="234"/>
                </a:lnTo>
                <a:lnTo>
                  <a:pt x="3420" y="236"/>
                </a:lnTo>
                <a:lnTo>
                  <a:pt x="3417" y="239"/>
                </a:lnTo>
                <a:lnTo>
                  <a:pt x="3414" y="242"/>
                </a:lnTo>
                <a:lnTo>
                  <a:pt x="3412" y="246"/>
                </a:lnTo>
                <a:lnTo>
                  <a:pt x="3410" y="250"/>
                </a:lnTo>
                <a:lnTo>
                  <a:pt x="3409" y="255"/>
                </a:lnTo>
                <a:lnTo>
                  <a:pt x="3408" y="260"/>
                </a:lnTo>
                <a:lnTo>
                  <a:pt x="3408" y="266"/>
                </a:lnTo>
                <a:lnTo>
                  <a:pt x="3408" y="325"/>
                </a:lnTo>
                <a:lnTo>
                  <a:pt x="3384" y="325"/>
                </a:lnTo>
                <a:lnTo>
                  <a:pt x="3384" y="213"/>
                </a:lnTo>
                <a:lnTo>
                  <a:pt x="3405" y="213"/>
                </a:lnTo>
                <a:lnTo>
                  <a:pt x="3406" y="232"/>
                </a:lnTo>
                <a:lnTo>
                  <a:pt x="3409" y="227"/>
                </a:lnTo>
                <a:lnTo>
                  <a:pt x="3413" y="223"/>
                </a:lnTo>
                <a:lnTo>
                  <a:pt x="3417" y="219"/>
                </a:lnTo>
                <a:lnTo>
                  <a:pt x="3421" y="216"/>
                </a:lnTo>
                <a:lnTo>
                  <a:pt x="3424" y="215"/>
                </a:lnTo>
                <a:lnTo>
                  <a:pt x="3426" y="214"/>
                </a:lnTo>
                <a:lnTo>
                  <a:pt x="3432" y="212"/>
                </a:lnTo>
                <a:lnTo>
                  <a:pt x="3437" y="211"/>
                </a:lnTo>
                <a:lnTo>
                  <a:pt x="3443" y="211"/>
                </a:lnTo>
                <a:lnTo>
                  <a:pt x="3449" y="211"/>
                </a:lnTo>
                <a:lnTo>
                  <a:pt x="3455" y="212"/>
                </a:lnTo>
                <a:lnTo>
                  <a:pt x="3460" y="214"/>
                </a:lnTo>
                <a:lnTo>
                  <a:pt x="3465" y="216"/>
                </a:lnTo>
                <a:lnTo>
                  <a:pt x="3470" y="220"/>
                </a:lnTo>
                <a:lnTo>
                  <a:pt x="3474" y="223"/>
                </a:lnTo>
                <a:lnTo>
                  <a:pt x="3478" y="228"/>
                </a:lnTo>
                <a:lnTo>
                  <a:pt x="3481" y="233"/>
                </a:lnTo>
                <a:lnTo>
                  <a:pt x="3483" y="228"/>
                </a:lnTo>
                <a:lnTo>
                  <a:pt x="3487" y="223"/>
                </a:lnTo>
                <a:lnTo>
                  <a:pt x="3489" y="221"/>
                </a:lnTo>
                <a:lnTo>
                  <a:pt x="3491" y="220"/>
                </a:lnTo>
                <a:lnTo>
                  <a:pt x="3496" y="216"/>
                </a:lnTo>
                <a:lnTo>
                  <a:pt x="3502" y="214"/>
                </a:lnTo>
                <a:lnTo>
                  <a:pt x="3507" y="212"/>
                </a:lnTo>
                <a:lnTo>
                  <a:pt x="3513" y="211"/>
                </a:lnTo>
                <a:lnTo>
                  <a:pt x="3519" y="211"/>
                </a:lnTo>
                <a:lnTo>
                  <a:pt x="3525" y="211"/>
                </a:lnTo>
                <a:lnTo>
                  <a:pt x="3530" y="212"/>
                </a:lnTo>
                <a:lnTo>
                  <a:pt x="3533" y="212"/>
                </a:lnTo>
                <a:lnTo>
                  <a:pt x="3535" y="213"/>
                </a:lnTo>
                <a:lnTo>
                  <a:pt x="3540" y="215"/>
                </a:lnTo>
                <a:close/>
                <a:moveTo>
                  <a:pt x="3699" y="213"/>
                </a:moveTo>
                <a:lnTo>
                  <a:pt x="3699" y="325"/>
                </a:lnTo>
                <a:lnTo>
                  <a:pt x="3677" y="325"/>
                </a:lnTo>
                <a:lnTo>
                  <a:pt x="3676" y="307"/>
                </a:lnTo>
                <a:lnTo>
                  <a:pt x="3673" y="312"/>
                </a:lnTo>
                <a:lnTo>
                  <a:pt x="3670" y="316"/>
                </a:lnTo>
                <a:lnTo>
                  <a:pt x="3665" y="320"/>
                </a:lnTo>
                <a:lnTo>
                  <a:pt x="3661" y="322"/>
                </a:lnTo>
                <a:lnTo>
                  <a:pt x="3655" y="325"/>
                </a:lnTo>
                <a:lnTo>
                  <a:pt x="3653" y="326"/>
                </a:lnTo>
                <a:lnTo>
                  <a:pt x="3650" y="326"/>
                </a:lnTo>
                <a:lnTo>
                  <a:pt x="3643" y="327"/>
                </a:lnTo>
                <a:lnTo>
                  <a:pt x="3636" y="328"/>
                </a:lnTo>
                <a:lnTo>
                  <a:pt x="3628" y="327"/>
                </a:lnTo>
                <a:lnTo>
                  <a:pt x="3624" y="326"/>
                </a:lnTo>
                <a:lnTo>
                  <a:pt x="3620" y="325"/>
                </a:lnTo>
                <a:lnTo>
                  <a:pt x="3616" y="324"/>
                </a:lnTo>
                <a:lnTo>
                  <a:pt x="3613" y="322"/>
                </a:lnTo>
                <a:lnTo>
                  <a:pt x="3607" y="318"/>
                </a:lnTo>
                <a:lnTo>
                  <a:pt x="3605" y="315"/>
                </a:lnTo>
                <a:lnTo>
                  <a:pt x="3602" y="312"/>
                </a:lnTo>
                <a:lnTo>
                  <a:pt x="3600" y="309"/>
                </a:lnTo>
                <a:lnTo>
                  <a:pt x="3599" y="305"/>
                </a:lnTo>
                <a:lnTo>
                  <a:pt x="3598" y="301"/>
                </a:lnTo>
                <a:lnTo>
                  <a:pt x="3597" y="297"/>
                </a:lnTo>
                <a:lnTo>
                  <a:pt x="3596" y="292"/>
                </a:lnTo>
                <a:lnTo>
                  <a:pt x="3596" y="287"/>
                </a:lnTo>
                <a:lnTo>
                  <a:pt x="3596" y="213"/>
                </a:lnTo>
                <a:lnTo>
                  <a:pt x="3620" y="213"/>
                </a:lnTo>
                <a:lnTo>
                  <a:pt x="3620" y="281"/>
                </a:lnTo>
                <a:lnTo>
                  <a:pt x="3620" y="287"/>
                </a:lnTo>
                <a:lnTo>
                  <a:pt x="3622" y="293"/>
                </a:lnTo>
                <a:lnTo>
                  <a:pt x="3623" y="298"/>
                </a:lnTo>
                <a:lnTo>
                  <a:pt x="3626" y="302"/>
                </a:lnTo>
                <a:lnTo>
                  <a:pt x="3629" y="304"/>
                </a:lnTo>
                <a:lnTo>
                  <a:pt x="3633" y="306"/>
                </a:lnTo>
                <a:lnTo>
                  <a:pt x="3638" y="307"/>
                </a:lnTo>
                <a:lnTo>
                  <a:pt x="3643" y="308"/>
                </a:lnTo>
                <a:lnTo>
                  <a:pt x="3650" y="307"/>
                </a:lnTo>
                <a:lnTo>
                  <a:pt x="3656" y="306"/>
                </a:lnTo>
                <a:lnTo>
                  <a:pt x="3658" y="304"/>
                </a:lnTo>
                <a:lnTo>
                  <a:pt x="3661" y="303"/>
                </a:lnTo>
                <a:lnTo>
                  <a:pt x="3664" y="301"/>
                </a:lnTo>
                <a:lnTo>
                  <a:pt x="3666" y="299"/>
                </a:lnTo>
                <a:lnTo>
                  <a:pt x="3670" y="294"/>
                </a:lnTo>
                <a:lnTo>
                  <a:pt x="3672" y="288"/>
                </a:lnTo>
                <a:lnTo>
                  <a:pt x="3674" y="282"/>
                </a:lnTo>
                <a:lnTo>
                  <a:pt x="3675" y="274"/>
                </a:lnTo>
                <a:lnTo>
                  <a:pt x="3675" y="213"/>
                </a:lnTo>
                <a:lnTo>
                  <a:pt x="3699" y="213"/>
                </a:lnTo>
                <a:close/>
                <a:moveTo>
                  <a:pt x="3827" y="221"/>
                </a:moveTo>
                <a:lnTo>
                  <a:pt x="3830" y="224"/>
                </a:lnTo>
                <a:lnTo>
                  <a:pt x="3832" y="227"/>
                </a:lnTo>
                <a:lnTo>
                  <a:pt x="3834" y="231"/>
                </a:lnTo>
                <a:lnTo>
                  <a:pt x="3836" y="235"/>
                </a:lnTo>
                <a:lnTo>
                  <a:pt x="3837" y="239"/>
                </a:lnTo>
                <a:lnTo>
                  <a:pt x="3838" y="243"/>
                </a:lnTo>
                <a:lnTo>
                  <a:pt x="3839" y="248"/>
                </a:lnTo>
                <a:lnTo>
                  <a:pt x="3839" y="252"/>
                </a:lnTo>
                <a:lnTo>
                  <a:pt x="3839" y="325"/>
                </a:lnTo>
                <a:lnTo>
                  <a:pt x="3815" y="325"/>
                </a:lnTo>
                <a:lnTo>
                  <a:pt x="3815" y="260"/>
                </a:lnTo>
                <a:lnTo>
                  <a:pt x="3814" y="253"/>
                </a:lnTo>
                <a:lnTo>
                  <a:pt x="3813" y="247"/>
                </a:lnTo>
                <a:lnTo>
                  <a:pt x="3811" y="242"/>
                </a:lnTo>
                <a:lnTo>
                  <a:pt x="3809" y="238"/>
                </a:lnTo>
                <a:lnTo>
                  <a:pt x="3805" y="235"/>
                </a:lnTo>
                <a:lnTo>
                  <a:pt x="3803" y="233"/>
                </a:lnTo>
                <a:lnTo>
                  <a:pt x="3801" y="232"/>
                </a:lnTo>
                <a:lnTo>
                  <a:pt x="3796" y="231"/>
                </a:lnTo>
                <a:lnTo>
                  <a:pt x="3791" y="230"/>
                </a:lnTo>
                <a:lnTo>
                  <a:pt x="3785" y="231"/>
                </a:lnTo>
                <a:lnTo>
                  <a:pt x="3782" y="232"/>
                </a:lnTo>
                <a:lnTo>
                  <a:pt x="3779" y="233"/>
                </a:lnTo>
                <a:lnTo>
                  <a:pt x="3776" y="234"/>
                </a:lnTo>
                <a:lnTo>
                  <a:pt x="3774" y="235"/>
                </a:lnTo>
                <a:lnTo>
                  <a:pt x="3771" y="237"/>
                </a:lnTo>
                <a:lnTo>
                  <a:pt x="3769" y="239"/>
                </a:lnTo>
                <a:lnTo>
                  <a:pt x="3765" y="244"/>
                </a:lnTo>
                <a:lnTo>
                  <a:pt x="3762" y="250"/>
                </a:lnTo>
                <a:lnTo>
                  <a:pt x="3761" y="257"/>
                </a:lnTo>
                <a:lnTo>
                  <a:pt x="3760" y="266"/>
                </a:lnTo>
                <a:lnTo>
                  <a:pt x="3760" y="325"/>
                </a:lnTo>
                <a:lnTo>
                  <a:pt x="3736" y="325"/>
                </a:lnTo>
                <a:lnTo>
                  <a:pt x="3736" y="213"/>
                </a:lnTo>
                <a:lnTo>
                  <a:pt x="3757" y="213"/>
                </a:lnTo>
                <a:lnTo>
                  <a:pt x="3758" y="232"/>
                </a:lnTo>
                <a:lnTo>
                  <a:pt x="3762" y="227"/>
                </a:lnTo>
                <a:lnTo>
                  <a:pt x="3765" y="222"/>
                </a:lnTo>
                <a:lnTo>
                  <a:pt x="3769" y="219"/>
                </a:lnTo>
                <a:lnTo>
                  <a:pt x="3774" y="216"/>
                </a:lnTo>
                <a:lnTo>
                  <a:pt x="3779" y="214"/>
                </a:lnTo>
                <a:lnTo>
                  <a:pt x="3782" y="213"/>
                </a:lnTo>
                <a:lnTo>
                  <a:pt x="3785" y="212"/>
                </a:lnTo>
                <a:lnTo>
                  <a:pt x="3790" y="211"/>
                </a:lnTo>
                <a:lnTo>
                  <a:pt x="3796" y="211"/>
                </a:lnTo>
                <a:lnTo>
                  <a:pt x="3805" y="211"/>
                </a:lnTo>
                <a:lnTo>
                  <a:pt x="3809" y="212"/>
                </a:lnTo>
                <a:lnTo>
                  <a:pt x="3813" y="213"/>
                </a:lnTo>
                <a:lnTo>
                  <a:pt x="3821" y="217"/>
                </a:lnTo>
                <a:lnTo>
                  <a:pt x="3824" y="219"/>
                </a:lnTo>
                <a:lnTo>
                  <a:pt x="3827" y="221"/>
                </a:lnTo>
                <a:close/>
                <a:moveTo>
                  <a:pt x="3953" y="277"/>
                </a:moveTo>
                <a:lnTo>
                  <a:pt x="3876" y="277"/>
                </a:lnTo>
                <a:lnTo>
                  <a:pt x="3876" y="255"/>
                </a:lnTo>
                <a:lnTo>
                  <a:pt x="3953" y="255"/>
                </a:lnTo>
                <a:lnTo>
                  <a:pt x="3953" y="277"/>
                </a:lnTo>
                <a:close/>
                <a:moveTo>
                  <a:pt x="2924" y="484"/>
                </a:moveTo>
                <a:lnTo>
                  <a:pt x="2961" y="484"/>
                </a:lnTo>
                <a:lnTo>
                  <a:pt x="2961" y="502"/>
                </a:lnTo>
                <a:lnTo>
                  <a:pt x="2925" y="502"/>
                </a:lnTo>
                <a:lnTo>
                  <a:pt x="2925" y="596"/>
                </a:lnTo>
                <a:lnTo>
                  <a:pt x="2901" y="596"/>
                </a:lnTo>
                <a:lnTo>
                  <a:pt x="2901" y="502"/>
                </a:lnTo>
                <a:lnTo>
                  <a:pt x="2880" y="502"/>
                </a:lnTo>
                <a:lnTo>
                  <a:pt x="2880" y="484"/>
                </a:lnTo>
                <a:lnTo>
                  <a:pt x="2901" y="484"/>
                </a:lnTo>
                <a:lnTo>
                  <a:pt x="2901" y="467"/>
                </a:lnTo>
                <a:lnTo>
                  <a:pt x="2901" y="463"/>
                </a:lnTo>
                <a:lnTo>
                  <a:pt x="2902" y="459"/>
                </a:lnTo>
                <a:lnTo>
                  <a:pt x="2902" y="456"/>
                </a:lnTo>
                <a:lnTo>
                  <a:pt x="2903" y="452"/>
                </a:lnTo>
                <a:lnTo>
                  <a:pt x="2905" y="449"/>
                </a:lnTo>
                <a:lnTo>
                  <a:pt x="2907" y="446"/>
                </a:lnTo>
                <a:lnTo>
                  <a:pt x="2909" y="443"/>
                </a:lnTo>
                <a:lnTo>
                  <a:pt x="2911" y="441"/>
                </a:lnTo>
                <a:lnTo>
                  <a:pt x="2914" y="439"/>
                </a:lnTo>
                <a:lnTo>
                  <a:pt x="2917" y="437"/>
                </a:lnTo>
                <a:lnTo>
                  <a:pt x="2919" y="436"/>
                </a:lnTo>
                <a:lnTo>
                  <a:pt x="2920" y="435"/>
                </a:lnTo>
                <a:lnTo>
                  <a:pt x="2924" y="434"/>
                </a:lnTo>
                <a:lnTo>
                  <a:pt x="2927" y="433"/>
                </a:lnTo>
                <a:lnTo>
                  <a:pt x="2931" y="432"/>
                </a:lnTo>
                <a:lnTo>
                  <a:pt x="2936" y="432"/>
                </a:lnTo>
                <a:lnTo>
                  <a:pt x="2940" y="431"/>
                </a:lnTo>
                <a:lnTo>
                  <a:pt x="2947" y="432"/>
                </a:lnTo>
                <a:lnTo>
                  <a:pt x="2953" y="433"/>
                </a:lnTo>
                <a:lnTo>
                  <a:pt x="2958" y="435"/>
                </a:lnTo>
                <a:lnTo>
                  <a:pt x="2961" y="437"/>
                </a:lnTo>
                <a:lnTo>
                  <a:pt x="2957" y="454"/>
                </a:lnTo>
                <a:lnTo>
                  <a:pt x="2954" y="453"/>
                </a:lnTo>
                <a:lnTo>
                  <a:pt x="2951" y="452"/>
                </a:lnTo>
                <a:lnTo>
                  <a:pt x="2944" y="451"/>
                </a:lnTo>
                <a:lnTo>
                  <a:pt x="2939" y="451"/>
                </a:lnTo>
                <a:lnTo>
                  <a:pt x="2935" y="452"/>
                </a:lnTo>
                <a:lnTo>
                  <a:pt x="2932" y="454"/>
                </a:lnTo>
                <a:lnTo>
                  <a:pt x="2929" y="456"/>
                </a:lnTo>
                <a:lnTo>
                  <a:pt x="2927" y="458"/>
                </a:lnTo>
                <a:lnTo>
                  <a:pt x="2926" y="460"/>
                </a:lnTo>
                <a:lnTo>
                  <a:pt x="2926" y="461"/>
                </a:lnTo>
                <a:lnTo>
                  <a:pt x="2925" y="465"/>
                </a:lnTo>
                <a:lnTo>
                  <a:pt x="2924" y="469"/>
                </a:lnTo>
                <a:lnTo>
                  <a:pt x="2924" y="484"/>
                </a:lnTo>
                <a:close/>
                <a:moveTo>
                  <a:pt x="3070" y="497"/>
                </a:moveTo>
                <a:lnTo>
                  <a:pt x="3074" y="501"/>
                </a:lnTo>
                <a:lnTo>
                  <a:pt x="3077" y="505"/>
                </a:lnTo>
                <a:lnTo>
                  <a:pt x="3079" y="510"/>
                </a:lnTo>
                <a:lnTo>
                  <a:pt x="3081" y="515"/>
                </a:lnTo>
                <a:lnTo>
                  <a:pt x="3083" y="521"/>
                </a:lnTo>
                <a:lnTo>
                  <a:pt x="3084" y="527"/>
                </a:lnTo>
                <a:lnTo>
                  <a:pt x="3085" y="533"/>
                </a:lnTo>
                <a:lnTo>
                  <a:pt x="3085" y="540"/>
                </a:lnTo>
                <a:lnTo>
                  <a:pt x="3085" y="546"/>
                </a:lnTo>
                <a:lnTo>
                  <a:pt x="3084" y="553"/>
                </a:lnTo>
                <a:lnTo>
                  <a:pt x="3083" y="559"/>
                </a:lnTo>
                <a:lnTo>
                  <a:pt x="3081" y="564"/>
                </a:lnTo>
                <a:lnTo>
                  <a:pt x="3079" y="569"/>
                </a:lnTo>
                <a:lnTo>
                  <a:pt x="3077" y="574"/>
                </a:lnTo>
                <a:lnTo>
                  <a:pt x="3074" y="579"/>
                </a:lnTo>
                <a:lnTo>
                  <a:pt x="3070" y="583"/>
                </a:lnTo>
                <a:lnTo>
                  <a:pt x="3066" y="586"/>
                </a:lnTo>
                <a:lnTo>
                  <a:pt x="3062" y="589"/>
                </a:lnTo>
                <a:lnTo>
                  <a:pt x="3058" y="592"/>
                </a:lnTo>
                <a:lnTo>
                  <a:pt x="3053" y="594"/>
                </a:lnTo>
                <a:lnTo>
                  <a:pt x="3047" y="596"/>
                </a:lnTo>
                <a:lnTo>
                  <a:pt x="3042" y="597"/>
                </a:lnTo>
                <a:lnTo>
                  <a:pt x="3036" y="598"/>
                </a:lnTo>
                <a:lnTo>
                  <a:pt x="3029" y="598"/>
                </a:lnTo>
                <a:lnTo>
                  <a:pt x="3023" y="598"/>
                </a:lnTo>
                <a:lnTo>
                  <a:pt x="3017" y="597"/>
                </a:lnTo>
                <a:lnTo>
                  <a:pt x="3011" y="596"/>
                </a:lnTo>
                <a:lnTo>
                  <a:pt x="3006" y="594"/>
                </a:lnTo>
                <a:lnTo>
                  <a:pt x="3001" y="592"/>
                </a:lnTo>
                <a:lnTo>
                  <a:pt x="2996" y="589"/>
                </a:lnTo>
                <a:lnTo>
                  <a:pt x="2992" y="586"/>
                </a:lnTo>
                <a:lnTo>
                  <a:pt x="2988" y="583"/>
                </a:lnTo>
                <a:lnTo>
                  <a:pt x="2985" y="579"/>
                </a:lnTo>
                <a:lnTo>
                  <a:pt x="2982" y="574"/>
                </a:lnTo>
                <a:lnTo>
                  <a:pt x="2979" y="569"/>
                </a:lnTo>
                <a:lnTo>
                  <a:pt x="2977" y="564"/>
                </a:lnTo>
                <a:lnTo>
                  <a:pt x="2975" y="559"/>
                </a:lnTo>
                <a:lnTo>
                  <a:pt x="2974" y="553"/>
                </a:lnTo>
                <a:lnTo>
                  <a:pt x="2973" y="546"/>
                </a:lnTo>
                <a:lnTo>
                  <a:pt x="2973" y="540"/>
                </a:lnTo>
                <a:lnTo>
                  <a:pt x="2973" y="533"/>
                </a:lnTo>
                <a:lnTo>
                  <a:pt x="2974" y="527"/>
                </a:lnTo>
                <a:lnTo>
                  <a:pt x="2975" y="521"/>
                </a:lnTo>
                <a:lnTo>
                  <a:pt x="2977" y="515"/>
                </a:lnTo>
                <a:lnTo>
                  <a:pt x="2979" y="510"/>
                </a:lnTo>
                <a:lnTo>
                  <a:pt x="2982" y="505"/>
                </a:lnTo>
                <a:lnTo>
                  <a:pt x="2985" y="501"/>
                </a:lnTo>
                <a:lnTo>
                  <a:pt x="2988" y="497"/>
                </a:lnTo>
                <a:lnTo>
                  <a:pt x="2992" y="493"/>
                </a:lnTo>
                <a:lnTo>
                  <a:pt x="2996" y="490"/>
                </a:lnTo>
                <a:lnTo>
                  <a:pt x="3001" y="487"/>
                </a:lnTo>
                <a:lnTo>
                  <a:pt x="3006" y="485"/>
                </a:lnTo>
                <a:lnTo>
                  <a:pt x="3011" y="483"/>
                </a:lnTo>
                <a:lnTo>
                  <a:pt x="3017" y="482"/>
                </a:lnTo>
                <a:lnTo>
                  <a:pt x="3023" y="482"/>
                </a:lnTo>
                <a:lnTo>
                  <a:pt x="3029" y="481"/>
                </a:lnTo>
                <a:lnTo>
                  <a:pt x="3036" y="482"/>
                </a:lnTo>
                <a:lnTo>
                  <a:pt x="3042" y="482"/>
                </a:lnTo>
                <a:lnTo>
                  <a:pt x="3047" y="483"/>
                </a:lnTo>
                <a:lnTo>
                  <a:pt x="3053" y="485"/>
                </a:lnTo>
                <a:lnTo>
                  <a:pt x="3058" y="487"/>
                </a:lnTo>
                <a:lnTo>
                  <a:pt x="3062" y="490"/>
                </a:lnTo>
                <a:lnTo>
                  <a:pt x="3066" y="493"/>
                </a:lnTo>
                <a:lnTo>
                  <a:pt x="3070" y="497"/>
                </a:lnTo>
                <a:close/>
                <a:moveTo>
                  <a:pt x="3006" y="510"/>
                </a:moveTo>
                <a:lnTo>
                  <a:pt x="3004" y="513"/>
                </a:lnTo>
                <a:lnTo>
                  <a:pt x="3002" y="516"/>
                </a:lnTo>
                <a:lnTo>
                  <a:pt x="3001" y="519"/>
                </a:lnTo>
                <a:lnTo>
                  <a:pt x="3000" y="523"/>
                </a:lnTo>
                <a:lnTo>
                  <a:pt x="2999" y="527"/>
                </a:lnTo>
                <a:lnTo>
                  <a:pt x="2998" y="531"/>
                </a:lnTo>
                <a:lnTo>
                  <a:pt x="2998" y="540"/>
                </a:lnTo>
                <a:lnTo>
                  <a:pt x="2998" y="549"/>
                </a:lnTo>
                <a:lnTo>
                  <a:pt x="2999" y="553"/>
                </a:lnTo>
                <a:lnTo>
                  <a:pt x="3000" y="557"/>
                </a:lnTo>
                <a:lnTo>
                  <a:pt x="3002" y="563"/>
                </a:lnTo>
                <a:lnTo>
                  <a:pt x="3006" y="569"/>
                </a:lnTo>
                <a:lnTo>
                  <a:pt x="3008" y="571"/>
                </a:lnTo>
                <a:lnTo>
                  <a:pt x="3010" y="574"/>
                </a:lnTo>
                <a:lnTo>
                  <a:pt x="3016" y="577"/>
                </a:lnTo>
                <a:lnTo>
                  <a:pt x="3022" y="579"/>
                </a:lnTo>
                <a:lnTo>
                  <a:pt x="3029" y="579"/>
                </a:lnTo>
                <a:lnTo>
                  <a:pt x="3036" y="579"/>
                </a:lnTo>
                <a:lnTo>
                  <a:pt x="3040" y="578"/>
                </a:lnTo>
                <a:lnTo>
                  <a:pt x="3043" y="577"/>
                </a:lnTo>
                <a:lnTo>
                  <a:pt x="3046" y="575"/>
                </a:lnTo>
                <a:lnTo>
                  <a:pt x="3048" y="573"/>
                </a:lnTo>
                <a:lnTo>
                  <a:pt x="3051" y="571"/>
                </a:lnTo>
                <a:lnTo>
                  <a:pt x="3053" y="569"/>
                </a:lnTo>
                <a:lnTo>
                  <a:pt x="3055" y="566"/>
                </a:lnTo>
                <a:lnTo>
                  <a:pt x="3056" y="563"/>
                </a:lnTo>
                <a:lnTo>
                  <a:pt x="3058" y="560"/>
                </a:lnTo>
                <a:lnTo>
                  <a:pt x="3059" y="556"/>
                </a:lnTo>
                <a:lnTo>
                  <a:pt x="3060" y="553"/>
                </a:lnTo>
                <a:lnTo>
                  <a:pt x="3061" y="549"/>
                </a:lnTo>
                <a:lnTo>
                  <a:pt x="3061" y="540"/>
                </a:lnTo>
                <a:lnTo>
                  <a:pt x="3061" y="531"/>
                </a:lnTo>
                <a:lnTo>
                  <a:pt x="3060" y="527"/>
                </a:lnTo>
                <a:lnTo>
                  <a:pt x="3059" y="523"/>
                </a:lnTo>
                <a:lnTo>
                  <a:pt x="3056" y="516"/>
                </a:lnTo>
                <a:lnTo>
                  <a:pt x="3055" y="513"/>
                </a:lnTo>
                <a:lnTo>
                  <a:pt x="3053" y="511"/>
                </a:lnTo>
                <a:lnTo>
                  <a:pt x="3048" y="506"/>
                </a:lnTo>
                <a:lnTo>
                  <a:pt x="3043" y="503"/>
                </a:lnTo>
                <a:lnTo>
                  <a:pt x="3036" y="501"/>
                </a:lnTo>
                <a:lnTo>
                  <a:pt x="3029" y="500"/>
                </a:lnTo>
                <a:lnTo>
                  <a:pt x="3022" y="501"/>
                </a:lnTo>
                <a:lnTo>
                  <a:pt x="3019" y="502"/>
                </a:lnTo>
                <a:lnTo>
                  <a:pt x="3016" y="503"/>
                </a:lnTo>
                <a:lnTo>
                  <a:pt x="3013" y="504"/>
                </a:lnTo>
                <a:lnTo>
                  <a:pt x="3010" y="506"/>
                </a:lnTo>
                <a:lnTo>
                  <a:pt x="3008" y="508"/>
                </a:lnTo>
                <a:lnTo>
                  <a:pt x="3006" y="510"/>
                </a:lnTo>
                <a:close/>
                <a:moveTo>
                  <a:pt x="3017" y="442"/>
                </a:moveTo>
                <a:lnTo>
                  <a:pt x="3019" y="445"/>
                </a:lnTo>
                <a:lnTo>
                  <a:pt x="3020" y="447"/>
                </a:lnTo>
                <a:lnTo>
                  <a:pt x="3021" y="450"/>
                </a:lnTo>
                <a:lnTo>
                  <a:pt x="3021" y="453"/>
                </a:lnTo>
                <a:lnTo>
                  <a:pt x="3021" y="456"/>
                </a:lnTo>
                <a:lnTo>
                  <a:pt x="3020" y="459"/>
                </a:lnTo>
                <a:lnTo>
                  <a:pt x="3019" y="461"/>
                </a:lnTo>
                <a:lnTo>
                  <a:pt x="3017" y="463"/>
                </a:lnTo>
                <a:lnTo>
                  <a:pt x="3015" y="465"/>
                </a:lnTo>
                <a:lnTo>
                  <a:pt x="3013" y="466"/>
                </a:lnTo>
                <a:lnTo>
                  <a:pt x="3010" y="467"/>
                </a:lnTo>
                <a:lnTo>
                  <a:pt x="3007" y="467"/>
                </a:lnTo>
                <a:lnTo>
                  <a:pt x="3003" y="467"/>
                </a:lnTo>
                <a:lnTo>
                  <a:pt x="3001" y="466"/>
                </a:lnTo>
                <a:lnTo>
                  <a:pt x="2998" y="465"/>
                </a:lnTo>
                <a:lnTo>
                  <a:pt x="2996" y="463"/>
                </a:lnTo>
                <a:lnTo>
                  <a:pt x="2994" y="461"/>
                </a:lnTo>
                <a:lnTo>
                  <a:pt x="2993" y="458"/>
                </a:lnTo>
                <a:lnTo>
                  <a:pt x="2992" y="456"/>
                </a:lnTo>
                <a:lnTo>
                  <a:pt x="2992" y="453"/>
                </a:lnTo>
                <a:lnTo>
                  <a:pt x="2992" y="450"/>
                </a:lnTo>
                <a:lnTo>
                  <a:pt x="2993" y="447"/>
                </a:lnTo>
                <a:lnTo>
                  <a:pt x="2994" y="445"/>
                </a:lnTo>
                <a:lnTo>
                  <a:pt x="2996" y="442"/>
                </a:lnTo>
                <a:lnTo>
                  <a:pt x="2998" y="441"/>
                </a:lnTo>
                <a:lnTo>
                  <a:pt x="3001" y="440"/>
                </a:lnTo>
                <a:lnTo>
                  <a:pt x="3003" y="439"/>
                </a:lnTo>
                <a:lnTo>
                  <a:pt x="3007" y="439"/>
                </a:lnTo>
                <a:lnTo>
                  <a:pt x="3010" y="439"/>
                </a:lnTo>
                <a:lnTo>
                  <a:pt x="3013" y="440"/>
                </a:lnTo>
                <a:lnTo>
                  <a:pt x="3015" y="441"/>
                </a:lnTo>
                <a:lnTo>
                  <a:pt x="3017" y="442"/>
                </a:lnTo>
                <a:close/>
                <a:moveTo>
                  <a:pt x="3063" y="442"/>
                </a:moveTo>
                <a:lnTo>
                  <a:pt x="3064" y="445"/>
                </a:lnTo>
                <a:lnTo>
                  <a:pt x="3066" y="447"/>
                </a:lnTo>
                <a:lnTo>
                  <a:pt x="3066" y="450"/>
                </a:lnTo>
                <a:lnTo>
                  <a:pt x="3067" y="453"/>
                </a:lnTo>
                <a:lnTo>
                  <a:pt x="3066" y="456"/>
                </a:lnTo>
                <a:lnTo>
                  <a:pt x="3066" y="459"/>
                </a:lnTo>
                <a:lnTo>
                  <a:pt x="3064" y="461"/>
                </a:lnTo>
                <a:lnTo>
                  <a:pt x="3063" y="463"/>
                </a:lnTo>
                <a:lnTo>
                  <a:pt x="3061" y="465"/>
                </a:lnTo>
                <a:lnTo>
                  <a:pt x="3058" y="466"/>
                </a:lnTo>
                <a:lnTo>
                  <a:pt x="3055" y="467"/>
                </a:lnTo>
                <a:lnTo>
                  <a:pt x="3052" y="467"/>
                </a:lnTo>
                <a:lnTo>
                  <a:pt x="3049" y="467"/>
                </a:lnTo>
                <a:lnTo>
                  <a:pt x="3046" y="466"/>
                </a:lnTo>
                <a:lnTo>
                  <a:pt x="3043" y="465"/>
                </a:lnTo>
                <a:lnTo>
                  <a:pt x="3041" y="463"/>
                </a:lnTo>
                <a:lnTo>
                  <a:pt x="3040" y="461"/>
                </a:lnTo>
                <a:lnTo>
                  <a:pt x="3038" y="459"/>
                </a:lnTo>
                <a:lnTo>
                  <a:pt x="3038" y="456"/>
                </a:lnTo>
                <a:lnTo>
                  <a:pt x="3037" y="453"/>
                </a:lnTo>
                <a:lnTo>
                  <a:pt x="3038" y="450"/>
                </a:lnTo>
                <a:lnTo>
                  <a:pt x="3038" y="447"/>
                </a:lnTo>
                <a:lnTo>
                  <a:pt x="3040" y="445"/>
                </a:lnTo>
                <a:lnTo>
                  <a:pt x="3041" y="442"/>
                </a:lnTo>
                <a:lnTo>
                  <a:pt x="3043" y="441"/>
                </a:lnTo>
                <a:lnTo>
                  <a:pt x="3046" y="440"/>
                </a:lnTo>
                <a:lnTo>
                  <a:pt x="3049" y="439"/>
                </a:lnTo>
                <a:lnTo>
                  <a:pt x="3052" y="439"/>
                </a:lnTo>
                <a:lnTo>
                  <a:pt x="3055" y="439"/>
                </a:lnTo>
                <a:lnTo>
                  <a:pt x="3058" y="440"/>
                </a:lnTo>
                <a:lnTo>
                  <a:pt x="3061" y="441"/>
                </a:lnTo>
                <a:lnTo>
                  <a:pt x="3063" y="442"/>
                </a:lnTo>
                <a:close/>
                <a:moveTo>
                  <a:pt x="3182" y="484"/>
                </a:moveTo>
                <a:lnTo>
                  <a:pt x="3178" y="506"/>
                </a:lnTo>
                <a:lnTo>
                  <a:pt x="3175" y="504"/>
                </a:lnTo>
                <a:lnTo>
                  <a:pt x="3172" y="503"/>
                </a:lnTo>
                <a:lnTo>
                  <a:pt x="3168" y="503"/>
                </a:lnTo>
                <a:lnTo>
                  <a:pt x="3164" y="503"/>
                </a:lnTo>
                <a:lnTo>
                  <a:pt x="3160" y="503"/>
                </a:lnTo>
                <a:lnTo>
                  <a:pt x="3157" y="504"/>
                </a:lnTo>
                <a:lnTo>
                  <a:pt x="3153" y="505"/>
                </a:lnTo>
                <a:lnTo>
                  <a:pt x="3150" y="506"/>
                </a:lnTo>
                <a:lnTo>
                  <a:pt x="3147" y="509"/>
                </a:lnTo>
                <a:lnTo>
                  <a:pt x="3144" y="511"/>
                </a:lnTo>
                <a:lnTo>
                  <a:pt x="3142" y="514"/>
                </a:lnTo>
                <a:lnTo>
                  <a:pt x="3140" y="518"/>
                </a:lnTo>
                <a:lnTo>
                  <a:pt x="3138" y="522"/>
                </a:lnTo>
                <a:lnTo>
                  <a:pt x="3137" y="526"/>
                </a:lnTo>
                <a:lnTo>
                  <a:pt x="3136" y="531"/>
                </a:lnTo>
                <a:lnTo>
                  <a:pt x="3135" y="536"/>
                </a:lnTo>
                <a:lnTo>
                  <a:pt x="3135" y="596"/>
                </a:lnTo>
                <a:lnTo>
                  <a:pt x="3111" y="596"/>
                </a:lnTo>
                <a:lnTo>
                  <a:pt x="3111" y="484"/>
                </a:lnTo>
                <a:lnTo>
                  <a:pt x="3132" y="484"/>
                </a:lnTo>
                <a:lnTo>
                  <a:pt x="3134" y="504"/>
                </a:lnTo>
                <a:lnTo>
                  <a:pt x="3137" y="499"/>
                </a:lnTo>
                <a:lnTo>
                  <a:pt x="3138" y="496"/>
                </a:lnTo>
                <a:lnTo>
                  <a:pt x="3140" y="494"/>
                </a:lnTo>
                <a:lnTo>
                  <a:pt x="3141" y="492"/>
                </a:lnTo>
                <a:lnTo>
                  <a:pt x="3143" y="490"/>
                </a:lnTo>
                <a:lnTo>
                  <a:pt x="3148" y="487"/>
                </a:lnTo>
                <a:lnTo>
                  <a:pt x="3152" y="484"/>
                </a:lnTo>
                <a:lnTo>
                  <a:pt x="3157" y="483"/>
                </a:lnTo>
                <a:lnTo>
                  <a:pt x="3163" y="482"/>
                </a:lnTo>
                <a:lnTo>
                  <a:pt x="3169" y="481"/>
                </a:lnTo>
                <a:lnTo>
                  <a:pt x="3176" y="482"/>
                </a:lnTo>
                <a:lnTo>
                  <a:pt x="3182" y="484"/>
                </a:lnTo>
                <a:close/>
                <a:moveTo>
                  <a:pt x="3302" y="497"/>
                </a:moveTo>
                <a:lnTo>
                  <a:pt x="3305" y="501"/>
                </a:lnTo>
                <a:lnTo>
                  <a:pt x="3308" y="505"/>
                </a:lnTo>
                <a:lnTo>
                  <a:pt x="3310" y="510"/>
                </a:lnTo>
                <a:lnTo>
                  <a:pt x="3312" y="516"/>
                </a:lnTo>
                <a:lnTo>
                  <a:pt x="3314" y="521"/>
                </a:lnTo>
                <a:lnTo>
                  <a:pt x="3315" y="527"/>
                </a:lnTo>
                <a:lnTo>
                  <a:pt x="3315" y="533"/>
                </a:lnTo>
                <a:lnTo>
                  <a:pt x="3316" y="540"/>
                </a:lnTo>
                <a:lnTo>
                  <a:pt x="3315" y="547"/>
                </a:lnTo>
                <a:lnTo>
                  <a:pt x="3315" y="553"/>
                </a:lnTo>
                <a:lnTo>
                  <a:pt x="3314" y="559"/>
                </a:lnTo>
                <a:lnTo>
                  <a:pt x="3312" y="564"/>
                </a:lnTo>
                <a:lnTo>
                  <a:pt x="3310" y="570"/>
                </a:lnTo>
                <a:lnTo>
                  <a:pt x="3308" y="574"/>
                </a:lnTo>
                <a:lnTo>
                  <a:pt x="3305" y="579"/>
                </a:lnTo>
                <a:lnTo>
                  <a:pt x="3302" y="583"/>
                </a:lnTo>
                <a:lnTo>
                  <a:pt x="3299" y="586"/>
                </a:lnTo>
                <a:lnTo>
                  <a:pt x="3294" y="590"/>
                </a:lnTo>
                <a:lnTo>
                  <a:pt x="3290" y="592"/>
                </a:lnTo>
                <a:lnTo>
                  <a:pt x="3286" y="594"/>
                </a:lnTo>
                <a:lnTo>
                  <a:pt x="3281" y="596"/>
                </a:lnTo>
                <a:lnTo>
                  <a:pt x="3276" y="597"/>
                </a:lnTo>
                <a:lnTo>
                  <a:pt x="3271" y="598"/>
                </a:lnTo>
                <a:lnTo>
                  <a:pt x="3265" y="598"/>
                </a:lnTo>
                <a:lnTo>
                  <a:pt x="3259" y="598"/>
                </a:lnTo>
                <a:lnTo>
                  <a:pt x="3252" y="597"/>
                </a:lnTo>
                <a:lnTo>
                  <a:pt x="3247" y="595"/>
                </a:lnTo>
                <a:lnTo>
                  <a:pt x="3242" y="592"/>
                </a:lnTo>
                <a:lnTo>
                  <a:pt x="3237" y="588"/>
                </a:lnTo>
                <a:lnTo>
                  <a:pt x="3233" y="585"/>
                </a:lnTo>
                <a:lnTo>
                  <a:pt x="3230" y="580"/>
                </a:lnTo>
                <a:lnTo>
                  <a:pt x="3227" y="575"/>
                </a:lnTo>
                <a:lnTo>
                  <a:pt x="3226" y="596"/>
                </a:lnTo>
                <a:lnTo>
                  <a:pt x="3204" y="596"/>
                </a:lnTo>
                <a:lnTo>
                  <a:pt x="3204" y="433"/>
                </a:lnTo>
                <a:lnTo>
                  <a:pt x="3229" y="433"/>
                </a:lnTo>
                <a:lnTo>
                  <a:pt x="3229" y="502"/>
                </a:lnTo>
                <a:lnTo>
                  <a:pt x="3231" y="497"/>
                </a:lnTo>
                <a:lnTo>
                  <a:pt x="3235" y="493"/>
                </a:lnTo>
                <a:lnTo>
                  <a:pt x="3239" y="490"/>
                </a:lnTo>
                <a:lnTo>
                  <a:pt x="3243" y="487"/>
                </a:lnTo>
                <a:lnTo>
                  <a:pt x="3246" y="485"/>
                </a:lnTo>
                <a:lnTo>
                  <a:pt x="3248" y="484"/>
                </a:lnTo>
                <a:lnTo>
                  <a:pt x="3253" y="483"/>
                </a:lnTo>
                <a:lnTo>
                  <a:pt x="3259" y="482"/>
                </a:lnTo>
                <a:lnTo>
                  <a:pt x="3265" y="481"/>
                </a:lnTo>
                <a:lnTo>
                  <a:pt x="3271" y="482"/>
                </a:lnTo>
                <a:lnTo>
                  <a:pt x="3276" y="482"/>
                </a:lnTo>
                <a:lnTo>
                  <a:pt x="3281" y="484"/>
                </a:lnTo>
                <a:lnTo>
                  <a:pt x="3286" y="485"/>
                </a:lnTo>
                <a:lnTo>
                  <a:pt x="3290" y="487"/>
                </a:lnTo>
                <a:lnTo>
                  <a:pt x="3294" y="490"/>
                </a:lnTo>
                <a:lnTo>
                  <a:pt x="3299" y="493"/>
                </a:lnTo>
                <a:lnTo>
                  <a:pt x="3302" y="497"/>
                </a:lnTo>
                <a:close/>
                <a:moveTo>
                  <a:pt x="3282" y="569"/>
                </a:moveTo>
                <a:lnTo>
                  <a:pt x="3284" y="566"/>
                </a:lnTo>
                <a:lnTo>
                  <a:pt x="3286" y="563"/>
                </a:lnTo>
                <a:lnTo>
                  <a:pt x="3287" y="560"/>
                </a:lnTo>
                <a:lnTo>
                  <a:pt x="3288" y="556"/>
                </a:lnTo>
                <a:lnTo>
                  <a:pt x="3289" y="552"/>
                </a:lnTo>
                <a:lnTo>
                  <a:pt x="3290" y="548"/>
                </a:lnTo>
                <a:lnTo>
                  <a:pt x="3291" y="540"/>
                </a:lnTo>
                <a:lnTo>
                  <a:pt x="3290" y="531"/>
                </a:lnTo>
                <a:lnTo>
                  <a:pt x="3289" y="527"/>
                </a:lnTo>
                <a:lnTo>
                  <a:pt x="3288" y="523"/>
                </a:lnTo>
                <a:lnTo>
                  <a:pt x="3286" y="517"/>
                </a:lnTo>
                <a:lnTo>
                  <a:pt x="3282" y="511"/>
                </a:lnTo>
                <a:lnTo>
                  <a:pt x="3280" y="509"/>
                </a:lnTo>
                <a:lnTo>
                  <a:pt x="3278" y="507"/>
                </a:lnTo>
                <a:lnTo>
                  <a:pt x="3273" y="503"/>
                </a:lnTo>
                <a:lnTo>
                  <a:pt x="3266" y="502"/>
                </a:lnTo>
                <a:lnTo>
                  <a:pt x="3260" y="501"/>
                </a:lnTo>
                <a:lnTo>
                  <a:pt x="3253" y="501"/>
                </a:lnTo>
                <a:lnTo>
                  <a:pt x="3247" y="503"/>
                </a:lnTo>
                <a:lnTo>
                  <a:pt x="3242" y="506"/>
                </a:lnTo>
                <a:lnTo>
                  <a:pt x="3238" y="510"/>
                </a:lnTo>
                <a:lnTo>
                  <a:pt x="3234" y="515"/>
                </a:lnTo>
                <a:lnTo>
                  <a:pt x="3231" y="521"/>
                </a:lnTo>
                <a:lnTo>
                  <a:pt x="3229" y="528"/>
                </a:lnTo>
                <a:lnTo>
                  <a:pt x="3229" y="535"/>
                </a:lnTo>
                <a:lnTo>
                  <a:pt x="3229" y="544"/>
                </a:lnTo>
                <a:lnTo>
                  <a:pt x="3229" y="552"/>
                </a:lnTo>
                <a:lnTo>
                  <a:pt x="3231" y="559"/>
                </a:lnTo>
                <a:lnTo>
                  <a:pt x="3234" y="565"/>
                </a:lnTo>
                <a:lnTo>
                  <a:pt x="3236" y="567"/>
                </a:lnTo>
                <a:lnTo>
                  <a:pt x="3238" y="570"/>
                </a:lnTo>
                <a:lnTo>
                  <a:pt x="3240" y="572"/>
                </a:lnTo>
                <a:lnTo>
                  <a:pt x="3242" y="574"/>
                </a:lnTo>
                <a:lnTo>
                  <a:pt x="3245" y="575"/>
                </a:lnTo>
                <a:lnTo>
                  <a:pt x="3247" y="577"/>
                </a:lnTo>
                <a:lnTo>
                  <a:pt x="3253" y="578"/>
                </a:lnTo>
                <a:lnTo>
                  <a:pt x="3256" y="579"/>
                </a:lnTo>
                <a:lnTo>
                  <a:pt x="3260" y="579"/>
                </a:lnTo>
                <a:lnTo>
                  <a:pt x="3266" y="578"/>
                </a:lnTo>
                <a:lnTo>
                  <a:pt x="3270" y="577"/>
                </a:lnTo>
                <a:lnTo>
                  <a:pt x="3273" y="576"/>
                </a:lnTo>
                <a:lnTo>
                  <a:pt x="3275" y="575"/>
                </a:lnTo>
                <a:lnTo>
                  <a:pt x="3278" y="573"/>
                </a:lnTo>
                <a:lnTo>
                  <a:pt x="3280" y="571"/>
                </a:lnTo>
                <a:lnTo>
                  <a:pt x="3282" y="569"/>
                </a:lnTo>
                <a:close/>
                <a:moveTo>
                  <a:pt x="3444" y="484"/>
                </a:moveTo>
                <a:lnTo>
                  <a:pt x="3444" y="596"/>
                </a:lnTo>
                <a:lnTo>
                  <a:pt x="3423" y="596"/>
                </a:lnTo>
                <a:lnTo>
                  <a:pt x="3422" y="578"/>
                </a:lnTo>
                <a:lnTo>
                  <a:pt x="3419" y="583"/>
                </a:lnTo>
                <a:lnTo>
                  <a:pt x="3415" y="587"/>
                </a:lnTo>
                <a:lnTo>
                  <a:pt x="3411" y="590"/>
                </a:lnTo>
                <a:lnTo>
                  <a:pt x="3406" y="593"/>
                </a:lnTo>
                <a:lnTo>
                  <a:pt x="3401" y="595"/>
                </a:lnTo>
                <a:lnTo>
                  <a:pt x="3398" y="596"/>
                </a:lnTo>
                <a:lnTo>
                  <a:pt x="3395" y="597"/>
                </a:lnTo>
                <a:lnTo>
                  <a:pt x="3389" y="598"/>
                </a:lnTo>
                <a:lnTo>
                  <a:pt x="3382" y="598"/>
                </a:lnTo>
                <a:lnTo>
                  <a:pt x="3373" y="598"/>
                </a:lnTo>
                <a:lnTo>
                  <a:pt x="3369" y="597"/>
                </a:lnTo>
                <a:lnTo>
                  <a:pt x="3365" y="596"/>
                </a:lnTo>
                <a:lnTo>
                  <a:pt x="3362" y="594"/>
                </a:lnTo>
                <a:lnTo>
                  <a:pt x="3359" y="593"/>
                </a:lnTo>
                <a:lnTo>
                  <a:pt x="3355" y="591"/>
                </a:lnTo>
                <a:lnTo>
                  <a:pt x="3353" y="588"/>
                </a:lnTo>
                <a:lnTo>
                  <a:pt x="3350" y="586"/>
                </a:lnTo>
                <a:lnTo>
                  <a:pt x="3348" y="583"/>
                </a:lnTo>
                <a:lnTo>
                  <a:pt x="3346" y="579"/>
                </a:lnTo>
                <a:lnTo>
                  <a:pt x="3344" y="576"/>
                </a:lnTo>
                <a:lnTo>
                  <a:pt x="3343" y="572"/>
                </a:lnTo>
                <a:lnTo>
                  <a:pt x="3342" y="567"/>
                </a:lnTo>
                <a:lnTo>
                  <a:pt x="3342" y="563"/>
                </a:lnTo>
                <a:lnTo>
                  <a:pt x="3341" y="558"/>
                </a:lnTo>
                <a:lnTo>
                  <a:pt x="3341" y="484"/>
                </a:lnTo>
                <a:lnTo>
                  <a:pt x="3365" y="484"/>
                </a:lnTo>
                <a:lnTo>
                  <a:pt x="3365" y="551"/>
                </a:lnTo>
                <a:lnTo>
                  <a:pt x="3366" y="558"/>
                </a:lnTo>
                <a:lnTo>
                  <a:pt x="3367" y="564"/>
                </a:lnTo>
                <a:lnTo>
                  <a:pt x="3369" y="569"/>
                </a:lnTo>
                <a:lnTo>
                  <a:pt x="3371" y="572"/>
                </a:lnTo>
                <a:lnTo>
                  <a:pt x="3375" y="575"/>
                </a:lnTo>
                <a:lnTo>
                  <a:pt x="3379" y="577"/>
                </a:lnTo>
                <a:lnTo>
                  <a:pt x="3383" y="578"/>
                </a:lnTo>
                <a:lnTo>
                  <a:pt x="3389" y="578"/>
                </a:lnTo>
                <a:lnTo>
                  <a:pt x="3395" y="578"/>
                </a:lnTo>
                <a:lnTo>
                  <a:pt x="3401" y="576"/>
                </a:lnTo>
                <a:lnTo>
                  <a:pt x="3404" y="575"/>
                </a:lnTo>
                <a:lnTo>
                  <a:pt x="3406" y="574"/>
                </a:lnTo>
                <a:lnTo>
                  <a:pt x="3409" y="572"/>
                </a:lnTo>
                <a:lnTo>
                  <a:pt x="3411" y="570"/>
                </a:lnTo>
                <a:lnTo>
                  <a:pt x="3415" y="565"/>
                </a:lnTo>
                <a:lnTo>
                  <a:pt x="3418" y="559"/>
                </a:lnTo>
                <a:lnTo>
                  <a:pt x="3420" y="552"/>
                </a:lnTo>
                <a:lnTo>
                  <a:pt x="3420" y="544"/>
                </a:lnTo>
                <a:lnTo>
                  <a:pt x="3420" y="484"/>
                </a:lnTo>
                <a:lnTo>
                  <a:pt x="3444" y="484"/>
                </a:lnTo>
                <a:close/>
                <a:moveTo>
                  <a:pt x="3572" y="492"/>
                </a:moveTo>
                <a:lnTo>
                  <a:pt x="3575" y="495"/>
                </a:lnTo>
                <a:lnTo>
                  <a:pt x="3578" y="498"/>
                </a:lnTo>
                <a:lnTo>
                  <a:pt x="3580" y="502"/>
                </a:lnTo>
                <a:lnTo>
                  <a:pt x="3581" y="505"/>
                </a:lnTo>
                <a:lnTo>
                  <a:pt x="3582" y="509"/>
                </a:lnTo>
                <a:lnTo>
                  <a:pt x="3583" y="514"/>
                </a:lnTo>
                <a:lnTo>
                  <a:pt x="3584" y="518"/>
                </a:lnTo>
                <a:lnTo>
                  <a:pt x="3584" y="523"/>
                </a:lnTo>
                <a:lnTo>
                  <a:pt x="3584" y="596"/>
                </a:lnTo>
                <a:lnTo>
                  <a:pt x="3560" y="596"/>
                </a:lnTo>
                <a:lnTo>
                  <a:pt x="3560" y="531"/>
                </a:lnTo>
                <a:lnTo>
                  <a:pt x="3560" y="524"/>
                </a:lnTo>
                <a:lnTo>
                  <a:pt x="3559" y="518"/>
                </a:lnTo>
                <a:lnTo>
                  <a:pt x="3557" y="513"/>
                </a:lnTo>
                <a:lnTo>
                  <a:pt x="3554" y="509"/>
                </a:lnTo>
                <a:lnTo>
                  <a:pt x="3551" y="505"/>
                </a:lnTo>
                <a:lnTo>
                  <a:pt x="3549" y="504"/>
                </a:lnTo>
                <a:lnTo>
                  <a:pt x="3547" y="503"/>
                </a:lnTo>
                <a:lnTo>
                  <a:pt x="3542" y="502"/>
                </a:lnTo>
                <a:lnTo>
                  <a:pt x="3536" y="501"/>
                </a:lnTo>
                <a:lnTo>
                  <a:pt x="3530" y="502"/>
                </a:lnTo>
                <a:lnTo>
                  <a:pt x="3527" y="502"/>
                </a:lnTo>
                <a:lnTo>
                  <a:pt x="3524" y="503"/>
                </a:lnTo>
                <a:lnTo>
                  <a:pt x="3522" y="504"/>
                </a:lnTo>
                <a:lnTo>
                  <a:pt x="3519" y="506"/>
                </a:lnTo>
                <a:lnTo>
                  <a:pt x="3517" y="508"/>
                </a:lnTo>
                <a:lnTo>
                  <a:pt x="3514" y="510"/>
                </a:lnTo>
                <a:lnTo>
                  <a:pt x="3511" y="515"/>
                </a:lnTo>
                <a:lnTo>
                  <a:pt x="3509" y="518"/>
                </a:lnTo>
                <a:lnTo>
                  <a:pt x="3508" y="521"/>
                </a:lnTo>
                <a:lnTo>
                  <a:pt x="3506" y="528"/>
                </a:lnTo>
                <a:lnTo>
                  <a:pt x="3506" y="532"/>
                </a:lnTo>
                <a:lnTo>
                  <a:pt x="3505" y="536"/>
                </a:lnTo>
                <a:lnTo>
                  <a:pt x="3505" y="596"/>
                </a:lnTo>
                <a:lnTo>
                  <a:pt x="3481" y="596"/>
                </a:lnTo>
                <a:lnTo>
                  <a:pt x="3481" y="484"/>
                </a:lnTo>
                <a:lnTo>
                  <a:pt x="3503" y="484"/>
                </a:lnTo>
                <a:lnTo>
                  <a:pt x="3504" y="502"/>
                </a:lnTo>
                <a:lnTo>
                  <a:pt x="3507" y="497"/>
                </a:lnTo>
                <a:lnTo>
                  <a:pt x="3511" y="493"/>
                </a:lnTo>
                <a:lnTo>
                  <a:pt x="3515" y="489"/>
                </a:lnTo>
                <a:lnTo>
                  <a:pt x="3519" y="486"/>
                </a:lnTo>
                <a:lnTo>
                  <a:pt x="3525" y="484"/>
                </a:lnTo>
                <a:lnTo>
                  <a:pt x="3527" y="483"/>
                </a:lnTo>
                <a:lnTo>
                  <a:pt x="3530" y="483"/>
                </a:lnTo>
                <a:lnTo>
                  <a:pt x="3536" y="482"/>
                </a:lnTo>
                <a:lnTo>
                  <a:pt x="3542" y="481"/>
                </a:lnTo>
                <a:lnTo>
                  <a:pt x="3551" y="482"/>
                </a:lnTo>
                <a:lnTo>
                  <a:pt x="3555" y="483"/>
                </a:lnTo>
                <a:lnTo>
                  <a:pt x="3559" y="484"/>
                </a:lnTo>
                <a:lnTo>
                  <a:pt x="3566" y="487"/>
                </a:lnTo>
                <a:lnTo>
                  <a:pt x="3569" y="490"/>
                </a:lnTo>
                <a:lnTo>
                  <a:pt x="3572" y="492"/>
                </a:lnTo>
                <a:close/>
                <a:moveTo>
                  <a:pt x="3720" y="433"/>
                </a:moveTo>
                <a:lnTo>
                  <a:pt x="3720" y="596"/>
                </a:lnTo>
                <a:lnTo>
                  <a:pt x="3699" y="596"/>
                </a:lnTo>
                <a:lnTo>
                  <a:pt x="3698" y="576"/>
                </a:lnTo>
                <a:lnTo>
                  <a:pt x="3695" y="581"/>
                </a:lnTo>
                <a:lnTo>
                  <a:pt x="3691" y="585"/>
                </a:lnTo>
                <a:lnTo>
                  <a:pt x="3687" y="589"/>
                </a:lnTo>
                <a:lnTo>
                  <a:pt x="3683" y="592"/>
                </a:lnTo>
                <a:lnTo>
                  <a:pt x="3677" y="595"/>
                </a:lnTo>
                <a:lnTo>
                  <a:pt x="3672" y="597"/>
                </a:lnTo>
                <a:lnTo>
                  <a:pt x="3666" y="598"/>
                </a:lnTo>
                <a:lnTo>
                  <a:pt x="3660" y="598"/>
                </a:lnTo>
                <a:lnTo>
                  <a:pt x="3654" y="598"/>
                </a:lnTo>
                <a:lnTo>
                  <a:pt x="3649" y="597"/>
                </a:lnTo>
                <a:lnTo>
                  <a:pt x="3644" y="596"/>
                </a:lnTo>
                <a:lnTo>
                  <a:pt x="3639" y="594"/>
                </a:lnTo>
                <a:lnTo>
                  <a:pt x="3635" y="592"/>
                </a:lnTo>
                <a:lnTo>
                  <a:pt x="3631" y="590"/>
                </a:lnTo>
                <a:lnTo>
                  <a:pt x="3627" y="586"/>
                </a:lnTo>
                <a:lnTo>
                  <a:pt x="3623" y="583"/>
                </a:lnTo>
                <a:lnTo>
                  <a:pt x="3620" y="579"/>
                </a:lnTo>
                <a:lnTo>
                  <a:pt x="3617" y="574"/>
                </a:lnTo>
                <a:lnTo>
                  <a:pt x="3615" y="570"/>
                </a:lnTo>
                <a:lnTo>
                  <a:pt x="3613" y="564"/>
                </a:lnTo>
                <a:lnTo>
                  <a:pt x="3612" y="559"/>
                </a:lnTo>
                <a:lnTo>
                  <a:pt x="3611" y="553"/>
                </a:lnTo>
                <a:lnTo>
                  <a:pt x="3610" y="547"/>
                </a:lnTo>
                <a:lnTo>
                  <a:pt x="3610" y="540"/>
                </a:lnTo>
                <a:lnTo>
                  <a:pt x="3610" y="533"/>
                </a:lnTo>
                <a:lnTo>
                  <a:pt x="3611" y="527"/>
                </a:lnTo>
                <a:lnTo>
                  <a:pt x="3612" y="521"/>
                </a:lnTo>
                <a:lnTo>
                  <a:pt x="3613" y="516"/>
                </a:lnTo>
                <a:lnTo>
                  <a:pt x="3615" y="510"/>
                </a:lnTo>
                <a:lnTo>
                  <a:pt x="3617" y="505"/>
                </a:lnTo>
                <a:lnTo>
                  <a:pt x="3620" y="501"/>
                </a:lnTo>
                <a:lnTo>
                  <a:pt x="3623" y="497"/>
                </a:lnTo>
                <a:lnTo>
                  <a:pt x="3627" y="493"/>
                </a:lnTo>
                <a:lnTo>
                  <a:pt x="3631" y="490"/>
                </a:lnTo>
                <a:lnTo>
                  <a:pt x="3635" y="487"/>
                </a:lnTo>
                <a:lnTo>
                  <a:pt x="3639" y="485"/>
                </a:lnTo>
                <a:lnTo>
                  <a:pt x="3644" y="484"/>
                </a:lnTo>
                <a:lnTo>
                  <a:pt x="3649" y="482"/>
                </a:lnTo>
                <a:lnTo>
                  <a:pt x="3654" y="482"/>
                </a:lnTo>
                <a:lnTo>
                  <a:pt x="3660" y="481"/>
                </a:lnTo>
                <a:lnTo>
                  <a:pt x="3666" y="482"/>
                </a:lnTo>
                <a:lnTo>
                  <a:pt x="3671" y="483"/>
                </a:lnTo>
                <a:lnTo>
                  <a:pt x="3677" y="484"/>
                </a:lnTo>
                <a:lnTo>
                  <a:pt x="3682" y="487"/>
                </a:lnTo>
                <a:lnTo>
                  <a:pt x="3686" y="490"/>
                </a:lnTo>
                <a:lnTo>
                  <a:pt x="3690" y="493"/>
                </a:lnTo>
                <a:lnTo>
                  <a:pt x="3693" y="497"/>
                </a:lnTo>
                <a:lnTo>
                  <a:pt x="3696" y="502"/>
                </a:lnTo>
                <a:lnTo>
                  <a:pt x="3696" y="433"/>
                </a:lnTo>
                <a:lnTo>
                  <a:pt x="3720" y="433"/>
                </a:lnTo>
                <a:close/>
                <a:moveTo>
                  <a:pt x="3688" y="569"/>
                </a:moveTo>
                <a:lnTo>
                  <a:pt x="3691" y="563"/>
                </a:lnTo>
                <a:lnTo>
                  <a:pt x="3693" y="560"/>
                </a:lnTo>
                <a:lnTo>
                  <a:pt x="3694" y="557"/>
                </a:lnTo>
                <a:lnTo>
                  <a:pt x="3695" y="553"/>
                </a:lnTo>
                <a:lnTo>
                  <a:pt x="3696" y="549"/>
                </a:lnTo>
                <a:lnTo>
                  <a:pt x="3696" y="541"/>
                </a:lnTo>
                <a:lnTo>
                  <a:pt x="3696" y="531"/>
                </a:lnTo>
                <a:lnTo>
                  <a:pt x="3695" y="527"/>
                </a:lnTo>
                <a:lnTo>
                  <a:pt x="3694" y="523"/>
                </a:lnTo>
                <a:lnTo>
                  <a:pt x="3691" y="516"/>
                </a:lnTo>
                <a:lnTo>
                  <a:pt x="3690" y="513"/>
                </a:lnTo>
                <a:lnTo>
                  <a:pt x="3688" y="511"/>
                </a:lnTo>
                <a:lnTo>
                  <a:pt x="3683" y="506"/>
                </a:lnTo>
                <a:lnTo>
                  <a:pt x="3678" y="503"/>
                </a:lnTo>
                <a:lnTo>
                  <a:pt x="3675" y="502"/>
                </a:lnTo>
                <a:lnTo>
                  <a:pt x="3672" y="501"/>
                </a:lnTo>
                <a:lnTo>
                  <a:pt x="3669" y="501"/>
                </a:lnTo>
                <a:lnTo>
                  <a:pt x="3665" y="501"/>
                </a:lnTo>
                <a:lnTo>
                  <a:pt x="3658" y="502"/>
                </a:lnTo>
                <a:lnTo>
                  <a:pt x="3655" y="502"/>
                </a:lnTo>
                <a:lnTo>
                  <a:pt x="3652" y="503"/>
                </a:lnTo>
                <a:lnTo>
                  <a:pt x="3649" y="505"/>
                </a:lnTo>
                <a:lnTo>
                  <a:pt x="3647" y="507"/>
                </a:lnTo>
                <a:lnTo>
                  <a:pt x="3645" y="509"/>
                </a:lnTo>
                <a:lnTo>
                  <a:pt x="3642" y="511"/>
                </a:lnTo>
                <a:lnTo>
                  <a:pt x="3641" y="514"/>
                </a:lnTo>
                <a:lnTo>
                  <a:pt x="3639" y="517"/>
                </a:lnTo>
                <a:lnTo>
                  <a:pt x="3637" y="520"/>
                </a:lnTo>
                <a:lnTo>
                  <a:pt x="3636" y="523"/>
                </a:lnTo>
                <a:lnTo>
                  <a:pt x="3635" y="527"/>
                </a:lnTo>
                <a:lnTo>
                  <a:pt x="3635" y="531"/>
                </a:lnTo>
                <a:lnTo>
                  <a:pt x="3634" y="540"/>
                </a:lnTo>
                <a:lnTo>
                  <a:pt x="3635" y="548"/>
                </a:lnTo>
                <a:lnTo>
                  <a:pt x="3635" y="552"/>
                </a:lnTo>
                <a:lnTo>
                  <a:pt x="3636" y="556"/>
                </a:lnTo>
                <a:lnTo>
                  <a:pt x="3639" y="563"/>
                </a:lnTo>
                <a:lnTo>
                  <a:pt x="3642" y="569"/>
                </a:lnTo>
                <a:lnTo>
                  <a:pt x="3645" y="571"/>
                </a:lnTo>
                <a:lnTo>
                  <a:pt x="3647" y="573"/>
                </a:lnTo>
                <a:lnTo>
                  <a:pt x="3652" y="576"/>
                </a:lnTo>
                <a:lnTo>
                  <a:pt x="3658" y="578"/>
                </a:lnTo>
                <a:lnTo>
                  <a:pt x="3665" y="579"/>
                </a:lnTo>
                <a:lnTo>
                  <a:pt x="3672" y="578"/>
                </a:lnTo>
                <a:lnTo>
                  <a:pt x="3675" y="577"/>
                </a:lnTo>
                <a:lnTo>
                  <a:pt x="3678" y="576"/>
                </a:lnTo>
                <a:lnTo>
                  <a:pt x="3683" y="573"/>
                </a:lnTo>
                <a:lnTo>
                  <a:pt x="3686" y="571"/>
                </a:lnTo>
                <a:lnTo>
                  <a:pt x="3688" y="569"/>
                </a:lnTo>
                <a:close/>
                <a:moveTo>
                  <a:pt x="3852" y="549"/>
                </a:moveTo>
                <a:lnTo>
                  <a:pt x="3770" y="549"/>
                </a:lnTo>
                <a:lnTo>
                  <a:pt x="3771" y="552"/>
                </a:lnTo>
                <a:lnTo>
                  <a:pt x="3772" y="556"/>
                </a:lnTo>
                <a:lnTo>
                  <a:pt x="3773" y="559"/>
                </a:lnTo>
                <a:lnTo>
                  <a:pt x="3774" y="562"/>
                </a:lnTo>
                <a:lnTo>
                  <a:pt x="3777" y="567"/>
                </a:lnTo>
                <a:lnTo>
                  <a:pt x="3781" y="571"/>
                </a:lnTo>
                <a:lnTo>
                  <a:pt x="3785" y="575"/>
                </a:lnTo>
                <a:lnTo>
                  <a:pt x="3791" y="577"/>
                </a:lnTo>
                <a:lnTo>
                  <a:pt x="3793" y="578"/>
                </a:lnTo>
                <a:lnTo>
                  <a:pt x="3796" y="579"/>
                </a:lnTo>
                <a:lnTo>
                  <a:pt x="3803" y="579"/>
                </a:lnTo>
                <a:lnTo>
                  <a:pt x="3808" y="579"/>
                </a:lnTo>
                <a:lnTo>
                  <a:pt x="3813" y="578"/>
                </a:lnTo>
                <a:lnTo>
                  <a:pt x="3817" y="577"/>
                </a:lnTo>
                <a:lnTo>
                  <a:pt x="3821" y="575"/>
                </a:lnTo>
                <a:lnTo>
                  <a:pt x="3824" y="573"/>
                </a:lnTo>
                <a:lnTo>
                  <a:pt x="3827" y="570"/>
                </a:lnTo>
                <a:lnTo>
                  <a:pt x="3829" y="567"/>
                </a:lnTo>
                <a:lnTo>
                  <a:pt x="3831" y="564"/>
                </a:lnTo>
                <a:lnTo>
                  <a:pt x="3851" y="572"/>
                </a:lnTo>
                <a:lnTo>
                  <a:pt x="3848" y="578"/>
                </a:lnTo>
                <a:lnTo>
                  <a:pt x="3846" y="581"/>
                </a:lnTo>
                <a:lnTo>
                  <a:pt x="3843" y="584"/>
                </a:lnTo>
                <a:lnTo>
                  <a:pt x="3841" y="586"/>
                </a:lnTo>
                <a:lnTo>
                  <a:pt x="3838" y="588"/>
                </a:lnTo>
                <a:lnTo>
                  <a:pt x="3833" y="592"/>
                </a:lnTo>
                <a:lnTo>
                  <a:pt x="3826" y="595"/>
                </a:lnTo>
                <a:lnTo>
                  <a:pt x="3819" y="597"/>
                </a:lnTo>
                <a:lnTo>
                  <a:pt x="3811" y="598"/>
                </a:lnTo>
                <a:lnTo>
                  <a:pt x="3803" y="598"/>
                </a:lnTo>
                <a:lnTo>
                  <a:pt x="3796" y="598"/>
                </a:lnTo>
                <a:lnTo>
                  <a:pt x="3790" y="597"/>
                </a:lnTo>
                <a:lnTo>
                  <a:pt x="3785" y="596"/>
                </a:lnTo>
                <a:lnTo>
                  <a:pt x="3779" y="594"/>
                </a:lnTo>
                <a:lnTo>
                  <a:pt x="3777" y="593"/>
                </a:lnTo>
                <a:lnTo>
                  <a:pt x="3774" y="592"/>
                </a:lnTo>
                <a:lnTo>
                  <a:pt x="3769" y="589"/>
                </a:lnTo>
                <a:lnTo>
                  <a:pt x="3765" y="586"/>
                </a:lnTo>
                <a:lnTo>
                  <a:pt x="3761" y="583"/>
                </a:lnTo>
                <a:lnTo>
                  <a:pt x="3758" y="579"/>
                </a:lnTo>
                <a:lnTo>
                  <a:pt x="3755" y="574"/>
                </a:lnTo>
                <a:lnTo>
                  <a:pt x="3752" y="569"/>
                </a:lnTo>
                <a:lnTo>
                  <a:pt x="3750" y="564"/>
                </a:lnTo>
                <a:lnTo>
                  <a:pt x="3748" y="559"/>
                </a:lnTo>
                <a:lnTo>
                  <a:pt x="3747" y="553"/>
                </a:lnTo>
                <a:lnTo>
                  <a:pt x="3747" y="546"/>
                </a:lnTo>
                <a:lnTo>
                  <a:pt x="3746" y="540"/>
                </a:lnTo>
                <a:lnTo>
                  <a:pt x="3747" y="533"/>
                </a:lnTo>
                <a:lnTo>
                  <a:pt x="3747" y="527"/>
                </a:lnTo>
                <a:lnTo>
                  <a:pt x="3748" y="521"/>
                </a:lnTo>
                <a:lnTo>
                  <a:pt x="3750" y="515"/>
                </a:lnTo>
                <a:lnTo>
                  <a:pt x="3752" y="510"/>
                </a:lnTo>
                <a:lnTo>
                  <a:pt x="3754" y="505"/>
                </a:lnTo>
                <a:lnTo>
                  <a:pt x="3757" y="501"/>
                </a:lnTo>
                <a:lnTo>
                  <a:pt x="3761" y="497"/>
                </a:lnTo>
                <a:lnTo>
                  <a:pt x="3765" y="493"/>
                </a:lnTo>
                <a:lnTo>
                  <a:pt x="3769" y="490"/>
                </a:lnTo>
                <a:lnTo>
                  <a:pt x="3773" y="487"/>
                </a:lnTo>
                <a:lnTo>
                  <a:pt x="3778" y="485"/>
                </a:lnTo>
                <a:lnTo>
                  <a:pt x="3783" y="483"/>
                </a:lnTo>
                <a:lnTo>
                  <a:pt x="3789" y="482"/>
                </a:lnTo>
                <a:lnTo>
                  <a:pt x="3795" y="482"/>
                </a:lnTo>
                <a:lnTo>
                  <a:pt x="3801" y="481"/>
                </a:lnTo>
                <a:lnTo>
                  <a:pt x="3807" y="482"/>
                </a:lnTo>
                <a:lnTo>
                  <a:pt x="3813" y="482"/>
                </a:lnTo>
                <a:lnTo>
                  <a:pt x="3818" y="483"/>
                </a:lnTo>
                <a:lnTo>
                  <a:pt x="3823" y="485"/>
                </a:lnTo>
                <a:lnTo>
                  <a:pt x="3828" y="487"/>
                </a:lnTo>
                <a:lnTo>
                  <a:pt x="3832" y="490"/>
                </a:lnTo>
                <a:lnTo>
                  <a:pt x="3836" y="493"/>
                </a:lnTo>
                <a:lnTo>
                  <a:pt x="3840" y="496"/>
                </a:lnTo>
                <a:lnTo>
                  <a:pt x="3843" y="500"/>
                </a:lnTo>
                <a:lnTo>
                  <a:pt x="3846" y="505"/>
                </a:lnTo>
                <a:lnTo>
                  <a:pt x="3848" y="509"/>
                </a:lnTo>
                <a:lnTo>
                  <a:pt x="3850" y="514"/>
                </a:lnTo>
                <a:lnTo>
                  <a:pt x="3851" y="519"/>
                </a:lnTo>
                <a:lnTo>
                  <a:pt x="3852" y="525"/>
                </a:lnTo>
                <a:lnTo>
                  <a:pt x="3853" y="530"/>
                </a:lnTo>
                <a:lnTo>
                  <a:pt x="3853" y="536"/>
                </a:lnTo>
                <a:lnTo>
                  <a:pt x="3853" y="543"/>
                </a:lnTo>
                <a:lnTo>
                  <a:pt x="3852" y="549"/>
                </a:lnTo>
                <a:close/>
                <a:moveTo>
                  <a:pt x="3780" y="508"/>
                </a:moveTo>
                <a:lnTo>
                  <a:pt x="3777" y="512"/>
                </a:lnTo>
                <a:lnTo>
                  <a:pt x="3774" y="517"/>
                </a:lnTo>
                <a:lnTo>
                  <a:pt x="3772" y="523"/>
                </a:lnTo>
                <a:lnTo>
                  <a:pt x="3770" y="530"/>
                </a:lnTo>
                <a:lnTo>
                  <a:pt x="3831" y="530"/>
                </a:lnTo>
                <a:lnTo>
                  <a:pt x="3830" y="524"/>
                </a:lnTo>
                <a:lnTo>
                  <a:pt x="3828" y="518"/>
                </a:lnTo>
                <a:lnTo>
                  <a:pt x="3825" y="513"/>
                </a:lnTo>
                <a:lnTo>
                  <a:pt x="3821" y="508"/>
                </a:lnTo>
                <a:lnTo>
                  <a:pt x="3817" y="505"/>
                </a:lnTo>
                <a:lnTo>
                  <a:pt x="3812" y="502"/>
                </a:lnTo>
                <a:lnTo>
                  <a:pt x="3807" y="501"/>
                </a:lnTo>
                <a:lnTo>
                  <a:pt x="3801" y="500"/>
                </a:lnTo>
                <a:lnTo>
                  <a:pt x="3795" y="501"/>
                </a:lnTo>
                <a:lnTo>
                  <a:pt x="3792" y="501"/>
                </a:lnTo>
                <a:lnTo>
                  <a:pt x="3789" y="502"/>
                </a:lnTo>
                <a:lnTo>
                  <a:pt x="3784" y="505"/>
                </a:lnTo>
                <a:lnTo>
                  <a:pt x="3780" y="508"/>
                </a:lnTo>
                <a:close/>
                <a:moveTo>
                  <a:pt x="3954" y="589"/>
                </a:moveTo>
                <a:lnTo>
                  <a:pt x="3948" y="593"/>
                </a:lnTo>
                <a:lnTo>
                  <a:pt x="3944" y="594"/>
                </a:lnTo>
                <a:lnTo>
                  <a:pt x="3941" y="596"/>
                </a:lnTo>
                <a:lnTo>
                  <a:pt x="3933" y="598"/>
                </a:lnTo>
                <a:lnTo>
                  <a:pt x="3924" y="598"/>
                </a:lnTo>
                <a:lnTo>
                  <a:pt x="3917" y="598"/>
                </a:lnTo>
                <a:lnTo>
                  <a:pt x="3913" y="597"/>
                </a:lnTo>
                <a:lnTo>
                  <a:pt x="3910" y="596"/>
                </a:lnTo>
                <a:lnTo>
                  <a:pt x="3904" y="594"/>
                </a:lnTo>
                <a:lnTo>
                  <a:pt x="3901" y="592"/>
                </a:lnTo>
                <a:lnTo>
                  <a:pt x="3899" y="590"/>
                </a:lnTo>
                <a:lnTo>
                  <a:pt x="3897" y="588"/>
                </a:lnTo>
                <a:lnTo>
                  <a:pt x="3895" y="586"/>
                </a:lnTo>
                <a:lnTo>
                  <a:pt x="3893" y="583"/>
                </a:lnTo>
                <a:lnTo>
                  <a:pt x="3892" y="581"/>
                </a:lnTo>
                <a:lnTo>
                  <a:pt x="3891" y="577"/>
                </a:lnTo>
                <a:lnTo>
                  <a:pt x="3890" y="574"/>
                </a:lnTo>
                <a:lnTo>
                  <a:pt x="3890" y="570"/>
                </a:lnTo>
                <a:lnTo>
                  <a:pt x="3890" y="566"/>
                </a:lnTo>
                <a:lnTo>
                  <a:pt x="3890" y="502"/>
                </a:lnTo>
                <a:lnTo>
                  <a:pt x="3868" y="502"/>
                </a:lnTo>
                <a:lnTo>
                  <a:pt x="3868" y="484"/>
                </a:lnTo>
                <a:lnTo>
                  <a:pt x="3890" y="484"/>
                </a:lnTo>
                <a:lnTo>
                  <a:pt x="3890" y="457"/>
                </a:lnTo>
                <a:lnTo>
                  <a:pt x="3914" y="451"/>
                </a:lnTo>
                <a:lnTo>
                  <a:pt x="3914" y="484"/>
                </a:lnTo>
                <a:lnTo>
                  <a:pt x="3953" y="484"/>
                </a:lnTo>
                <a:lnTo>
                  <a:pt x="3953" y="502"/>
                </a:lnTo>
                <a:lnTo>
                  <a:pt x="3914" y="502"/>
                </a:lnTo>
                <a:lnTo>
                  <a:pt x="3914" y="562"/>
                </a:lnTo>
                <a:lnTo>
                  <a:pt x="3914" y="566"/>
                </a:lnTo>
                <a:lnTo>
                  <a:pt x="3915" y="569"/>
                </a:lnTo>
                <a:lnTo>
                  <a:pt x="3916" y="572"/>
                </a:lnTo>
                <a:lnTo>
                  <a:pt x="3918" y="574"/>
                </a:lnTo>
                <a:lnTo>
                  <a:pt x="3920" y="576"/>
                </a:lnTo>
                <a:lnTo>
                  <a:pt x="3923" y="577"/>
                </a:lnTo>
                <a:lnTo>
                  <a:pt x="3926" y="578"/>
                </a:lnTo>
                <a:lnTo>
                  <a:pt x="3930" y="578"/>
                </a:lnTo>
                <a:lnTo>
                  <a:pt x="3935" y="578"/>
                </a:lnTo>
                <a:lnTo>
                  <a:pt x="3940" y="576"/>
                </a:lnTo>
                <a:lnTo>
                  <a:pt x="3944" y="574"/>
                </a:lnTo>
                <a:lnTo>
                  <a:pt x="3948" y="571"/>
                </a:lnTo>
                <a:lnTo>
                  <a:pt x="3954" y="589"/>
                </a:lnTo>
                <a:close/>
                <a:moveTo>
                  <a:pt x="497" y="336"/>
                </a:moveTo>
                <a:lnTo>
                  <a:pt x="497" y="344"/>
                </a:lnTo>
                <a:lnTo>
                  <a:pt x="309" y="345"/>
                </a:lnTo>
                <a:lnTo>
                  <a:pt x="309" y="343"/>
                </a:lnTo>
                <a:lnTo>
                  <a:pt x="308" y="340"/>
                </a:lnTo>
                <a:lnTo>
                  <a:pt x="306" y="337"/>
                </a:lnTo>
                <a:lnTo>
                  <a:pt x="304" y="333"/>
                </a:lnTo>
                <a:lnTo>
                  <a:pt x="297" y="324"/>
                </a:lnTo>
                <a:lnTo>
                  <a:pt x="288" y="313"/>
                </a:lnTo>
                <a:lnTo>
                  <a:pt x="278" y="301"/>
                </a:lnTo>
                <a:lnTo>
                  <a:pt x="272" y="294"/>
                </a:lnTo>
                <a:lnTo>
                  <a:pt x="265" y="287"/>
                </a:lnTo>
                <a:lnTo>
                  <a:pt x="252" y="273"/>
                </a:lnTo>
                <a:lnTo>
                  <a:pt x="238" y="258"/>
                </a:lnTo>
                <a:lnTo>
                  <a:pt x="223" y="244"/>
                </a:lnTo>
                <a:lnTo>
                  <a:pt x="207" y="230"/>
                </a:lnTo>
                <a:lnTo>
                  <a:pt x="192" y="217"/>
                </a:lnTo>
                <a:lnTo>
                  <a:pt x="176" y="205"/>
                </a:lnTo>
                <a:lnTo>
                  <a:pt x="169" y="200"/>
                </a:lnTo>
                <a:lnTo>
                  <a:pt x="161" y="195"/>
                </a:lnTo>
                <a:lnTo>
                  <a:pt x="154" y="190"/>
                </a:lnTo>
                <a:lnTo>
                  <a:pt x="147" y="186"/>
                </a:lnTo>
                <a:lnTo>
                  <a:pt x="140" y="183"/>
                </a:lnTo>
                <a:lnTo>
                  <a:pt x="134" y="180"/>
                </a:lnTo>
                <a:lnTo>
                  <a:pt x="128" y="178"/>
                </a:lnTo>
                <a:lnTo>
                  <a:pt x="122" y="177"/>
                </a:lnTo>
                <a:lnTo>
                  <a:pt x="122" y="256"/>
                </a:lnTo>
                <a:lnTo>
                  <a:pt x="123" y="279"/>
                </a:lnTo>
                <a:lnTo>
                  <a:pt x="123" y="289"/>
                </a:lnTo>
                <a:lnTo>
                  <a:pt x="124" y="298"/>
                </a:lnTo>
                <a:lnTo>
                  <a:pt x="126" y="313"/>
                </a:lnTo>
                <a:lnTo>
                  <a:pt x="129" y="325"/>
                </a:lnTo>
                <a:lnTo>
                  <a:pt x="131" y="333"/>
                </a:lnTo>
                <a:lnTo>
                  <a:pt x="133" y="339"/>
                </a:lnTo>
                <a:lnTo>
                  <a:pt x="135" y="343"/>
                </a:lnTo>
                <a:lnTo>
                  <a:pt x="0" y="343"/>
                </a:lnTo>
                <a:lnTo>
                  <a:pt x="2" y="340"/>
                </a:lnTo>
                <a:lnTo>
                  <a:pt x="4" y="335"/>
                </a:lnTo>
                <a:lnTo>
                  <a:pt x="7" y="327"/>
                </a:lnTo>
                <a:lnTo>
                  <a:pt x="9" y="316"/>
                </a:lnTo>
                <a:lnTo>
                  <a:pt x="11" y="302"/>
                </a:lnTo>
                <a:lnTo>
                  <a:pt x="12" y="293"/>
                </a:lnTo>
                <a:lnTo>
                  <a:pt x="13" y="284"/>
                </a:lnTo>
                <a:lnTo>
                  <a:pt x="13" y="261"/>
                </a:lnTo>
                <a:lnTo>
                  <a:pt x="15" y="84"/>
                </a:lnTo>
                <a:lnTo>
                  <a:pt x="15" y="72"/>
                </a:lnTo>
                <a:lnTo>
                  <a:pt x="14" y="61"/>
                </a:lnTo>
                <a:lnTo>
                  <a:pt x="12" y="43"/>
                </a:lnTo>
                <a:lnTo>
                  <a:pt x="10" y="29"/>
                </a:lnTo>
                <a:lnTo>
                  <a:pt x="9" y="23"/>
                </a:lnTo>
                <a:lnTo>
                  <a:pt x="7" y="18"/>
                </a:lnTo>
                <a:lnTo>
                  <a:pt x="5" y="10"/>
                </a:lnTo>
                <a:lnTo>
                  <a:pt x="2" y="5"/>
                </a:lnTo>
                <a:lnTo>
                  <a:pt x="1" y="2"/>
                </a:lnTo>
                <a:lnTo>
                  <a:pt x="0" y="1"/>
                </a:lnTo>
                <a:lnTo>
                  <a:pt x="135" y="1"/>
                </a:lnTo>
                <a:lnTo>
                  <a:pt x="133" y="5"/>
                </a:lnTo>
                <a:lnTo>
                  <a:pt x="131" y="10"/>
                </a:lnTo>
                <a:lnTo>
                  <a:pt x="129" y="18"/>
                </a:lnTo>
                <a:lnTo>
                  <a:pt x="126" y="29"/>
                </a:lnTo>
                <a:lnTo>
                  <a:pt x="124" y="43"/>
                </a:lnTo>
                <a:lnTo>
                  <a:pt x="123" y="52"/>
                </a:lnTo>
                <a:lnTo>
                  <a:pt x="123" y="62"/>
                </a:lnTo>
                <a:lnTo>
                  <a:pt x="122" y="85"/>
                </a:lnTo>
                <a:lnTo>
                  <a:pt x="122" y="157"/>
                </a:lnTo>
                <a:lnTo>
                  <a:pt x="140" y="148"/>
                </a:lnTo>
                <a:lnTo>
                  <a:pt x="160" y="137"/>
                </a:lnTo>
                <a:lnTo>
                  <a:pt x="202" y="114"/>
                </a:lnTo>
                <a:lnTo>
                  <a:pt x="246" y="88"/>
                </a:lnTo>
                <a:lnTo>
                  <a:pt x="288" y="62"/>
                </a:lnTo>
                <a:lnTo>
                  <a:pt x="326" y="39"/>
                </a:lnTo>
                <a:lnTo>
                  <a:pt x="357" y="20"/>
                </a:lnTo>
                <a:lnTo>
                  <a:pt x="385" y="1"/>
                </a:lnTo>
                <a:lnTo>
                  <a:pt x="466" y="1"/>
                </a:lnTo>
                <a:lnTo>
                  <a:pt x="466" y="8"/>
                </a:lnTo>
                <a:lnTo>
                  <a:pt x="458" y="9"/>
                </a:lnTo>
                <a:lnTo>
                  <a:pt x="448" y="11"/>
                </a:lnTo>
                <a:lnTo>
                  <a:pt x="438" y="14"/>
                </a:lnTo>
                <a:lnTo>
                  <a:pt x="427" y="18"/>
                </a:lnTo>
                <a:lnTo>
                  <a:pt x="415" y="23"/>
                </a:lnTo>
                <a:lnTo>
                  <a:pt x="402" y="29"/>
                </a:lnTo>
                <a:lnTo>
                  <a:pt x="388" y="36"/>
                </a:lnTo>
                <a:lnTo>
                  <a:pt x="374" y="44"/>
                </a:lnTo>
                <a:lnTo>
                  <a:pt x="343" y="62"/>
                </a:lnTo>
                <a:lnTo>
                  <a:pt x="309" y="82"/>
                </a:lnTo>
                <a:lnTo>
                  <a:pt x="235" y="128"/>
                </a:lnTo>
                <a:lnTo>
                  <a:pt x="263" y="155"/>
                </a:lnTo>
                <a:lnTo>
                  <a:pt x="297" y="187"/>
                </a:lnTo>
                <a:lnTo>
                  <a:pt x="334" y="221"/>
                </a:lnTo>
                <a:lnTo>
                  <a:pt x="353" y="238"/>
                </a:lnTo>
                <a:lnTo>
                  <a:pt x="372" y="255"/>
                </a:lnTo>
                <a:lnTo>
                  <a:pt x="391" y="271"/>
                </a:lnTo>
                <a:lnTo>
                  <a:pt x="410" y="286"/>
                </a:lnTo>
                <a:lnTo>
                  <a:pt x="428" y="299"/>
                </a:lnTo>
                <a:lnTo>
                  <a:pt x="445" y="311"/>
                </a:lnTo>
                <a:lnTo>
                  <a:pt x="460" y="322"/>
                </a:lnTo>
                <a:lnTo>
                  <a:pt x="474" y="329"/>
                </a:lnTo>
                <a:lnTo>
                  <a:pt x="481" y="332"/>
                </a:lnTo>
                <a:lnTo>
                  <a:pt x="486" y="334"/>
                </a:lnTo>
                <a:lnTo>
                  <a:pt x="492" y="336"/>
                </a:lnTo>
                <a:lnTo>
                  <a:pt x="497" y="336"/>
                </a:lnTo>
                <a:close/>
                <a:moveTo>
                  <a:pt x="943" y="85"/>
                </a:moveTo>
                <a:lnTo>
                  <a:pt x="943" y="150"/>
                </a:lnTo>
                <a:lnTo>
                  <a:pt x="943" y="168"/>
                </a:lnTo>
                <a:lnTo>
                  <a:pt x="942" y="177"/>
                </a:lnTo>
                <a:lnTo>
                  <a:pt x="941" y="186"/>
                </a:lnTo>
                <a:lnTo>
                  <a:pt x="938" y="204"/>
                </a:lnTo>
                <a:lnTo>
                  <a:pt x="936" y="213"/>
                </a:lnTo>
                <a:lnTo>
                  <a:pt x="934" y="222"/>
                </a:lnTo>
                <a:lnTo>
                  <a:pt x="931" y="231"/>
                </a:lnTo>
                <a:lnTo>
                  <a:pt x="928" y="239"/>
                </a:lnTo>
                <a:lnTo>
                  <a:pt x="925" y="247"/>
                </a:lnTo>
                <a:lnTo>
                  <a:pt x="921" y="256"/>
                </a:lnTo>
                <a:lnTo>
                  <a:pt x="917" y="264"/>
                </a:lnTo>
                <a:lnTo>
                  <a:pt x="912" y="271"/>
                </a:lnTo>
                <a:lnTo>
                  <a:pt x="907" y="279"/>
                </a:lnTo>
                <a:lnTo>
                  <a:pt x="902" y="286"/>
                </a:lnTo>
                <a:lnTo>
                  <a:pt x="896" y="293"/>
                </a:lnTo>
                <a:lnTo>
                  <a:pt x="889" y="300"/>
                </a:lnTo>
                <a:lnTo>
                  <a:pt x="882" y="306"/>
                </a:lnTo>
                <a:lnTo>
                  <a:pt x="874" y="312"/>
                </a:lnTo>
                <a:lnTo>
                  <a:pt x="866" y="318"/>
                </a:lnTo>
                <a:lnTo>
                  <a:pt x="858" y="323"/>
                </a:lnTo>
                <a:lnTo>
                  <a:pt x="849" y="328"/>
                </a:lnTo>
                <a:lnTo>
                  <a:pt x="839" y="333"/>
                </a:lnTo>
                <a:lnTo>
                  <a:pt x="829" y="337"/>
                </a:lnTo>
                <a:lnTo>
                  <a:pt x="818" y="340"/>
                </a:lnTo>
                <a:lnTo>
                  <a:pt x="807" y="343"/>
                </a:lnTo>
                <a:lnTo>
                  <a:pt x="794" y="346"/>
                </a:lnTo>
                <a:lnTo>
                  <a:pt x="782" y="348"/>
                </a:lnTo>
                <a:lnTo>
                  <a:pt x="768" y="349"/>
                </a:lnTo>
                <a:lnTo>
                  <a:pt x="755" y="350"/>
                </a:lnTo>
                <a:lnTo>
                  <a:pt x="740" y="351"/>
                </a:lnTo>
                <a:lnTo>
                  <a:pt x="725" y="350"/>
                </a:lnTo>
                <a:lnTo>
                  <a:pt x="712" y="350"/>
                </a:lnTo>
                <a:lnTo>
                  <a:pt x="698" y="349"/>
                </a:lnTo>
                <a:lnTo>
                  <a:pt x="685" y="348"/>
                </a:lnTo>
                <a:lnTo>
                  <a:pt x="673" y="346"/>
                </a:lnTo>
                <a:lnTo>
                  <a:pt x="661" y="344"/>
                </a:lnTo>
                <a:lnTo>
                  <a:pt x="649" y="341"/>
                </a:lnTo>
                <a:lnTo>
                  <a:pt x="638" y="339"/>
                </a:lnTo>
                <a:lnTo>
                  <a:pt x="628" y="335"/>
                </a:lnTo>
                <a:lnTo>
                  <a:pt x="618" y="332"/>
                </a:lnTo>
                <a:lnTo>
                  <a:pt x="608" y="328"/>
                </a:lnTo>
                <a:lnTo>
                  <a:pt x="599" y="324"/>
                </a:lnTo>
                <a:lnTo>
                  <a:pt x="591" y="319"/>
                </a:lnTo>
                <a:lnTo>
                  <a:pt x="583" y="314"/>
                </a:lnTo>
                <a:lnTo>
                  <a:pt x="575" y="309"/>
                </a:lnTo>
                <a:lnTo>
                  <a:pt x="568" y="304"/>
                </a:lnTo>
                <a:lnTo>
                  <a:pt x="562" y="298"/>
                </a:lnTo>
                <a:lnTo>
                  <a:pt x="556" y="291"/>
                </a:lnTo>
                <a:lnTo>
                  <a:pt x="550" y="285"/>
                </a:lnTo>
                <a:lnTo>
                  <a:pt x="545" y="278"/>
                </a:lnTo>
                <a:lnTo>
                  <a:pt x="540" y="270"/>
                </a:lnTo>
                <a:lnTo>
                  <a:pt x="536" y="263"/>
                </a:lnTo>
                <a:lnTo>
                  <a:pt x="532" y="255"/>
                </a:lnTo>
                <a:lnTo>
                  <a:pt x="529" y="247"/>
                </a:lnTo>
                <a:lnTo>
                  <a:pt x="526" y="238"/>
                </a:lnTo>
                <a:lnTo>
                  <a:pt x="523" y="229"/>
                </a:lnTo>
                <a:lnTo>
                  <a:pt x="521" y="220"/>
                </a:lnTo>
                <a:lnTo>
                  <a:pt x="519" y="210"/>
                </a:lnTo>
                <a:lnTo>
                  <a:pt x="518" y="200"/>
                </a:lnTo>
                <a:lnTo>
                  <a:pt x="517" y="190"/>
                </a:lnTo>
                <a:lnTo>
                  <a:pt x="517" y="180"/>
                </a:lnTo>
                <a:lnTo>
                  <a:pt x="517" y="169"/>
                </a:lnTo>
                <a:lnTo>
                  <a:pt x="519" y="85"/>
                </a:lnTo>
                <a:lnTo>
                  <a:pt x="519" y="62"/>
                </a:lnTo>
                <a:lnTo>
                  <a:pt x="518" y="44"/>
                </a:lnTo>
                <a:lnTo>
                  <a:pt x="516" y="30"/>
                </a:lnTo>
                <a:lnTo>
                  <a:pt x="514" y="19"/>
                </a:lnTo>
                <a:lnTo>
                  <a:pt x="511" y="11"/>
                </a:lnTo>
                <a:lnTo>
                  <a:pt x="509" y="5"/>
                </a:lnTo>
                <a:lnTo>
                  <a:pt x="507" y="2"/>
                </a:lnTo>
                <a:lnTo>
                  <a:pt x="506" y="1"/>
                </a:lnTo>
                <a:lnTo>
                  <a:pt x="644" y="1"/>
                </a:lnTo>
                <a:lnTo>
                  <a:pt x="642" y="5"/>
                </a:lnTo>
                <a:lnTo>
                  <a:pt x="640" y="11"/>
                </a:lnTo>
                <a:lnTo>
                  <a:pt x="638" y="19"/>
                </a:lnTo>
                <a:lnTo>
                  <a:pt x="635" y="30"/>
                </a:lnTo>
                <a:lnTo>
                  <a:pt x="633" y="44"/>
                </a:lnTo>
                <a:lnTo>
                  <a:pt x="632" y="62"/>
                </a:lnTo>
                <a:lnTo>
                  <a:pt x="631" y="85"/>
                </a:lnTo>
                <a:lnTo>
                  <a:pt x="632" y="184"/>
                </a:lnTo>
                <a:lnTo>
                  <a:pt x="632" y="196"/>
                </a:lnTo>
                <a:lnTo>
                  <a:pt x="633" y="208"/>
                </a:lnTo>
                <a:lnTo>
                  <a:pt x="634" y="220"/>
                </a:lnTo>
                <a:lnTo>
                  <a:pt x="637" y="232"/>
                </a:lnTo>
                <a:lnTo>
                  <a:pt x="638" y="238"/>
                </a:lnTo>
                <a:lnTo>
                  <a:pt x="640" y="243"/>
                </a:lnTo>
                <a:lnTo>
                  <a:pt x="644" y="255"/>
                </a:lnTo>
                <a:lnTo>
                  <a:pt x="649" y="265"/>
                </a:lnTo>
                <a:lnTo>
                  <a:pt x="651" y="270"/>
                </a:lnTo>
                <a:lnTo>
                  <a:pt x="655" y="275"/>
                </a:lnTo>
                <a:lnTo>
                  <a:pt x="658" y="280"/>
                </a:lnTo>
                <a:lnTo>
                  <a:pt x="663" y="284"/>
                </a:lnTo>
                <a:lnTo>
                  <a:pt x="667" y="289"/>
                </a:lnTo>
                <a:lnTo>
                  <a:pt x="671" y="293"/>
                </a:lnTo>
                <a:lnTo>
                  <a:pt x="676" y="297"/>
                </a:lnTo>
                <a:lnTo>
                  <a:pt x="681" y="300"/>
                </a:lnTo>
                <a:lnTo>
                  <a:pt x="687" y="303"/>
                </a:lnTo>
                <a:lnTo>
                  <a:pt x="693" y="306"/>
                </a:lnTo>
                <a:lnTo>
                  <a:pt x="699" y="309"/>
                </a:lnTo>
                <a:lnTo>
                  <a:pt x="706" y="311"/>
                </a:lnTo>
                <a:lnTo>
                  <a:pt x="713" y="314"/>
                </a:lnTo>
                <a:lnTo>
                  <a:pt x="720" y="315"/>
                </a:lnTo>
                <a:lnTo>
                  <a:pt x="728" y="317"/>
                </a:lnTo>
                <a:lnTo>
                  <a:pt x="736" y="318"/>
                </a:lnTo>
                <a:lnTo>
                  <a:pt x="745" y="318"/>
                </a:lnTo>
                <a:lnTo>
                  <a:pt x="755" y="318"/>
                </a:lnTo>
                <a:lnTo>
                  <a:pt x="765" y="318"/>
                </a:lnTo>
                <a:lnTo>
                  <a:pt x="775" y="317"/>
                </a:lnTo>
                <a:lnTo>
                  <a:pt x="785" y="316"/>
                </a:lnTo>
                <a:lnTo>
                  <a:pt x="794" y="315"/>
                </a:lnTo>
                <a:lnTo>
                  <a:pt x="803" y="313"/>
                </a:lnTo>
                <a:lnTo>
                  <a:pt x="811" y="311"/>
                </a:lnTo>
                <a:lnTo>
                  <a:pt x="819" y="308"/>
                </a:lnTo>
                <a:lnTo>
                  <a:pt x="827" y="305"/>
                </a:lnTo>
                <a:lnTo>
                  <a:pt x="834" y="301"/>
                </a:lnTo>
                <a:lnTo>
                  <a:pt x="841" y="298"/>
                </a:lnTo>
                <a:lnTo>
                  <a:pt x="847" y="293"/>
                </a:lnTo>
                <a:lnTo>
                  <a:pt x="853" y="289"/>
                </a:lnTo>
                <a:lnTo>
                  <a:pt x="859" y="284"/>
                </a:lnTo>
                <a:lnTo>
                  <a:pt x="862" y="282"/>
                </a:lnTo>
                <a:lnTo>
                  <a:pt x="864" y="279"/>
                </a:lnTo>
                <a:lnTo>
                  <a:pt x="869" y="274"/>
                </a:lnTo>
                <a:lnTo>
                  <a:pt x="874" y="268"/>
                </a:lnTo>
                <a:lnTo>
                  <a:pt x="878" y="262"/>
                </a:lnTo>
                <a:lnTo>
                  <a:pt x="882" y="256"/>
                </a:lnTo>
                <a:lnTo>
                  <a:pt x="886" y="249"/>
                </a:lnTo>
                <a:lnTo>
                  <a:pt x="889" y="242"/>
                </a:lnTo>
                <a:lnTo>
                  <a:pt x="895" y="228"/>
                </a:lnTo>
                <a:lnTo>
                  <a:pt x="900" y="213"/>
                </a:lnTo>
                <a:lnTo>
                  <a:pt x="902" y="205"/>
                </a:lnTo>
                <a:lnTo>
                  <a:pt x="904" y="196"/>
                </a:lnTo>
                <a:lnTo>
                  <a:pt x="905" y="188"/>
                </a:lnTo>
                <a:lnTo>
                  <a:pt x="906" y="180"/>
                </a:lnTo>
                <a:lnTo>
                  <a:pt x="907" y="171"/>
                </a:lnTo>
                <a:lnTo>
                  <a:pt x="908" y="162"/>
                </a:lnTo>
                <a:lnTo>
                  <a:pt x="908" y="144"/>
                </a:lnTo>
                <a:lnTo>
                  <a:pt x="908" y="124"/>
                </a:lnTo>
                <a:lnTo>
                  <a:pt x="909" y="84"/>
                </a:lnTo>
                <a:lnTo>
                  <a:pt x="908" y="61"/>
                </a:lnTo>
                <a:lnTo>
                  <a:pt x="908" y="52"/>
                </a:lnTo>
                <a:lnTo>
                  <a:pt x="907" y="43"/>
                </a:lnTo>
                <a:lnTo>
                  <a:pt x="904" y="29"/>
                </a:lnTo>
                <a:lnTo>
                  <a:pt x="902" y="18"/>
                </a:lnTo>
                <a:lnTo>
                  <a:pt x="899" y="10"/>
                </a:lnTo>
                <a:lnTo>
                  <a:pt x="897" y="5"/>
                </a:lnTo>
                <a:lnTo>
                  <a:pt x="896" y="2"/>
                </a:lnTo>
                <a:lnTo>
                  <a:pt x="895" y="1"/>
                </a:lnTo>
                <a:lnTo>
                  <a:pt x="956" y="1"/>
                </a:lnTo>
                <a:lnTo>
                  <a:pt x="954" y="4"/>
                </a:lnTo>
                <a:lnTo>
                  <a:pt x="950" y="13"/>
                </a:lnTo>
                <a:lnTo>
                  <a:pt x="948" y="21"/>
                </a:lnTo>
                <a:lnTo>
                  <a:pt x="946" y="31"/>
                </a:lnTo>
                <a:lnTo>
                  <a:pt x="944" y="43"/>
                </a:lnTo>
                <a:lnTo>
                  <a:pt x="943" y="59"/>
                </a:lnTo>
                <a:lnTo>
                  <a:pt x="943" y="85"/>
                </a:lnTo>
                <a:close/>
                <a:moveTo>
                  <a:pt x="1505" y="343"/>
                </a:moveTo>
                <a:lnTo>
                  <a:pt x="1489" y="343"/>
                </a:lnTo>
                <a:lnTo>
                  <a:pt x="1424" y="343"/>
                </a:lnTo>
                <a:lnTo>
                  <a:pt x="1348" y="343"/>
                </a:lnTo>
                <a:lnTo>
                  <a:pt x="1280" y="276"/>
                </a:lnTo>
                <a:lnTo>
                  <a:pt x="1207" y="203"/>
                </a:lnTo>
                <a:lnTo>
                  <a:pt x="1135" y="131"/>
                </a:lnTo>
                <a:lnTo>
                  <a:pt x="1069" y="67"/>
                </a:lnTo>
                <a:lnTo>
                  <a:pt x="1069" y="76"/>
                </a:lnTo>
                <a:lnTo>
                  <a:pt x="1069" y="85"/>
                </a:lnTo>
                <a:lnTo>
                  <a:pt x="1069" y="261"/>
                </a:lnTo>
                <a:lnTo>
                  <a:pt x="1069" y="273"/>
                </a:lnTo>
                <a:lnTo>
                  <a:pt x="1070" y="284"/>
                </a:lnTo>
                <a:lnTo>
                  <a:pt x="1071" y="302"/>
                </a:lnTo>
                <a:lnTo>
                  <a:pt x="1074" y="316"/>
                </a:lnTo>
                <a:lnTo>
                  <a:pt x="1075" y="322"/>
                </a:lnTo>
                <a:lnTo>
                  <a:pt x="1076" y="327"/>
                </a:lnTo>
                <a:lnTo>
                  <a:pt x="1079" y="335"/>
                </a:lnTo>
                <a:lnTo>
                  <a:pt x="1081" y="340"/>
                </a:lnTo>
                <a:lnTo>
                  <a:pt x="1083" y="342"/>
                </a:lnTo>
                <a:lnTo>
                  <a:pt x="1084" y="343"/>
                </a:lnTo>
                <a:lnTo>
                  <a:pt x="1019" y="343"/>
                </a:lnTo>
                <a:lnTo>
                  <a:pt x="1019" y="342"/>
                </a:lnTo>
                <a:lnTo>
                  <a:pt x="1021" y="340"/>
                </a:lnTo>
                <a:lnTo>
                  <a:pt x="1023" y="335"/>
                </a:lnTo>
                <a:lnTo>
                  <a:pt x="1026" y="327"/>
                </a:lnTo>
                <a:lnTo>
                  <a:pt x="1029" y="316"/>
                </a:lnTo>
                <a:lnTo>
                  <a:pt x="1030" y="310"/>
                </a:lnTo>
                <a:lnTo>
                  <a:pt x="1031" y="302"/>
                </a:lnTo>
                <a:lnTo>
                  <a:pt x="1033" y="284"/>
                </a:lnTo>
                <a:lnTo>
                  <a:pt x="1033" y="273"/>
                </a:lnTo>
                <a:lnTo>
                  <a:pt x="1033" y="261"/>
                </a:lnTo>
                <a:lnTo>
                  <a:pt x="1035" y="84"/>
                </a:lnTo>
                <a:lnTo>
                  <a:pt x="1034" y="68"/>
                </a:lnTo>
                <a:lnTo>
                  <a:pt x="1034" y="53"/>
                </a:lnTo>
                <a:lnTo>
                  <a:pt x="1032" y="41"/>
                </a:lnTo>
                <a:lnTo>
                  <a:pt x="1031" y="31"/>
                </a:lnTo>
                <a:lnTo>
                  <a:pt x="1013" y="15"/>
                </a:lnTo>
                <a:lnTo>
                  <a:pt x="997" y="2"/>
                </a:lnTo>
                <a:lnTo>
                  <a:pt x="1149" y="2"/>
                </a:lnTo>
                <a:lnTo>
                  <a:pt x="1438" y="279"/>
                </a:lnTo>
                <a:lnTo>
                  <a:pt x="1439" y="270"/>
                </a:lnTo>
                <a:lnTo>
                  <a:pt x="1439" y="261"/>
                </a:lnTo>
                <a:lnTo>
                  <a:pt x="1440" y="84"/>
                </a:lnTo>
                <a:lnTo>
                  <a:pt x="1440" y="72"/>
                </a:lnTo>
                <a:lnTo>
                  <a:pt x="1439" y="61"/>
                </a:lnTo>
                <a:lnTo>
                  <a:pt x="1438" y="43"/>
                </a:lnTo>
                <a:lnTo>
                  <a:pt x="1435" y="29"/>
                </a:lnTo>
                <a:lnTo>
                  <a:pt x="1434" y="23"/>
                </a:lnTo>
                <a:lnTo>
                  <a:pt x="1433" y="18"/>
                </a:lnTo>
                <a:lnTo>
                  <a:pt x="1430" y="10"/>
                </a:lnTo>
                <a:lnTo>
                  <a:pt x="1428" y="5"/>
                </a:lnTo>
                <a:lnTo>
                  <a:pt x="1426" y="2"/>
                </a:lnTo>
                <a:lnTo>
                  <a:pt x="1425" y="2"/>
                </a:lnTo>
                <a:lnTo>
                  <a:pt x="1489" y="2"/>
                </a:lnTo>
                <a:lnTo>
                  <a:pt x="1488" y="2"/>
                </a:lnTo>
                <a:lnTo>
                  <a:pt x="1487" y="5"/>
                </a:lnTo>
                <a:lnTo>
                  <a:pt x="1484" y="10"/>
                </a:lnTo>
                <a:lnTo>
                  <a:pt x="1482" y="18"/>
                </a:lnTo>
                <a:lnTo>
                  <a:pt x="1479" y="29"/>
                </a:lnTo>
                <a:lnTo>
                  <a:pt x="1478" y="35"/>
                </a:lnTo>
                <a:lnTo>
                  <a:pt x="1477" y="43"/>
                </a:lnTo>
                <a:lnTo>
                  <a:pt x="1475" y="62"/>
                </a:lnTo>
                <a:lnTo>
                  <a:pt x="1474" y="72"/>
                </a:lnTo>
                <a:lnTo>
                  <a:pt x="1474" y="85"/>
                </a:lnTo>
                <a:lnTo>
                  <a:pt x="1474" y="261"/>
                </a:lnTo>
                <a:lnTo>
                  <a:pt x="1475" y="279"/>
                </a:lnTo>
                <a:lnTo>
                  <a:pt x="1476" y="295"/>
                </a:lnTo>
                <a:lnTo>
                  <a:pt x="1477" y="308"/>
                </a:lnTo>
                <a:lnTo>
                  <a:pt x="1479" y="318"/>
                </a:lnTo>
                <a:lnTo>
                  <a:pt x="1505" y="343"/>
                </a:lnTo>
                <a:close/>
                <a:moveTo>
                  <a:pt x="2034" y="126"/>
                </a:moveTo>
                <a:lnTo>
                  <a:pt x="2026" y="127"/>
                </a:lnTo>
                <a:lnTo>
                  <a:pt x="2017" y="113"/>
                </a:lnTo>
                <a:lnTo>
                  <a:pt x="2007" y="100"/>
                </a:lnTo>
                <a:lnTo>
                  <a:pt x="1998" y="88"/>
                </a:lnTo>
                <a:lnTo>
                  <a:pt x="1989" y="78"/>
                </a:lnTo>
                <a:lnTo>
                  <a:pt x="1984" y="73"/>
                </a:lnTo>
                <a:lnTo>
                  <a:pt x="1979" y="68"/>
                </a:lnTo>
                <a:lnTo>
                  <a:pt x="1968" y="60"/>
                </a:lnTo>
                <a:lnTo>
                  <a:pt x="1958" y="53"/>
                </a:lnTo>
                <a:lnTo>
                  <a:pt x="1948" y="47"/>
                </a:lnTo>
                <a:lnTo>
                  <a:pt x="1943" y="44"/>
                </a:lnTo>
                <a:lnTo>
                  <a:pt x="1937" y="42"/>
                </a:lnTo>
                <a:lnTo>
                  <a:pt x="1926" y="37"/>
                </a:lnTo>
                <a:lnTo>
                  <a:pt x="1914" y="33"/>
                </a:lnTo>
                <a:lnTo>
                  <a:pt x="1901" y="30"/>
                </a:lnTo>
                <a:lnTo>
                  <a:pt x="1894" y="29"/>
                </a:lnTo>
                <a:lnTo>
                  <a:pt x="1888" y="28"/>
                </a:lnTo>
                <a:lnTo>
                  <a:pt x="1873" y="26"/>
                </a:lnTo>
                <a:lnTo>
                  <a:pt x="1858" y="25"/>
                </a:lnTo>
                <a:lnTo>
                  <a:pt x="1842" y="24"/>
                </a:lnTo>
                <a:lnTo>
                  <a:pt x="1841" y="35"/>
                </a:lnTo>
                <a:lnTo>
                  <a:pt x="1839" y="48"/>
                </a:lnTo>
                <a:lnTo>
                  <a:pt x="1838" y="65"/>
                </a:lnTo>
                <a:lnTo>
                  <a:pt x="1837" y="85"/>
                </a:lnTo>
                <a:lnTo>
                  <a:pt x="1837" y="261"/>
                </a:lnTo>
                <a:lnTo>
                  <a:pt x="1838" y="284"/>
                </a:lnTo>
                <a:lnTo>
                  <a:pt x="1839" y="293"/>
                </a:lnTo>
                <a:lnTo>
                  <a:pt x="1840" y="302"/>
                </a:lnTo>
                <a:lnTo>
                  <a:pt x="1842" y="316"/>
                </a:lnTo>
                <a:lnTo>
                  <a:pt x="1843" y="322"/>
                </a:lnTo>
                <a:lnTo>
                  <a:pt x="1844" y="327"/>
                </a:lnTo>
                <a:lnTo>
                  <a:pt x="1846" y="335"/>
                </a:lnTo>
                <a:lnTo>
                  <a:pt x="1849" y="340"/>
                </a:lnTo>
                <a:lnTo>
                  <a:pt x="1851" y="343"/>
                </a:lnTo>
                <a:lnTo>
                  <a:pt x="1717" y="343"/>
                </a:lnTo>
                <a:lnTo>
                  <a:pt x="1719" y="340"/>
                </a:lnTo>
                <a:lnTo>
                  <a:pt x="1721" y="335"/>
                </a:lnTo>
                <a:lnTo>
                  <a:pt x="1723" y="327"/>
                </a:lnTo>
                <a:lnTo>
                  <a:pt x="1725" y="316"/>
                </a:lnTo>
                <a:lnTo>
                  <a:pt x="1727" y="302"/>
                </a:lnTo>
                <a:lnTo>
                  <a:pt x="1728" y="284"/>
                </a:lnTo>
                <a:lnTo>
                  <a:pt x="1729" y="261"/>
                </a:lnTo>
                <a:lnTo>
                  <a:pt x="1730" y="84"/>
                </a:lnTo>
                <a:lnTo>
                  <a:pt x="1730" y="64"/>
                </a:lnTo>
                <a:lnTo>
                  <a:pt x="1729" y="48"/>
                </a:lnTo>
                <a:lnTo>
                  <a:pt x="1727" y="35"/>
                </a:lnTo>
                <a:lnTo>
                  <a:pt x="1725" y="24"/>
                </a:lnTo>
                <a:lnTo>
                  <a:pt x="1709" y="25"/>
                </a:lnTo>
                <a:lnTo>
                  <a:pt x="1694" y="26"/>
                </a:lnTo>
                <a:lnTo>
                  <a:pt x="1680" y="28"/>
                </a:lnTo>
                <a:lnTo>
                  <a:pt x="1666" y="30"/>
                </a:lnTo>
                <a:lnTo>
                  <a:pt x="1654" y="33"/>
                </a:lnTo>
                <a:lnTo>
                  <a:pt x="1642" y="37"/>
                </a:lnTo>
                <a:lnTo>
                  <a:pt x="1636" y="39"/>
                </a:lnTo>
                <a:lnTo>
                  <a:pt x="1630" y="42"/>
                </a:lnTo>
                <a:lnTo>
                  <a:pt x="1619" y="47"/>
                </a:lnTo>
                <a:lnTo>
                  <a:pt x="1609" y="53"/>
                </a:lnTo>
                <a:lnTo>
                  <a:pt x="1604" y="56"/>
                </a:lnTo>
                <a:lnTo>
                  <a:pt x="1599" y="60"/>
                </a:lnTo>
                <a:lnTo>
                  <a:pt x="1589" y="68"/>
                </a:lnTo>
                <a:lnTo>
                  <a:pt x="1580" y="78"/>
                </a:lnTo>
                <a:lnTo>
                  <a:pt x="1575" y="83"/>
                </a:lnTo>
                <a:lnTo>
                  <a:pt x="1570" y="88"/>
                </a:lnTo>
                <a:lnTo>
                  <a:pt x="1561" y="100"/>
                </a:lnTo>
                <a:lnTo>
                  <a:pt x="1552" y="113"/>
                </a:lnTo>
                <a:lnTo>
                  <a:pt x="1543" y="127"/>
                </a:lnTo>
                <a:lnTo>
                  <a:pt x="1534" y="126"/>
                </a:lnTo>
                <a:lnTo>
                  <a:pt x="1556" y="0"/>
                </a:lnTo>
                <a:lnTo>
                  <a:pt x="1784" y="2"/>
                </a:lnTo>
                <a:lnTo>
                  <a:pt x="2013" y="0"/>
                </a:lnTo>
                <a:lnTo>
                  <a:pt x="2034" y="126"/>
                </a:lnTo>
                <a:close/>
                <a:moveTo>
                  <a:pt x="2044" y="239"/>
                </a:moveTo>
                <a:lnTo>
                  <a:pt x="2165" y="46"/>
                </a:lnTo>
                <a:lnTo>
                  <a:pt x="2157" y="39"/>
                </a:lnTo>
                <a:lnTo>
                  <a:pt x="2149" y="32"/>
                </a:lnTo>
                <a:lnTo>
                  <a:pt x="2141" y="26"/>
                </a:lnTo>
                <a:lnTo>
                  <a:pt x="2132" y="20"/>
                </a:lnTo>
                <a:lnTo>
                  <a:pt x="2123" y="15"/>
                </a:lnTo>
                <a:lnTo>
                  <a:pt x="2114" y="10"/>
                </a:lnTo>
                <a:lnTo>
                  <a:pt x="2105" y="7"/>
                </a:lnTo>
                <a:lnTo>
                  <a:pt x="2096" y="4"/>
                </a:lnTo>
                <a:lnTo>
                  <a:pt x="2271" y="2"/>
                </a:lnTo>
                <a:lnTo>
                  <a:pt x="2401" y="201"/>
                </a:lnTo>
                <a:lnTo>
                  <a:pt x="2425" y="238"/>
                </a:lnTo>
                <a:lnTo>
                  <a:pt x="2435" y="253"/>
                </a:lnTo>
                <a:lnTo>
                  <a:pt x="2446" y="269"/>
                </a:lnTo>
                <a:lnTo>
                  <a:pt x="2458" y="285"/>
                </a:lnTo>
                <a:lnTo>
                  <a:pt x="2469" y="301"/>
                </a:lnTo>
                <a:lnTo>
                  <a:pt x="2481" y="315"/>
                </a:lnTo>
                <a:lnTo>
                  <a:pt x="2486" y="321"/>
                </a:lnTo>
                <a:lnTo>
                  <a:pt x="2492" y="327"/>
                </a:lnTo>
                <a:lnTo>
                  <a:pt x="2501" y="337"/>
                </a:lnTo>
                <a:lnTo>
                  <a:pt x="2506" y="341"/>
                </a:lnTo>
                <a:lnTo>
                  <a:pt x="2510" y="343"/>
                </a:lnTo>
                <a:lnTo>
                  <a:pt x="2333" y="343"/>
                </a:lnTo>
                <a:lnTo>
                  <a:pt x="2335" y="341"/>
                </a:lnTo>
                <a:lnTo>
                  <a:pt x="2336" y="338"/>
                </a:lnTo>
                <a:lnTo>
                  <a:pt x="2336" y="335"/>
                </a:lnTo>
                <a:lnTo>
                  <a:pt x="2337" y="332"/>
                </a:lnTo>
                <a:lnTo>
                  <a:pt x="2337" y="329"/>
                </a:lnTo>
                <a:lnTo>
                  <a:pt x="2336" y="325"/>
                </a:lnTo>
                <a:lnTo>
                  <a:pt x="2335" y="318"/>
                </a:lnTo>
                <a:lnTo>
                  <a:pt x="2332" y="309"/>
                </a:lnTo>
                <a:lnTo>
                  <a:pt x="2329" y="301"/>
                </a:lnTo>
                <a:lnTo>
                  <a:pt x="2322" y="285"/>
                </a:lnTo>
                <a:lnTo>
                  <a:pt x="2295" y="240"/>
                </a:lnTo>
                <a:lnTo>
                  <a:pt x="2087" y="240"/>
                </a:lnTo>
                <a:lnTo>
                  <a:pt x="2054" y="294"/>
                </a:lnTo>
                <a:lnTo>
                  <a:pt x="2051" y="301"/>
                </a:lnTo>
                <a:lnTo>
                  <a:pt x="2048" y="307"/>
                </a:lnTo>
                <a:lnTo>
                  <a:pt x="2046" y="313"/>
                </a:lnTo>
                <a:lnTo>
                  <a:pt x="2044" y="320"/>
                </a:lnTo>
                <a:lnTo>
                  <a:pt x="2043" y="326"/>
                </a:lnTo>
                <a:lnTo>
                  <a:pt x="2043" y="332"/>
                </a:lnTo>
                <a:lnTo>
                  <a:pt x="2044" y="338"/>
                </a:lnTo>
                <a:lnTo>
                  <a:pt x="2046" y="343"/>
                </a:lnTo>
                <a:lnTo>
                  <a:pt x="1961" y="343"/>
                </a:lnTo>
                <a:lnTo>
                  <a:pt x="1971" y="333"/>
                </a:lnTo>
                <a:lnTo>
                  <a:pt x="1983" y="321"/>
                </a:lnTo>
                <a:lnTo>
                  <a:pt x="1994" y="308"/>
                </a:lnTo>
                <a:lnTo>
                  <a:pt x="2005" y="295"/>
                </a:lnTo>
                <a:lnTo>
                  <a:pt x="2015" y="281"/>
                </a:lnTo>
                <a:lnTo>
                  <a:pt x="2025" y="267"/>
                </a:lnTo>
                <a:lnTo>
                  <a:pt x="2044" y="239"/>
                </a:lnTo>
                <a:close/>
                <a:moveTo>
                  <a:pt x="2281" y="217"/>
                </a:moveTo>
                <a:lnTo>
                  <a:pt x="2215" y="109"/>
                </a:lnTo>
                <a:lnTo>
                  <a:pt x="2203" y="92"/>
                </a:lnTo>
                <a:lnTo>
                  <a:pt x="2196" y="82"/>
                </a:lnTo>
                <a:lnTo>
                  <a:pt x="2188" y="72"/>
                </a:lnTo>
                <a:lnTo>
                  <a:pt x="2100" y="217"/>
                </a:lnTo>
                <a:lnTo>
                  <a:pt x="2281" y="217"/>
                </a:lnTo>
                <a:close/>
                <a:moveTo>
                  <a:pt x="399" y="631"/>
                </a:moveTo>
                <a:lnTo>
                  <a:pt x="378" y="744"/>
                </a:lnTo>
                <a:lnTo>
                  <a:pt x="0" y="742"/>
                </a:lnTo>
                <a:lnTo>
                  <a:pt x="2" y="738"/>
                </a:lnTo>
                <a:lnTo>
                  <a:pt x="4" y="733"/>
                </a:lnTo>
                <a:lnTo>
                  <a:pt x="7" y="726"/>
                </a:lnTo>
                <a:lnTo>
                  <a:pt x="9" y="715"/>
                </a:lnTo>
                <a:lnTo>
                  <a:pt x="11" y="701"/>
                </a:lnTo>
                <a:lnTo>
                  <a:pt x="12" y="692"/>
                </a:lnTo>
                <a:lnTo>
                  <a:pt x="13" y="682"/>
                </a:lnTo>
                <a:lnTo>
                  <a:pt x="13" y="659"/>
                </a:lnTo>
                <a:lnTo>
                  <a:pt x="15" y="483"/>
                </a:lnTo>
                <a:lnTo>
                  <a:pt x="15" y="471"/>
                </a:lnTo>
                <a:lnTo>
                  <a:pt x="14" y="460"/>
                </a:lnTo>
                <a:lnTo>
                  <a:pt x="12" y="442"/>
                </a:lnTo>
                <a:lnTo>
                  <a:pt x="10" y="427"/>
                </a:lnTo>
                <a:lnTo>
                  <a:pt x="9" y="421"/>
                </a:lnTo>
                <a:lnTo>
                  <a:pt x="7" y="416"/>
                </a:lnTo>
                <a:lnTo>
                  <a:pt x="5" y="409"/>
                </a:lnTo>
                <a:lnTo>
                  <a:pt x="2" y="404"/>
                </a:lnTo>
                <a:lnTo>
                  <a:pt x="1" y="401"/>
                </a:lnTo>
                <a:lnTo>
                  <a:pt x="0" y="400"/>
                </a:lnTo>
                <a:lnTo>
                  <a:pt x="135" y="400"/>
                </a:lnTo>
                <a:lnTo>
                  <a:pt x="133" y="404"/>
                </a:lnTo>
                <a:lnTo>
                  <a:pt x="131" y="409"/>
                </a:lnTo>
                <a:lnTo>
                  <a:pt x="129" y="416"/>
                </a:lnTo>
                <a:lnTo>
                  <a:pt x="126" y="427"/>
                </a:lnTo>
                <a:lnTo>
                  <a:pt x="124" y="442"/>
                </a:lnTo>
                <a:lnTo>
                  <a:pt x="123" y="450"/>
                </a:lnTo>
                <a:lnTo>
                  <a:pt x="123" y="460"/>
                </a:lnTo>
                <a:lnTo>
                  <a:pt x="122" y="483"/>
                </a:lnTo>
                <a:lnTo>
                  <a:pt x="122" y="659"/>
                </a:lnTo>
                <a:lnTo>
                  <a:pt x="123" y="679"/>
                </a:lnTo>
                <a:lnTo>
                  <a:pt x="124" y="695"/>
                </a:lnTo>
                <a:lnTo>
                  <a:pt x="125" y="708"/>
                </a:lnTo>
                <a:lnTo>
                  <a:pt x="127" y="719"/>
                </a:lnTo>
                <a:lnTo>
                  <a:pt x="165" y="717"/>
                </a:lnTo>
                <a:lnTo>
                  <a:pt x="184" y="715"/>
                </a:lnTo>
                <a:lnTo>
                  <a:pt x="204" y="712"/>
                </a:lnTo>
                <a:lnTo>
                  <a:pt x="223" y="709"/>
                </a:lnTo>
                <a:lnTo>
                  <a:pt x="242" y="706"/>
                </a:lnTo>
                <a:lnTo>
                  <a:pt x="260" y="701"/>
                </a:lnTo>
                <a:lnTo>
                  <a:pt x="278" y="696"/>
                </a:lnTo>
                <a:lnTo>
                  <a:pt x="287" y="693"/>
                </a:lnTo>
                <a:lnTo>
                  <a:pt x="295" y="690"/>
                </a:lnTo>
                <a:lnTo>
                  <a:pt x="304" y="687"/>
                </a:lnTo>
                <a:lnTo>
                  <a:pt x="312" y="683"/>
                </a:lnTo>
                <a:lnTo>
                  <a:pt x="327" y="676"/>
                </a:lnTo>
                <a:lnTo>
                  <a:pt x="342" y="667"/>
                </a:lnTo>
                <a:lnTo>
                  <a:pt x="356" y="658"/>
                </a:lnTo>
                <a:lnTo>
                  <a:pt x="362" y="652"/>
                </a:lnTo>
                <a:lnTo>
                  <a:pt x="369" y="647"/>
                </a:lnTo>
                <a:lnTo>
                  <a:pt x="374" y="641"/>
                </a:lnTo>
                <a:lnTo>
                  <a:pt x="380" y="636"/>
                </a:lnTo>
                <a:lnTo>
                  <a:pt x="385" y="629"/>
                </a:lnTo>
                <a:lnTo>
                  <a:pt x="390" y="623"/>
                </a:lnTo>
                <a:lnTo>
                  <a:pt x="399" y="631"/>
                </a:lnTo>
                <a:close/>
                <a:moveTo>
                  <a:pt x="610" y="400"/>
                </a:moveTo>
                <a:lnTo>
                  <a:pt x="608" y="404"/>
                </a:lnTo>
                <a:lnTo>
                  <a:pt x="606" y="409"/>
                </a:lnTo>
                <a:lnTo>
                  <a:pt x="603" y="416"/>
                </a:lnTo>
                <a:lnTo>
                  <a:pt x="601" y="427"/>
                </a:lnTo>
                <a:lnTo>
                  <a:pt x="599" y="442"/>
                </a:lnTo>
                <a:lnTo>
                  <a:pt x="598" y="450"/>
                </a:lnTo>
                <a:lnTo>
                  <a:pt x="597" y="460"/>
                </a:lnTo>
                <a:lnTo>
                  <a:pt x="597" y="483"/>
                </a:lnTo>
                <a:lnTo>
                  <a:pt x="597" y="659"/>
                </a:lnTo>
                <a:lnTo>
                  <a:pt x="597" y="682"/>
                </a:lnTo>
                <a:lnTo>
                  <a:pt x="598" y="692"/>
                </a:lnTo>
                <a:lnTo>
                  <a:pt x="599" y="701"/>
                </a:lnTo>
                <a:lnTo>
                  <a:pt x="601" y="715"/>
                </a:lnTo>
                <a:lnTo>
                  <a:pt x="602" y="721"/>
                </a:lnTo>
                <a:lnTo>
                  <a:pt x="603" y="726"/>
                </a:lnTo>
                <a:lnTo>
                  <a:pt x="606" y="733"/>
                </a:lnTo>
                <a:lnTo>
                  <a:pt x="608" y="738"/>
                </a:lnTo>
                <a:lnTo>
                  <a:pt x="610" y="742"/>
                </a:lnTo>
                <a:lnTo>
                  <a:pt x="475" y="742"/>
                </a:lnTo>
                <a:lnTo>
                  <a:pt x="477" y="738"/>
                </a:lnTo>
                <a:lnTo>
                  <a:pt x="479" y="733"/>
                </a:lnTo>
                <a:lnTo>
                  <a:pt x="481" y="726"/>
                </a:lnTo>
                <a:lnTo>
                  <a:pt x="484" y="715"/>
                </a:lnTo>
                <a:lnTo>
                  <a:pt x="486" y="701"/>
                </a:lnTo>
                <a:lnTo>
                  <a:pt x="487" y="692"/>
                </a:lnTo>
                <a:lnTo>
                  <a:pt x="487" y="682"/>
                </a:lnTo>
                <a:lnTo>
                  <a:pt x="488" y="659"/>
                </a:lnTo>
                <a:lnTo>
                  <a:pt x="489" y="483"/>
                </a:lnTo>
                <a:lnTo>
                  <a:pt x="489" y="471"/>
                </a:lnTo>
                <a:lnTo>
                  <a:pt x="489" y="460"/>
                </a:lnTo>
                <a:lnTo>
                  <a:pt x="487" y="442"/>
                </a:lnTo>
                <a:lnTo>
                  <a:pt x="485" y="427"/>
                </a:lnTo>
                <a:lnTo>
                  <a:pt x="483" y="421"/>
                </a:lnTo>
                <a:lnTo>
                  <a:pt x="482" y="416"/>
                </a:lnTo>
                <a:lnTo>
                  <a:pt x="479" y="409"/>
                </a:lnTo>
                <a:lnTo>
                  <a:pt x="477" y="404"/>
                </a:lnTo>
                <a:lnTo>
                  <a:pt x="475" y="401"/>
                </a:lnTo>
                <a:lnTo>
                  <a:pt x="475" y="400"/>
                </a:lnTo>
                <a:lnTo>
                  <a:pt x="610" y="400"/>
                </a:lnTo>
                <a:close/>
                <a:moveTo>
                  <a:pt x="842" y="400"/>
                </a:moveTo>
                <a:lnTo>
                  <a:pt x="840" y="404"/>
                </a:lnTo>
                <a:lnTo>
                  <a:pt x="838" y="409"/>
                </a:lnTo>
                <a:lnTo>
                  <a:pt x="835" y="416"/>
                </a:lnTo>
                <a:lnTo>
                  <a:pt x="833" y="427"/>
                </a:lnTo>
                <a:lnTo>
                  <a:pt x="831" y="442"/>
                </a:lnTo>
                <a:lnTo>
                  <a:pt x="830" y="450"/>
                </a:lnTo>
                <a:lnTo>
                  <a:pt x="829" y="460"/>
                </a:lnTo>
                <a:lnTo>
                  <a:pt x="829" y="483"/>
                </a:lnTo>
                <a:lnTo>
                  <a:pt x="829" y="659"/>
                </a:lnTo>
                <a:lnTo>
                  <a:pt x="829" y="682"/>
                </a:lnTo>
                <a:lnTo>
                  <a:pt x="830" y="692"/>
                </a:lnTo>
                <a:lnTo>
                  <a:pt x="831" y="701"/>
                </a:lnTo>
                <a:lnTo>
                  <a:pt x="833" y="715"/>
                </a:lnTo>
                <a:lnTo>
                  <a:pt x="834" y="721"/>
                </a:lnTo>
                <a:lnTo>
                  <a:pt x="835" y="726"/>
                </a:lnTo>
                <a:lnTo>
                  <a:pt x="838" y="733"/>
                </a:lnTo>
                <a:lnTo>
                  <a:pt x="840" y="738"/>
                </a:lnTo>
                <a:lnTo>
                  <a:pt x="842" y="742"/>
                </a:lnTo>
                <a:lnTo>
                  <a:pt x="707" y="742"/>
                </a:lnTo>
                <a:lnTo>
                  <a:pt x="709" y="738"/>
                </a:lnTo>
                <a:lnTo>
                  <a:pt x="711" y="733"/>
                </a:lnTo>
                <a:lnTo>
                  <a:pt x="713" y="726"/>
                </a:lnTo>
                <a:lnTo>
                  <a:pt x="716" y="715"/>
                </a:lnTo>
                <a:lnTo>
                  <a:pt x="718" y="701"/>
                </a:lnTo>
                <a:lnTo>
                  <a:pt x="719" y="692"/>
                </a:lnTo>
                <a:lnTo>
                  <a:pt x="719" y="682"/>
                </a:lnTo>
                <a:lnTo>
                  <a:pt x="720" y="659"/>
                </a:lnTo>
                <a:lnTo>
                  <a:pt x="721" y="483"/>
                </a:lnTo>
                <a:lnTo>
                  <a:pt x="721" y="471"/>
                </a:lnTo>
                <a:lnTo>
                  <a:pt x="721" y="460"/>
                </a:lnTo>
                <a:lnTo>
                  <a:pt x="719" y="442"/>
                </a:lnTo>
                <a:lnTo>
                  <a:pt x="717" y="427"/>
                </a:lnTo>
                <a:lnTo>
                  <a:pt x="715" y="421"/>
                </a:lnTo>
                <a:lnTo>
                  <a:pt x="714" y="416"/>
                </a:lnTo>
                <a:lnTo>
                  <a:pt x="711" y="409"/>
                </a:lnTo>
                <a:lnTo>
                  <a:pt x="709" y="404"/>
                </a:lnTo>
                <a:lnTo>
                  <a:pt x="707" y="401"/>
                </a:lnTo>
                <a:lnTo>
                  <a:pt x="707" y="400"/>
                </a:lnTo>
                <a:lnTo>
                  <a:pt x="842" y="400"/>
                </a:lnTo>
                <a:close/>
                <a:moveTo>
                  <a:pt x="1392" y="524"/>
                </a:moveTo>
                <a:lnTo>
                  <a:pt x="1384" y="526"/>
                </a:lnTo>
                <a:lnTo>
                  <a:pt x="1374" y="512"/>
                </a:lnTo>
                <a:lnTo>
                  <a:pt x="1365" y="499"/>
                </a:lnTo>
                <a:lnTo>
                  <a:pt x="1356" y="487"/>
                </a:lnTo>
                <a:lnTo>
                  <a:pt x="1347" y="476"/>
                </a:lnTo>
                <a:lnTo>
                  <a:pt x="1338" y="467"/>
                </a:lnTo>
                <a:lnTo>
                  <a:pt x="1329" y="459"/>
                </a:lnTo>
                <a:lnTo>
                  <a:pt x="1320" y="452"/>
                </a:lnTo>
                <a:lnTo>
                  <a:pt x="1310" y="445"/>
                </a:lnTo>
                <a:lnTo>
                  <a:pt x="1305" y="443"/>
                </a:lnTo>
                <a:lnTo>
                  <a:pt x="1299" y="440"/>
                </a:lnTo>
                <a:lnTo>
                  <a:pt x="1288" y="436"/>
                </a:lnTo>
                <a:lnTo>
                  <a:pt x="1277" y="432"/>
                </a:lnTo>
                <a:lnTo>
                  <a:pt x="1265" y="429"/>
                </a:lnTo>
                <a:lnTo>
                  <a:pt x="1258" y="428"/>
                </a:lnTo>
                <a:lnTo>
                  <a:pt x="1252" y="427"/>
                </a:lnTo>
                <a:lnTo>
                  <a:pt x="1238" y="425"/>
                </a:lnTo>
                <a:lnTo>
                  <a:pt x="1223" y="424"/>
                </a:lnTo>
                <a:lnTo>
                  <a:pt x="1207" y="423"/>
                </a:lnTo>
                <a:lnTo>
                  <a:pt x="1205" y="433"/>
                </a:lnTo>
                <a:lnTo>
                  <a:pt x="1204" y="447"/>
                </a:lnTo>
                <a:lnTo>
                  <a:pt x="1203" y="464"/>
                </a:lnTo>
                <a:lnTo>
                  <a:pt x="1202" y="483"/>
                </a:lnTo>
                <a:lnTo>
                  <a:pt x="1202" y="659"/>
                </a:lnTo>
                <a:lnTo>
                  <a:pt x="1203" y="682"/>
                </a:lnTo>
                <a:lnTo>
                  <a:pt x="1203" y="692"/>
                </a:lnTo>
                <a:lnTo>
                  <a:pt x="1204" y="701"/>
                </a:lnTo>
                <a:lnTo>
                  <a:pt x="1206" y="715"/>
                </a:lnTo>
                <a:lnTo>
                  <a:pt x="1208" y="721"/>
                </a:lnTo>
                <a:lnTo>
                  <a:pt x="1209" y="726"/>
                </a:lnTo>
                <a:lnTo>
                  <a:pt x="1211" y="733"/>
                </a:lnTo>
                <a:lnTo>
                  <a:pt x="1213" y="738"/>
                </a:lnTo>
                <a:lnTo>
                  <a:pt x="1215" y="742"/>
                </a:lnTo>
                <a:lnTo>
                  <a:pt x="1082" y="742"/>
                </a:lnTo>
                <a:lnTo>
                  <a:pt x="1083" y="738"/>
                </a:lnTo>
                <a:lnTo>
                  <a:pt x="1085" y="733"/>
                </a:lnTo>
                <a:lnTo>
                  <a:pt x="1087" y="726"/>
                </a:lnTo>
                <a:lnTo>
                  <a:pt x="1090" y="715"/>
                </a:lnTo>
                <a:lnTo>
                  <a:pt x="1091" y="701"/>
                </a:lnTo>
                <a:lnTo>
                  <a:pt x="1093" y="682"/>
                </a:lnTo>
                <a:lnTo>
                  <a:pt x="1093" y="659"/>
                </a:lnTo>
                <a:lnTo>
                  <a:pt x="1095" y="483"/>
                </a:lnTo>
                <a:lnTo>
                  <a:pt x="1094" y="463"/>
                </a:lnTo>
                <a:lnTo>
                  <a:pt x="1093" y="447"/>
                </a:lnTo>
                <a:lnTo>
                  <a:pt x="1092" y="433"/>
                </a:lnTo>
                <a:lnTo>
                  <a:pt x="1090" y="423"/>
                </a:lnTo>
                <a:lnTo>
                  <a:pt x="1074" y="424"/>
                </a:lnTo>
                <a:lnTo>
                  <a:pt x="1059" y="425"/>
                </a:lnTo>
                <a:lnTo>
                  <a:pt x="1045" y="427"/>
                </a:lnTo>
                <a:lnTo>
                  <a:pt x="1032" y="429"/>
                </a:lnTo>
                <a:lnTo>
                  <a:pt x="1020" y="432"/>
                </a:lnTo>
                <a:lnTo>
                  <a:pt x="1014" y="434"/>
                </a:lnTo>
                <a:lnTo>
                  <a:pt x="1008" y="436"/>
                </a:lnTo>
                <a:lnTo>
                  <a:pt x="1003" y="438"/>
                </a:lnTo>
                <a:lnTo>
                  <a:pt x="997" y="440"/>
                </a:lnTo>
                <a:lnTo>
                  <a:pt x="992" y="443"/>
                </a:lnTo>
                <a:lnTo>
                  <a:pt x="987" y="445"/>
                </a:lnTo>
                <a:lnTo>
                  <a:pt x="977" y="452"/>
                </a:lnTo>
                <a:lnTo>
                  <a:pt x="972" y="455"/>
                </a:lnTo>
                <a:lnTo>
                  <a:pt x="968" y="459"/>
                </a:lnTo>
                <a:lnTo>
                  <a:pt x="958" y="467"/>
                </a:lnTo>
                <a:lnTo>
                  <a:pt x="949" y="476"/>
                </a:lnTo>
                <a:lnTo>
                  <a:pt x="940" y="487"/>
                </a:lnTo>
                <a:lnTo>
                  <a:pt x="932" y="499"/>
                </a:lnTo>
                <a:lnTo>
                  <a:pt x="922" y="512"/>
                </a:lnTo>
                <a:lnTo>
                  <a:pt x="913" y="526"/>
                </a:lnTo>
                <a:lnTo>
                  <a:pt x="905" y="524"/>
                </a:lnTo>
                <a:lnTo>
                  <a:pt x="926" y="399"/>
                </a:lnTo>
                <a:lnTo>
                  <a:pt x="1148" y="400"/>
                </a:lnTo>
                <a:lnTo>
                  <a:pt x="1370" y="399"/>
                </a:lnTo>
                <a:lnTo>
                  <a:pt x="1392" y="524"/>
                </a:lnTo>
                <a:close/>
                <a:moveTo>
                  <a:pt x="1928" y="524"/>
                </a:moveTo>
                <a:lnTo>
                  <a:pt x="1919" y="526"/>
                </a:lnTo>
                <a:lnTo>
                  <a:pt x="1910" y="512"/>
                </a:lnTo>
                <a:lnTo>
                  <a:pt x="1901" y="499"/>
                </a:lnTo>
                <a:lnTo>
                  <a:pt x="1892" y="487"/>
                </a:lnTo>
                <a:lnTo>
                  <a:pt x="1883" y="476"/>
                </a:lnTo>
                <a:lnTo>
                  <a:pt x="1874" y="467"/>
                </a:lnTo>
                <a:lnTo>
                  <a:pt x="1865" y="459"/>
                </a:lnTo>
                <a:lnTo>
                  <a:pt x="1855" y="452"/>
                </a:lnTo>
                <a:lnTo>
                  <a:pt x="1845" y="445"/>
                </a:lnTo>
                <a:lnTo>
                  <a:pt x="1840" y="443"/>
                </a:lnTo>
                <a:lnTo>
                  <a:pt x="1835" y="440"/>
                </a:lnTo>
                <a:lnTo>
                  <a:pt x="1824" y="436"/>
                </a:lnTo>
                <a:lnTo>
                  <a:pt x="1812" y="432"/>
                </a:lnTo>
                <a:lnTo>
                  <a:pt x="1800" y="429"/>
                </a:lnTo>
                <a:lnTo>
                  <a:pt x="1794" y="428"/>
                </a:lnTo>
                <a:lnTo>
                  <a:pt x="1787" y="427"/>
                </a:lnTo>
                <a:lnTo>
                  <a:pt x="1773" y="425"/>
                </a:lnTo>
                <a:lnTo>
                  <a:pt x="1759" y="424"/>
                </a:lnTo>
                <a:lnTo>
                  <a:pt x="1743" y="423"/>
                </a:lnTo>
                <a:lnTo>
                  <a:pt x="1741" y="433"/>
                </a:lnTo>
                <a:lnTo>
                  <a:pt x="1739" y="447"/>
                </a:lnTo>
                <a:lnTo>
                  <a:pt x="1738" y="464"/>
                </a:lnTo>
                <a:lnTo>
                  <a:pt x="1738" y="483"/>
                </a:lnTo>
                <a:lnTo>
                  <a:pt x="1738" y="659"/>
                </a:lnTo>
                <a:lnTo>
                  <a:pt x="1738" y="682"/>
                </a:lnTo>
                <a:lnTo>
                  <a:pt x="1739" y="692"/>
                </a:lnTo>
                <a:lnTo>
                  <a:pt x="1740" y="701"/>
                </a:lnTo>
                <a:lnTo>
                  <a:pt x="1742" y="715"/>
                </a:lnTo>
                <a:lnTo>
                  <a:pt x="1743" y="721"/>
                </a:lnTo>
                <a:lnTo>
                  <a:pt x="1744" y="726"/>
                </a:lnTo>
                <a:lnTo>
                  <a:pt x="1747" y="733"/>
                </a:lnTo>
                <a:lnTo>
                  <a:pt x="1749" y="738"/>
                </a:lnTo>
                <a:lnTo>
                  <a:pt x="1751" y="742"/>
                </a:lnTo>
                <a:lnTo>
                  <a:pt x="1617" y="742"/>
                </a:lnTo>
                <a:lnTo>
                  <a:pt x="1619" y="738"/>
                </a:lnTo>
                <a:lnTo>
                  <a:pt x="1621" y="733"/>
                </a:lnTo>
                <a:lnTo>
                  <a:pt x="1623" y="726"/>
                </a:lnTo>
                <a:lnTo>
                  <a:pt x="1625" y="715"/>
                </a:lnTo>
                <a:lnTo>
                  <a:pt x="1627" y="701"/>
                </a:lnTo>
                <a:lnTo>
                  <a:pt x="1628" y="682"/>
                </a:lnTo>
                <a:lnTo>
                  <a:pt x="1629" y="659"/>
                </a:lnTo>
                <a:lnTo>
                  <a:pt x="1630" y="483"/>
                </a:lnTo>
                <a:lnTo>
                  <a:pt x="1630" y="463"/>
                </a:lnTo>
                <a:lnTo>
                  <a:pt x="1629" y="447"/>
                </a:lnTo>
                <a:lnTo>
                  <a:pt x="1627" y="433"/>
                </a:lnTo>
                <a:lnTo>
                  <a:pt x="1625" y="423"/>
                </a:lnTo>
                <a:lnTo>
                  <a:pt x="1609" y="424"/>
                </a:lnTo>
                <a:lnTo>
                  <a:pt x="1595" y="425"/>
                </a:lnTo>
                <a:lnTo>
                  <a:pt x="1581" y="427"/>
                </a:lnTo>
                <a:lnTo>
                  <a:pt x="1568" y="429"/>
                </a:lnTo>
                <a:lnTo>
                  <a:pt x="1555" y="432"/>
                </a:lnTo>
                <a:lnTo>
                  <a:pt x="1549" y="434"/>
                </a:lnTo>
                <a:lnTo>
                  <a:pt x="1544" y="436"/>
                </a:lnTo>
                <a:lnTo>
                  <a:pt x="1538" y="438"/>
                </a:lnTo>
                <a:lnTo>
                  <a:pt x="1533" y="440"/>
                </a:lnTo>
                <a:lnTo>
                  <a:pt x="1528" y="443"/>
                </a:lnTo>
                <a:lnTo>
                  <a:pt x="1523" y="445"/>
                </a:lnTo>
                <a:lnTo>
                  <a:pt x="1513" y="452"/>
                </a:lnTo>
                <a:lnTo>
                  <a:pt x="1508" y="455"/>
                </a:lnTo>
                <a:lnTo>
                  <a:pt x="1503" y="459"/>
                </a:lnTo>
                <a:lnTo>
                  <a:pt x="1494" y="467"/>
                </a:lnTo>
                <a:lnTo>
                  <a:pt x="1485" y="476"/>
                </a:lnTo>
                <a:lnTo>
                  <a:pt x="1476" y="487"/>
                </a:lnTo>
                <a:lnTo>
                  <a:pt x="1467" y="499"/>
                </a:lnTo>
                <a:lnTo>
                  <a:pt x="1458" y="512"/>
                </a:lnTo>
                <a:lnTo>
                  <a:pt x="1449" y="526"/>
                </a:lnTo>
                <a:lnTo>
                  <a:pt x="1441" y="524"/>
                </a:lnTo>
                <a:lnTo>
                  <a:pt x="1462" y="399"/>
                </a:lnTo>
                <a:lnTo>
                  <a:pt x="1684" y="400"/>
                </a:lnTo>
                <a:lnTo>
                  <a:pt x="1906" y="399"/>
                </a:lnTo>
                <a:lnTo>
                  <a:pt x="1928" y="524"/>
                </a:lnTo>
                <a:close/>
                <a:moveTo>
                  <a:pt x="1974" y="576"/>
                </a:moveTo>
                <a:lnTo>
                  <a:pt x="1975" y="565"/>
                </a:lnTo>
                <a:lnTo>
                  <a:pt x="1976" y="554"/>
                </a:lnTo>
                <a:lnTo>
                  <a:pt x="1979" y="543"/>
                </a:lnTo>
                <a:lnTo>
                  <a:pt x="1982" y="532"/>
                </a:lnTo>
                <a:lnTo>
                  <a:pt x="1985" y="522"/>
                </a:lnTo>
                <a:lnTo>
                  <a:pt x="1989" y="512"/>
                </a:lnTo>
                <a:lnTo>
                  <a:pt x="1994" y="502"/>
                </a:lnTo>
                <a:lnTo>
                  <a:pt x="2000" y="493"/>
                </a:lnTo>
                <a:lnTo>
                  <a:pt x="2006" y="484"/>
                </a:lnTo>
                <a:lnTo>
                  <a:pt x="2013" y="475"/>
                </a:lnTo>
                <a:lnTo>
                  <a:pt x="2020" y="467"/>
                </a:lnTo>
                <a:lnTo>
                  <a:pt x="2028" y="459"/>
                </a:lnTo>
                <a:lnTo>
                  <a:pt x="2037" y="451"/>
                </a:lnTo>
                <a:lnTo>
                  <a:pt x="2046" y="444"/>
                </a:lnTo>
                <a:lnTo>
                  <a:pt x="2055" y="437"/>
                </a:lnTo>
                <a:lnTo>
                  <a:pt x="2065" y="430"/>
                </a:lnTo>
                <a:lnTo>
                  <a:pt x="2075" y="424"/>
                </a:lnTo>
                <a:lnTo>
                  <a:pt x="2086" y="418"/>
                </a:lnTo>
                <a:lnTo>
                  <a:pt x="2097" y="413"/>
                </a:lnTo>
                <a:lnTo>
                  <a:pt x="2108" y="408"/>
                </a:lnTo>
                <a:lnTo>
                  <a:pt x="2120" y="403"/>
                </a:lnTo>
                <a:lnTo>
                  <a:pt x="2132" y="399"/>
                </a:lnTo>
                <a:lnTo>
                  <a:pt x="2144" y="395"/>
                </a:lnTo>
                <a:lnTo>
                  <a:pt x="2157" y="391"/>
                </a:lnTo>
                <a:lnTo>
                  <a:pt x="2170" y="388"/>
                </a:lnTo>
                <a:lnTo>
                  <a:pt x="2182" y="385"/>
                </a:lnTo>
                <a:lnTo>
                  <a:pt x="2196" y="383"/>
                </a:lnTo>
                <a:lnTo>
                  <a:pt x="2209" y="381"/>
                </a:lnTo>
                <a:lnTo>
                  <a:pt x="2222" y="380"/>
                </a:lnTo>
                <a:lnTo>
                  <a:pt x="2235" y="379"/>
                </a:lnTo>
                <a:lnTo>
                  <a:pt x="2262" y="378"/>
                </a:lnTo>
                <a:lnTo>
                  <a:pt x="2290" y="378"/>
                </a:lnTo>
                <a:lnTo>
                  <a:pt x="2303" y="379"/>
                </a:lnTo>
                <a:lnTo>
                  <a:pt x="2316" y="381"/>
                </a:lnTo>
                <a:lnTo>
                  <a:pt x="2328" y="382"/>
                </a:lnTo>
                <a:lnTo>
                  <a:pt x="2341" y="385"/>
                </a:lnTo>
                <a:lnTo>
                  <a:pt x="2353" y="387"/>
                </a:lnTo>
                <a:lnTo>
                  <a:pt x="2365" y="390"/>
                </a:lnTo>
                <a:lnTo>
                  <a:pt x="2387" y="396"/>
                </a:lnTo>
                <a:lnTo>
                  <a:pt x="2398" y="400"/>
                </a:lnTo>
                <a:lnTo>
                  <a:pt x="2408" y="404"/>
                </a:lnTo>
                <a:lnTo>
                  <a:pt x="2418" y="409"/>
                </a:lnTo>
                <a:lnTo>
                  <a:pt x="2427" y="414"/>
                </a:lnTo>
                <a:lnTo>
                  <a:pt x="2437" y="419"/>
                </a:lnTo>
                <a:lnTo>
                  <a:pt x="2445" y="424"/>
                </a:lnTo>
                <a:lnTo>
                  <a:pt x="2453" y="430"/>
                </a:lnTo>
                <a:lnTo>
                  <a:pt x="2461" y="436"/>
                </a:lnTo>
                <a:lnTo>
                  <a:pt x="2469" y="442"/>
                </a:lnTo>
                <a:lnTo>
                  <a:pt x="2476" y="449"/>
                </a:lnTo>
                <a:lnTo>
                  <a:pt x="2482" y="456"/>
                </a:lnTo>
                <a:lnTo>
                  <a:pt x="2488" y="463"/>
                </a:lnTo>
                <a:lnTo>
                  <a:pt x="2493" y="470"/>
                </a:lnTo>
                <a:lnTo>
                  <a:pt x="2498" y="478"/>
                </a:lnTo>
                <a:lnTo>
                  <a:pt x="2503" y="486"/>
                </a:lnTo>
                <a:lnTo>
                  <a:pt x="2506" y="494"/>
                </a:lnTo>
                <a:lnTo>
                  <a:pt x="2510" y="503"/>
                </a:lnTo>
                <a:lnTo>
                  <a:pt x="2512" y="511"/>
                </a:lnTo>
                <a:lnTo>
                  <a:pt x="2514" y="520"/>
                </a:lnTo>
                <a:lnTo>
                  <a:pt x="2516" y="530"/>
                </a:lnTo>
                <a:lnTo>
                  <a:pt x="2517" y="539"/>
                </a:lnTo>
                <a:lnTo>
                  <a:pt x="2517" y="549"/>
                </a:lnTo>
                <a:lnTo>
                  <a:pt x="2517" y="560"/>
                </a:lnTo>
                <a:lnTo>
                  <a:pt x="2516" y="571"/>
                </a:lnTo>
                <a:lnTo>
                  <a:pt x="2514" y="583"/>
                </a:lnTo>
                <a:lnTo>
                  <a:pt x="2511" y="593"/>
                </a:lnTo>
                <a:lnTo>
                  <a:pt x="2508" y="604"/>
                </a:lnTo>
                <a:lnTo>
                  <a:pt x="2504" y="614"/>
                </a:lnTo>
                <a:lnTo>
                  <a:pt x="2499" y="624"/>
                </a:lnTo>
                <a:lnTo>
                  <a:pt x="2494" y="634"/>
                </a:lnTo>
                <a:lnTo>
                  <a:pt x="2491" y="638"/>
                </a:lnTo>
                <a:lnTo>
                  <a:pt x="2488" y="643"/>
                </a:lnTo>
                <a:lnTo>
                  <a:pt x="2481" y="652"/>
                </a:lnTo>
                <a:lnTo>
                  <a:pt x="2474" y="661"/>
                </a:lnTo>
                <a:lnTo>
                  <a:pt x="2467" y="669"/>
                </a:lnTo>
                <a:lnTo>
                  <a:pt x="2459" y="677"/>
                </a:lnTo>
                <a:lnTo>
                  <a:pt x="2450" y="684"/>
                </a:lnTo>
                <a:lnTo>
                  <a:pt x="2441" y="692"/>
                </a:lnTo>
                <a:lnTo>
                  <a:pt x="2431" y="699"/>
                </a:lnTo>
                <a:lnTo>
                  <a:pt x="2421" y="705"/>
                </a:lnTo>
                <a:lnTo>
                  <a:pt x="2411" y="711"/>
                </a:lnTo>
                <a:lnTo>
                  <a:pt x="2400" y="717"/>
                </a:lnTo>
                <a:lnTo>
                  <a:pt x="2389" y="723"/>
                </a:lnTo>
                <a:lnTo>
                  <a:pt x="2378" y="728"/>
                </a:lnTo>
                <a:lnTo>
                  <a:pt x="2366" y="732"/>
                </a:lnTo>
                <a:lnTo>
                  <a:pt x="2354" y="737"/>
                </a:lnTo>
                <a:lnTo>
                  <a:pt x="2342" y="740"/>
                </a:lnTo>
                <a:lnTo>
                  <a:pt x="2330" y="744"/>
                </a:lnTo>
                <a:lnTo>
                  <a:pt x="2317" y="747"/>
                </a:lnTo>
                <a:lnTo>
                  <a:pt x="2291" y="751"/>
                </a:lnTo>
                <a:lnTo>
                  <a:pt x="2278" y="753"/>
                </a:lnTo>
                <a:lnTo>
                  <a:pt x="2265" y="754"/>
                </a:lnTo>
                <a:lnTo>
                  <a:pt x="2251" y="755"/>
                </a:lnTo>
                <a:lnTo>
                  <a:pt x="2238" y="755"/>
                </a:lnTo>
                <a:lnTo>
                  <a:pt x="2211" y="754"/>
                </a:lnTo>
                <a:lnTo>
                  <a:pt x="2197" y="753"/>
                </a:lnTo>
                <a:lnTo>
                  <a:pt x="2184" y="752"/>
                </a:lnTo>
                <a:lnTo>
                  <a:pt x="2171" y="750"/>
                </a:lnTo>
                <a:lnTo>
                  <a:pt x="2159" y="748"/>
                </a:lnTo>
                <a:lnTo>
                  <a:pt x="2146" y="745"/>
                </a:lnTo>
                <a:lnTo>
                  <a:pt x="2134" y="742"/>
                </a:lnTo>
                <a:lnTo>
                  <a:pt x="2123" y="738"/>
                </a:lnTo>
                <a:lnTo>
                  <a:pt x="2111" y="735"/>
                </a:lnTo>
                <a:lnTo>
                  <a:pt x="2090" y="726"/>
                </a:lnTo>
                <a:lnTo>
                  <a:pt x="2079" y="721"/>
                </a:lnTo>
                <a:lnTo>
                  <a:pt x="2070" y="716"/>
                </a:lnTo>
                <a:lnTo>
                  <a:pt x="2060" y="711"/>
                </a:lnTo>
                <a:lnTo>
                  <a:pt x="2051" y="705"/>
                </a:lnTo>
                <a:lnTo>
                  <a:pt x="2042" y="699"/>
                </a:lnTo>
                <a:lnTo>
                  <a:pt x="2034" y="692"/>
                </a:lnTo>
                <a:lnTo>
                  <a:pt x="2027" y="686"/>
                </a:lnTo>
                <a:lnTo>
                  <a:pt x="2019" y="679"/>
                </a:lnTo>
                <a:lnTo>
                  <a:pt x="2013" y="671"/>
                </a:lnTo>
                <a:lnTo>
                  <a:pt x="2006" y="664"/>
                </a:lnTo>
                <a:lnTo>
                  <a:pt x="2001" y="656"/>
                </a:lnTo>
                <a:lnTo>
                  <a:pt x="1995" y="648"/>
                </a:lnTo>
                <a:lnTo>
                  <a:pt x="1991" y="640"/>
                </a:lnTo>
                <a:lnTo>
                  <a:pt x="1987" y="632"/>
                </a:lnTo>
                <a:lnTo>
                  <a:pt x="1983" y="623"/>
                </a:lnTo>
                <a:lnTo>
                  <a:pt x="1980" y="614"/>
                </a:lnTo>
                <a:lnTo>
                  <a:pt x="1978" y="605"/>
                </a:lnTo>
                <a:lnTo>
                  <a:pt x="1976" y="596"/>
                </a:lnTo>
                <a:lnTo>
                  <a:pt x="1975" y="586"/>
                </a:lnTo>
                <a:lnTo>
                  <a:pt x="1974" y="576"/>
                </a:lnTo>
                <a:close/>
                <a:moveTo>
                  <a:pt x="2414" y="597"/>
                </a:moveTo>
                <a:lnTo>
                  <a:pt x="2414" y="587"/>
                </a:lnTo>
                <a:lnTo>
                  <a:pt x="2413" y="576"/>
                </a:lnTo>
                <a:lnTo>
                  <a:pt x="2411" y="566"/>
                </a:lnTo>
                <a:lnTo>
                  <a:pt x="2409" y="557"/>
                </a:lnTo>
                <a:lnTo>
                  <a:pt x="2406" y="547"/>
                </a:lnTo>
                <a:lnTo>
                  <a:pt x="2403" y="538"/>
                </a:lnTo>
                <a:lnTo>
                  <a:pt x="2399" y="529"/>
                </a:lnTo>
                <a:lnTo>
                  <a:pt x="2395" y="521"/>
                </a:lnTo>
                <a:lnTo>
                  <a:pt x="2390" y="512"/>
                </a:lnTo>
                <a:lnTo>
                  <a:pt x="2385" y="504"/>
                </a:lnTo>
                <a:lnTo>
                  <a:pt x="2379" y="496"/>
                </a:lnTo>
                <a:lnTo>
                  <a:pt x="2373" y="489"/>
                </a:lnTo>
                <a:lnTo>
                  <a:pt x="2367" y="482"/>
                </a:lnTo>
                <a:lnTo>
                  <a:pt x="2360" y="475"/>
                </a:lnTo>
                <a:lnTo>
                  <a:pt x="2353" y="468"/>
                </a:lnTo>
                <a:lnTo>
                  <a:pt x="2346" y="462"/>
                </a:lnTo>
                <a:lnTo>
                  <a:pt x="2338" y="456"/>
                </a:lnTo>
                <a:lnTo>
                  <a:pt x="2330" y="451"/>
                </a:lnTo>
                <a:lnTo>
                  <a:pt x="2322" y="445"/>
                </a:lnTo>
                <a:lnTo>
                  <a:pt x="2313" y="440"/>
                </a:lnTo>
                <a:lnTo>
                  <a:pt x="2305" y="436"/>
                </a:lnTo>
                <a:lnTo>
                  <a:pt x="2296" y="432"/>
                </a:lnTo>
                <a:lnTo>
                  <a:pt x="2287" y="428"/>
                </a:lnTo>
                <a:lnTo>
                  <a:pt x="2278" y="425"/>
                </a:lnTo>
                <a:lnTo>
                  <a:pt x="2269" y="422"/>
                </a:lnTo>
                <a:lnTo>
                  <a:pt x="2260" y="419"/>
                </a:lnTo>
                <a:lnTo>
                  <a:pt x="2251" y="417"/>
                </a:lnTo>
                <a:lnTo>
                  <a:pt x="2241" y="415"/>
                </a:lnTo>
                <a:lnTo>
                  <a:pt x="2232" y="413"/>
                </a:lnTo>
                <a:lnTo>
                  <a:pt x="2223" y="412"/>
                </a:lnTo>
                <a:lnTo>
                  <a:pt x="2205" y="411"/>
                </a:lnTo>
                <a:lnTo>
                  <a:pt x="2189" y="412"/>
                </a:lnTo>
                <a:lnTo>
                  <a:pt x="2174" y="414"/>
                </a:lnTo>
                <a:lnTo>
                  <a:pt x="2167" y="415"/>
                </a:lnTo>
                <a:lnTo>
                  <a:pt x="2160" y="417"/>
                </a:lnTo>
                <a:lnTo>
                  <a:pt x="2148" y="421"/>
                </a:lnTo>
                <a:lnTo>
                  <a:pt x="2142" y="423"/>
                </a:lnTo>
                <a:lnTo>
                  <a:pt x="2137" y="426"/>
                </a:lnTo>
                <a:lnTo>
                  <a:pt x="2132" y="429"/>
                </a:lnTo>
                <a:lnTo>
                  <a:pt x="2127" y="432"/>
                </a:lnTo>
                <a:lnTo>
                  <a:pt x="2118" y="439"/>
                </a:lnTo>
                <a:lnTo>
                  <a:pt x="2110" y="446"/>
                </a:lnTo>
                <a:lnTo>
                  <a:pt x="2104" y="455"/>
                </a:lnTo>
                <a:lnTo>
                  <a:pt x="2098" y="464"/>
                </a:lnTo>
                <a:lnTo>
                  <a:pt x="2093" y="473"/>
                </a:lnTo>
                <a:lnTo>
                  <a:pt x="2091" y="478"/>
                </a:lnTo>
                <a:lnTo>
                  <a:pt x="2089" y="483"/>
                </a:lnTo>
                <a:lnTo>
                  <a:pt x="2087" y="494"/>
                </a:lnTo>
                <a:lnTo>
                  <a:pt x="2085" y="505"/>
                </a:lnTo>
                <a:lnTo>
                  <a:pt x="2083" y="516"/>
                </a:lnTo>
                <a:lnTo>
                  <a:pt x="2083" y="528"/>
                </a:lnTo>
                <a:lnTo>
                  <a:pt x="2084" y="541"/>
                </a:lnTo>
                <a:lnTo>
                  <a:pt x="2085" y="548"/>
                </a:lnTo>
                <a:lnTo>
                  <a:pt x="2086" y="555"/>
                </a:lnTo>
                <a:lnTo>
                  <a:pt x="2087" y="562"/>
                </a:lnTo>
                <a:lnTo>
                  <a:pt x="2089" y="569"/>
                </a:lnTo>
                <a:lnTo>
                  <a:pt x="2094" y="585"/>
                </a:lnTo>
                <a:lnTo>
                  <a:pt x="2101" y="600"/>
                </a:lnTo>
                <a:lnTo>
                  <a:pt x="2109" y="616"/>
                </a:lnTo>
                <a:lnTo>
                  <a:pt x="2118" y="631"/>
                </a:lnTo>
                <a:lnTo>
                  <a:pt x="2124" y="638"/>
                </a:lnTo>
                <a:lnTo>
                  <a:pt x="2130" y="645"/>
                </a:lnTo>
                <a:lnTo>
                  <a:pt x="2136" y="652"/>
                </a:lnTo>
                <a:lnTo>
                  <a:pt x="2143" y="659"/>
                </a:lnTo>
                <a:lnTo>
                  <a:pt x="2151" y="666"/>
                </a:lnTo>
                <a:lnTo>
                  <a:pt x="2158" y="672"/>
                </a:lnTo>
                <a:lnTo>
                  <a:pt x="2167" y="678"/>
                </a:lnTo>
                <a:lnTo>
                  <a:pt x="2176" y="684"/>
                </a:lnTo>
                <a:lnTo>
                  <a:pt x="2185" y="689"/>
                </a:lnTo>
                <a:lnTo>
                  <a:pt x="2195" y="694"/>
                </a:lnTo>
                <a:lnTo>
                  <a:pt x="2205" y="698"/>
                </a:lnTo>
                <a:lnTo>
                  <a:pt x="2216" y="702"/>
                </a:lnTo>
                <a:lnTo>
                  <a:pt x="2227" y="705"/>
                </a:lnTo>
                <a:lnTo>
                  <a:pt x="2239" y="708"/>
                </a:lnTo>
                <a:lnTo>
                  <a:pt x="2252" y="711"/>
                </a:lnTo>
                <a:lnTo>
                  <a:pt x="2265" y="712"/>
                </a:lnTo>
                <a:lnTo>
                  <a:pt x="2278" y="713"/>
                </a:lnTo>
                <a:lnTo>
                  <a:pt x="2293" y="714"/>
                </a:lnTo>
                <a:lnTo>
                  <a:pt x="2301" y="713"/>
                </a:lnTo>
                <a:lnTo>
                  <a:pt x="2308" y="713"/>
                </a:lnTo>
                <a:lnTo>
                  <a:pt x="2316" y="712"/>
                </a:lnTo>
                <a:lnTo>
                  <a:pt x="2323" y="711"/>
                </a:lnTo>
                <a:lnTo>
                  <a:pt x="2329" y="710"/>
                </a:lnTo>
                <a:lnTo>
                  <a:pt x="2336" y="708"/>
                </a:lnTo>
                <a:lnTo>
                  <a:pt x="2348" y="704"/>
                </a:lnTo>
                <a:lnTo>
                  <a:pt x="2354" y="701"/>
                </a:lnTo>
                <a:lnTo>
                  <a:pt x="2359" y="698"/>
                </a:lnTo>
                <a:lnTo>
                  <a:pt x="2369" y="692"/>
                </a:lnTo>
                <a:lnTo>
                  <a:pt x="2378" y="685"/>
                </a:lnTo>
                <a:lnTo>
                  <a:pt x="2382" y="681"/>
                </a:lnTo>
                <a:lnTo>
                  <a:pt x="2386" y="677"/>
                </a:lnTo>
                <a:lnTo>
                  <a:pt x="2389" y="673"/>
                </a:lnTo>
                <a:lnTo>
                  <a:pt x="2393" y="669"/>
                </a:lnTo>
                <a:lnTo>
                  <a:pt x="2398" y="659"/>
                </a:lnTo>
                <a:lnTo>
                  <a:pt x="2403" y="650"/>
                </a:lnTo>
                <a:lnTo>
                  <a:pt x="2407" y="640"/>
                </a:lnTo>
                <a:lnTo>
                  <a:pt x="2410" y="629"/>
                </a:lnTo>
                <a:lnTo>
                  <a:pt x="2412" y="619"/>
                </a:lnTo>
                <a:lnTo>
                  <a:pt x="2414" y="608"/>
                </a:lnTo>
                <a:lnTo>
                  <a:pt x="2414" y="5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2060" name="Group 2059"/>
          <p:cNvGrpSpPr/>
          <p:nvPr userDrawn="1"/>
        </p:nvGrpSpPr>
        <p:grpSpPr>
          <a:xfrm>
            <a:off x="8328025" y="2560638"/>
            <a:ext cx="2998788" cy="1531937"/>
            <a:chOff x="8328025" y="2560638"/>
            <a:chExt cx="2998788" cy="1531937"/>
          </a:xfrm>
        </p:grpSpPr>
        <p:sp>
          <p:nvSpPr>
            <p:cNvPr id="17" name="Freeform 10"/>
            <p:cNvSpPr>
              <a:spLocks/>
            </p:cNvSpPr>
            <p:nvPr userDrawn="1"/>
          </p:nvSpPr>
          <p:spPr bwMode="auto">
            <a:xfrm>
              <a:off x="8515350" y="3608388"/>
              <a:ext cx="128588" cy="149225"/>
            </a:xfrm>
            <a:custGeom>
              <a:avLst/>
              <a:gdLst>
                <a:gd name="T0" fmla="*/ 17 w 80"/>
                <a:gd name="T1" fmla="*/ 87 h 92"/>
                <a:gd name="T2" fmla="*/ 17 w 80"/>
                <a:gd name="T3" fmla="*/ 87 h 92"/>
                <a:gd name="T4" fmla="*/ 33 w 80"/>
                <a:gd name="T5" fmla="*/ 81 h 92"/>
                <a:gd name="T6" fmla="*/ 33 w 80"/>
                <a:gd name="T7" fmla="*/ 5 h 92"/>
                <a:gd name="T8" fmla="*/ 26 w 80"/>
                <a:gd name="T9" fmla="*/ 5 h 92"/>
                <a:gd name="T10" fmla="*/ 4 w 80"/>
                <a:gd name="T11" fmla="*/ 29 h 92"/>
                <a:gd name="T12" fmla="*/ 0 w 80"/>
                <a:gd name="T13" fmla="*/ 28 h 92"/>
                <a:gd name="T14" fmla="*/ 1 w 80"/>
                <a:gd name="T15" fmla="*/ 0 h 92"/>
                <a:gd name="T16" fmla="*/ 79 w 80"/>
                <a:gd name="T17" fmla="*/ 0 h 92"/>
                <a:gd name="T18" fmla="*/ 80 w 80"/>
                <a:gd name="T19" fmla="*/ 28 h 92"/>
                <a:gd name="T20" fmla="*/ 75 w 80"/>
                <a:gd name="T21" fmla="*/ 29 h 92"/>
                <a:gd name="T22" fmla="*/ 54 w 80"/>
                <a:gd name="T23" fmla="*/ 5 h 92"/>
                <a:gd name="T24" fmla="*/ 46 w 80"/>
                <a:gd name="T25" fmla="*/ 5 h 92"/>
                <a:gd name="T26" fmla="*/ 46 w 80"/>
                <a:gd name="T27" fmla="*/ 81 h 92"/>
                <a:gd name="T28" fmla="*/ 62 w 80"/>
                <a:gd name="T29" fmla="*/ 87 h 92"/>
                <a:gd name="T30" fmla="*/ 62 w 80"/>
                <a:gd name="T31" fmla="*/ 92 h 92"/>
                <a:gd name="T32" fmla="*/ 17 w 80"/>
                <a:gd name="T33" fmla="*/ 92 h 92"/>
                <a:gd name="T34" fmla="*/ 17 w 80"/>
                <a:gd name="T35" fmla="*/ 8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92">
                  <a:moveTo>
                    <a:pt x="17" y="87"/>
                  </a:moveTo>
                  <a:lnTo>
                    <a:pt x="17" y="87"/>
                  </a:lnTo>
                  <a:cubicBezTo>
                    <a:pt x="30" y="87"/>
                    <a:pt x="33" y="86"/>
                    <a:pt x="33" y="81"/>
                  </a:cubicBezTo>
                  <a:lnTo>
                    <a:pt x="33" y="5"/>
                  </a:lnTo>
                  <a:lnTo>
                    <a:pt x="26" y="5"/>
                  </a:lnTo>
                  <a:cubicBezTo>
                    <a:pt x="13" y="5"/>
                    <a:pt x="10" y="12"/>
                    <a:pt x="4" y="29"/>
                  </a:cubicBezTo>
                  <a:lnTo>
                    <a:pt x="0" y="28"/>
                  </a:lnTo>
                  <a:lnTo>
                    <a:pt x="1" y="0"/>
                  </a:lnTo>
                  <a:lnTo>
                    <a:pt x="79" y="0"/>
                  </a:lnTo>
                  <a:lnTo>
                    <a:pt x="80" y="28"/>
                  </a:lnTo>
                  <a:lnTo>
                    <a:pt x="75" y="29"/>
                  </a:lnTo>
                  <a:cubicBezTo>
                    <a:pt x="71" y="13"/>
                    <a:pt x="67" y="5"/>
                    <a:pt x="54" y="5"/>
                  </a:cubicBezTo>
                  <a:lnTo>
                    <a:pt x="46" y="5"/>
                  </a:lnTo>
                  <a:lnTo>
                    <a:pt x="46" y="81"/>
                  </a:lnTo>
                  <a:cubicBezTo>
                    <a:pt x="46" y="86"/>
                    <a:pt x="49" y="87"/>
                    <a:pt x="62" y="87"/>
                  </a:cubicBezTo>
                  <a:lnTo>
                    <a:pt x="62" y="92"/>
                  </a:lnTo>
                  <a:lnTo>
                    <a:pt x="17" y="92"/>
                  </a:lnTo>
                  <a:lnTo>
                    <a:pt x="17" y="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 name="Freeform 11"/>
            <p:cNvSpPr>
              <a:spLocks/>
            </p:cNvSpPr>
            <p:nvPr userDrawn="1"/>
          </p:nvSpPr>
          <p:spPr bwMode="auto">
            <a:xfrm>
              <a:off x="8658225" y="3654425"/>
              <a:ext cx="114300" cy="149225"/>
            </a:xfrm>
            <a:custGeom>
              <a:avLst/>
              <a:gdLst>
                <a:gd name="T0" fmla="*/ 10 w 71"/>
                <a:gd name="T1" fmla="*/ 12 h 92"/>
                <a:gd name="T2" fmla="*/ 10 w 71"/>
                <a:gd name="T3" fmla="*/ 12 h 92"/>
                <a:gd name="T4" fmla="*/ 0 w 71"/>
                <a:gd name="T5" fmla="*/ 4 h 92"/>
                <a:gd name="T6" fmla="*/ 0 w 71"/>
                <a:gd name="T7" fmla="*/ 0 h 92"/>
                <a:gd name="T8" fmla="*/ 32 w 71"/>
                <a:gd name="T9" fmla="*/ 0 h 92"/>
                <a:gd name="T10" fmla="*/ 32 w 71"/>
                <a:gd name="T11" fmla="*/ 4 h 92"/>
                <a:gd name="T12" fmla="*/ 22 w 71"/>
                <a:gd name="T13" fmla="*/ 11 h 92"/>
                <a:gd name="T14" fmla="*/ 39 w 71"/>
                <a:gd name="T15" fmla="*/ 49 h 92"/>
                <a:gd name="T16" fmla="*/ 52 w 71"/>
                <a:gd name="T17" fmla="*/ 17 h 92"/>
                <a:gd name="T18" fmla="*/ 45 w 71"/>
                <a:gd name="T19" fmla="*/ 4 h 92"/>
                <a:gd name="T20" fmla="*/ 45 w 71"/>
                <a:gd name="T21" fmla="*/ 0 h 92"/>
                <a:gd name="T22" fmla="*/ 71 w 71"/>
                <a:gd name="T23" fmla="*/ 0 h 92"/>
                <a:gd name="T24" fmla="*/ 71 w 71"/>
                <a:gd name="T25" fmla="*/ 4 h 92"/>
                <a:gd name="T26" fmla="*/ 59 w 71"/>
                <a:gd name="T27" fmla="*/ 14 h 92"/>
                <a:gd name="T28" fmla="*/ 36 w 71"/>
                <a:gd name="T29" fmla="*/ 70 h 92"/>
                <a:gd name="T30" fmla="*/ 14 w 71"/>
                <a:gd name="T31" fmla="*/ 92 h 92"/>
                <a:gd name="T32" fmla="*/ 2 w 71"/>
                <a:gd name="T33" fmla="*/ 83 h 92"/>
                <a:gd name="T34" fmla="*/ 10 w 71"/>
                <a:gd name="T35" fmla="*/ 74 h 92"/>
                <a:gd name="T36" fmla="*/ 17 w 71"/>
                <a:gd name="T37" fmla="*/ 82 h 92"/>
                <a:gd name="T38" fmla="*/ 16 w 71"/>
                <a:gd name="T39" fmla="*/ 86 h 92"/>
                <a:gd name="T40" fmla="*/ 32 w 71"/>
                <a:gd name="T41" fmla="*/ 65 h 92"/>
                <a:gd name="T42" fmla="*/ 33 w 71"/>
                <a:gd name="T43" fmla="*/ 64 h 92"/>
                <a:gd name="T44" fmla="*/ 10 w 71"/>
                <a:gd name="T45"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92">
                  <a:moveTo>
                    <a:pt x="10" y="12"/>
                  </a:moveTo>
                  <a:lnTo>
                    <a:pt x="10" y="12"/>
                  </a:lnTo>
                  <a:cubicBezTo>
                    <a:pt x="7" y="6"/>
                    <a:pt x="6" y="4"/>
                    <a:pt x="0" y="4"/>
                  </a:cubicBezTo>
                  <a:lnTo>
                    <a:pt x="0" y="0"/>
                  </a:lnTo>
                  <a:lnTo>
                    <a:pt x="32" y="0"/>
                  </a:lnTo>
                  <a:lnTo>
                    <a:pt x="32" y="4"/>
                  </a:lnTo>
                  <a:cubicBezTo>
                    <a:pt x="23" y="4"/>
                    <a:pt x="21" y="7"/>
                    <a:pt x="22" y="11"/>
                  </a:cubicBezTo>
                  <a:lnTo>
                    <a:pt x="39" y="49"/>
                  </a:lnTo>
                  <a:lnTo>
                    <a:pt x="52" y="17"/>
                  </a:lnTo>
                  <a:cubicBezTo>
                    <a:pt x="55" y="8"/>
                    <a:pt x="55" y="5"/>
                    <a:pt x="45" y="4"/>
                  </a:cubicBezTo>
                  <a:lnTo>
                    <a:pt x="45" y="0"/>
                  </a:lnTo>
                  <a:lnTo>
                    <a:pt x="71" y="0"/>
                  </a:lnTo>
                  <a:lnTo>
                    <a:pt x="71" y="4"/>
                  </a:lnTo>
                  <a:cubicBezTo>
                    <a:pt x="66" y="4"/>
                    <a:pt x="62" y="7"/>
                    <a:pt x="59" y="14"/>
                  </a:cubicBezTo>
                  <a:lnTo>
                    <a:pt x="36" y="70"/>
                  </a:lnTo>
                  <a:cubicBezTo>
                    <a:pt x="29" y="87"/>
                    <a:pt x="21" y="92"/>
                    <a:pt x="14" y="92"/>
                  </a:cubicBezTo>
                  <a:cubicBezTo>
                    <a:pt x="6" y="92"/>
                    <a:pt x="2" y="88"/>
                    <a:pt x="2" y="83"/>
                  </a:cubicBezTo>
                  <a:cubicBezTo>
                    <a:pt x="2" y="78"/>
                    <a:pt x="5" y="74"/>
                    <a:pt x="10" y="74"/>
                  </a:cubicBezTo>
                  <a:cubicBezTo>
                    <a:pt x="14" y="74"/>
                    <a:pt x="17" y="78"/>
                    <a:pt x="17" y="82"/>
                  </a:cubicBezTo>
                  <a:cubicBezTo>
                    <a:pt x="17" y="83"/>
                    <a:pt x="17" y="85"/>
                    <a:pt x="16" y="86"/>
                  </a:cubicBezTo>
                  <a:cubicBezTo>
                    <a:pt x="21" y="86"/>
                    <a:pt x="25" y="81"/>
                    <a:pt x="32" y="65"/>
                  </a:cubicBezTo>
                  <a:lnTo>
                    <a:pt x="33" y="64"/>
                  </a:lnTo>
                  <a:lnTo>
                    <a:pt x="10" y="1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12"/>
            <p:cNvSpPr>
              <a:spLocks noEditPoints="1"/>
            </p:cNvSpPr>
            <p:nvPr userDrawn="1"/>
          </p:nvSpPr>
          <p:spPr bwMode="auto">
            <a:xfrm>
              <a:off x="8777288" y="3608388"/>
              <a:ext cx="98425" cy="150812"/>
            </a:xfrm>
            <a:custGeom>
              <a:avLst/>
              <a:gdLst>
                <a:gd name="T0" fmla="*/ 36 w 62"/>
                <a:gd name="T1" fmla="*/ 8 h 93"/>
                <a:gd name="T2" fmla="*/ 36 w 62"/>
                <a:gd name="T3" fmla="*/ 8 h 93"/>
                <a:gd name="T4" fmla="*/ 44 w 62"/>
                <a:gd name="T5" fmla="*/ 0 h 93"/>
                <a:gd name="T6" fmla="*/ 52 w 62"/>
                <a:gd name="T7" fmla="*/ 8 h 93"/>
                <a:gd name="T8" fmla="*/ 44 w 62"/>
                <a:gd name="T9" fmla="*/ 16 h 93"/>
                <a:gd name="T10" fmla="*/ 36 w 62"/>
                <a:gd name="T11" fmla="*/ 8 h 93"/>
                <a:gd name="T12" fmla="*/ 49 w 62"/>
                <a:gd name="T13" fmla="*/ 60 h 93"/>
                <a:gd name="T14" fmla="*/ 49 w 62"/>
                <a:gd name="T15" fmla="*/ 60 h 93"/>
                <a:gd name="T16" fmla="*/ 30 w 62"/>
                <a:gd name="T17" fmla="*/ 31 h 93"/>
                <a:gd name="T18" fmla="*/ 13 w 62"/>
                <a:gd name="T19" fmla="*/ 60 h 93"/>
                <a:gd name="T20" fmla="*/ 31 w 62"/>
                <a:gd name="T21" fmla="*/ 89 h 93"/>
                <a:gd name="T22" fmla="*/ 49 w 62"/>
                <a:gd name="T23" fmla="*/ 60 h 93"/>
                <a:gd name="T24" fmla="*/ 10 w 62"/>
                <a:gd name="T25" fmla="*/ 8 h 93"/>
                <a:gd name="T26" fmla="*/ 10 w 62"/>
                <a:gd name="T27" fmla="*/ 8 h 93"/>
                <a:gd name="T28" fmla="*/ 18 w 62"/>
                <a:gd name="T29" fmla="*/ 0 h 93"/>
                <a:gd name="T30" fmla="*/ 25 w 62"/>
                <a:gd name="T31" fmla="*/ 8 h 93"/>
                <a:gd name="T32" fmla="*/ 18 w 62"/>
                <a:gd name="T33" fmla="*/ 16 h 93"/>
                <a:gd name="T34" fmla="*/ 10 w 62"/>
                <a:gd name="T35" fmla="*/ 8 h 93"/>
                <a:gd name="T36" fmla="*/ 0 w 62"/>
                <a:gd name="T37" fmla="*/ 60 h 93"/>
                <a:gd name="T38" fmla="*/ 0 w 62"/>
                <a:gd name="T39" fmla="*/ 60 h 93"/>
                <a:gd name="T40" fmla="*/ 31 w 62"/>
                <a:gd name="T41" fmla="*/ 26 h 93"/>
                <a:gd name="T42" fmla="*/ 62 w 62"/>
                <a:gd name="T43" fmla="*/ 59 h 93"/>
                <a:gd name="T44" fmla="*/ 31 w 62"/>
                <a:gd name="T45" fmla="*/ 93 h 93"/>
                <a:gd name="T46" fmla="*/ 0 w 62"/>
                <a:gd name="T47"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93">
                  <a:moveTo>
                    <a:pt x="36" y="8"/>
                  </a:moveTo>
                  <a:lnTo>
                    <a:pt x="36" y="8"/>
                  </a:lnTo>
                  <a:cubicBezTo>
                    <a:pt x="36" y="3"/>
                    <a:pt x="39" y="0"/>
                    <a:pt x="44" y="0"/>
                  </a:cubicBezTo>
                  <a:cubicBezTo>
                    <a:pt x="48" y="0"/>
                    <a:pt x="52" y="3"/>
                    <a:pt x="52" y="8"/>
                  </a:cubicBezTo>
                  <a:cubicBezTo>
                    <a:pt x="52" y="12"/>
                    <a:pt x="48" y="16"/>
                    <a:pt x="44" y="16"/>
                  </a:cubicBezTo>
                  <a:cubicBezTo>
                    <a:pt x="39" y="16"/>
                    <a:pt x="36" y="13"/>
                    <a:pt x="36" y="8"/>
                  </a:cubicBezTo>
                  <a:close/>
                  <a:moveTo>
                    <a:pt x="49" y="60"/>
                  </a:moveTo>
                  <a:lnTo>
                    <a:pt x="49" y="60"/>
                  </a:lnTo>
                  <a:cubicBezTo>
                    <a:pt x="49" y="40"/>
                    <a:pt x="41" y="31"/>
                    <a:pt x="30" y="31"/>
                  </a:cubicBezTo>
                  <a:cubicBezTo>
                    <a:pt x="19" y="31"/>
                    <a:pt x="13" y="40"/>
                    <a:pt x="13" y="60"/>
                  </a:cubicBezTo>
                  <a:cubicBezTo>
                    <a:pt x="13" y="79"/>
                    <a:pt x="20" y="89"/>
                    <a:pt x="31" y="89"/>
                  </a:cubicBezTo>
                  <a:cubicBezTo>
                    <a:pt x="42" y="89"/>
                    <a:pt x="49" y="79"/>
                    <a:pt x="49" y="60"/>
                  </a:cubicBezTo>
                  <a:close/>
                  <a:moveTo>
                    <a:pt x="10" y="8"/>
                  </a:moveTo>
                  <a:lnTo>
                    <a:pt x="10" y="8"/>
                  </a:lnTo>
                  <a:cubicBezTo>
                    <a:pt x="10" y="3"/>
                    <a:pt x="13" y="0"/>
                    <a:pt x="18" y="0"/>
                  </a:cubicBezTo>
                  <a:cubicBezTo>
                    <a:pt x="22" y="0"/>
                    <a:pt x="25" y="3"/>
                    <a:pt x="25" y="8"/>
                  </a:cubicBezTo>
                  <a:cubicBezTo>
                    <a:pt x="25" y="12"/>
                    <a:pt x="22" y="16"/>
                    <a:pt x="18" y="16"/>
                  </a:cubicBezTo>
                  <a:cubicBezTo>
                    <a:pt x="13" y="16"/>
                    <a:pt x="10" y="13"/>
                    <a:pt x="10" y="8"/>
                  </a:cubicBezTo>
                  <a:close/>
                  <a:moveTo>
                    <a:pt x="0" y="60"/>
                  </a:moveTo>
                  <a:lnTo>
                    <a:pt x="0" y="60"/>
                  </a:lnTo>
                  <a:cubicBezTo>
                    <a:pt x="0" y="41"/>
                    <a:pt x="12" y="26"/>
                    <a:pt x="31" y="26"/>
                  </a:cubicBezTo>
                  <a:cubicBezTo>
                    <a:pt x="51" y="26"/>
                    <a:pt x="62" y="40"/>
                    <a:pt x="62" y="59"/>
                  </a:cubicBezTo>
                  <a:cubicBezTo>
                    <a:pt x="62" y="79"/>
                    <a:pt x="50" y="93"/>
                    <a:pt x="31" y="93"/>
                  </a:cubicBezTo>
                  <a:cubicBezTo>
                    <a:pt x="11" y="93"/>
                    <a:pt x="0" y="80"/>
                    <a:pt x="0" y="6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 name="Freeform 13"/>
            <p:cNvSpPr>
              <a:spLocks/>
            </p:cNvSpPr>
            <p:nvPr userDrawn="1"/>
          </p:nvSpPr>
          <p:spPr bwMode="auto">
            <a:xfrm>
              <a:off x="8901113" y="3694113"/>
              <a:ext cx="57150" cy="15875"/>
            </a:xfrm>
            <a:custGeom>
              <a:avLst/>
              <a:gdLst>
                <a:gd name="T0" fmla="*/ 0 w 36"/>
                <a:gd name="T1" fmla="*/ 0 h 10"/>
                <a:gd name="T2" fmla="*/ 0 w 36"/>
                <a:gd name="T3" fmla="*/ 0 h 10"/>
                <a:gd name="T4" fmla="*/ 36 w 36"/>
                <a:gd name="T5" fmla="*/ 0 h 10"/>
                <a:gd name="T6" fmla="*/ 36 w 36"/>
                <a:gd name="T7" fmla="*/ 10 h 10"/>
                <a:gd name="T8" fmla="*/ 0 w 36"/>
                <a:gd name="T9" fmla="*/ 10 h 10"/>
                <a:gd name="T10" fmla="*/ 0 w 36"/>
                <a:gd name="T11" fmla="*/ 0 h 10"/>
              </a:gdLst>
              <a:ahLst/>
              <a:cxnLst>
                <a:cxn ang="0">
                  <a:pos x="T0" y="T1"/>
                </a:cxn>
                <a:cxn ang="0">
                  <a:pos x="T2" y="T3"/>
                </a:cxn>
                <a:cxn ang="0">
                  <a:pos x="T4" y="T5"/>
                </a:cxn>
                <a:cxn ang="0">
                  <a:pos x="T6" y="T7"/>
                </a:cxn>
                <a:cxn ang="0">
                  <a:pos x="T8" y="T9"/>
                </a:cxn>
                <a:cxn ang="0">
                  <a:pos x="T10" y="T11"/>
                </a:cxn>
              </a:cxnLst>
              <a:rect l="0" t="0" r="r" b="b"/>
              <a:pathLst>
                <a:path w="36" h="10">
                  <a:moveTo>
                    <a:pt x="0" y="0"/>
                  </a:moveTo>
                  <a:lnTo>
                    <a:pt x="0" y="0"/>
                  </a:lnTo>
                  <a:lnTo>
                    <a:pt x="36" y="0"/>
                  </a:lnTo>
                  <a:lnTo>
                    <a:pt x="36" y="10"/>
                  </a:lnTo>
                  <a:lnTo>
                    <a:pt x="0" y="1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 name="Freeform 14"/>
            <p:cNvSpPr>
              <a:spLocks noEditPoints="1"/>
            </p:cNvSpPr>
            <p:nvPr userDrawn="1"/>
          </p:nvSpPr>
          <p:spPr bwMode="auto">
            <a:xfrm>
              <a:off x="8993188" y="3600450"/>
              <a:ext cx="60325" cy="203200"/>
            </a:xfrm>
            <a:custGeom>
              <a:avLst/>
              <a:gdLst>
                <a:gd name="T0" fmla="*/ 21 w 37"/>
                <a:gd name="T1" fmla="*/ 8 h 125"/>
                <a:gd name="T2" fmla="*/ 21 w 37"/>
                <a:gd name="T3" fmla="*/ 8 h 125"/>
                <a:gd name="T4" fmla="*/ 29 w 37"/>
                <a:gd name="T5" fmla="*/ 0 h 125"/>
                <a:gd name="T6" fmla="*/ 37 w 37"/>
                <a:gd name="T7" fmla="*/ 8 h 125"/>
                <a:gd name="T8" fmla="*/ 29 w 37"/>
                <a:gd name="T9" fmla="*/ 16 h 125"/>
                <a:gd name="T10" fmla="*/ 21 w 37"/>
                <a:gd name="T11" fmla="*/ 8 h 125"/>
                <a:gd name="T12" fmla="*/ 0 w 37"/>
                <a:gd name="T13" fmla="*/ 115 h 125"/>
                <a:gd name="T14" fmla="*/ 0 w 37"/>
                <a:gd name="T15" fmla="*/ 115 h 125"/>
                <a:gd name="T16" fmla="*/ 7 w 37"/>
                <a:gd name="T17" fmla="*/ 107 h 125"/>
                <a:gd name="T18" fmla="*/ 15 w 37"/>
                <a:gd name="T19" fmla="*/ 115 h 125"/>
                <a:gd name="T20" fmla="*/ 14 w 37"/>
                <a:gd name="T21" fmla="*/ 120 h 125"/>
                <a:gd name="T22" fmla="*/ 17 w 37"/>
                <a:gd name="T23" fmla="*/ 120 h 125"/>
                <a:gd name="T24" fmla="*/ 24 w 37"/>
                <a:gd name="T25" fmla="*/ 108 h 125"/>
                <a:gd name="T26" fmla="*/ 24 w 37"/>
                <a:gd name="T27" fmla="*/ 45 h 125"/>
                <a:gd name="T28" fmla="*/ 13 w 37"/>
                <a:gd name="T29" fmla="*/ 37 h 125"/>
                <a:gd name="T30" fmla="*/ 13 w 37"/>
                <a:gd name="T31" fmla="*/ 33 h 125"/>
                <a:gd name="T32" fmla="*/ 36 w 37"/>
                <a:gd name="T33" fmla="*/ 32 h 125"/>
                <a:gd name="T34" fmla="*/ 36 w 37"/>
                <a:gd name="T35" fmla="*/ 96 h 125"/>
                <a:gd name="T36" fmla="*/ 29 w 37"/>
                <a:gd name="T37" fmla="*/ 120 h 125"/>
                <a:gd name="T38" fmla="*/ 15 w 37"/>
                <a:gd name="T39" fmla="*/ 125 h 125"/>
                <a:gd name="T40" fmla="*/ 0 w 37"/>
                <a:gd name="T41"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25">
                  <a:moveTo>
                    <a:pt x="21" y="8"/>
                  </a:moveTo>
                  <a:lnTo>
                    <a:pt x="21" y="8"/>
                  </a:lnTo>
                  <a:cubicBezTo>
                    <a:pt x="21" y="3"/>
                    <a:pt x="25" y="0"/>
                    <a:pt x="29" y="0"/>
                  </a:cubicBezTo>
                  <a:cubicBezTo>
                    <a:pt x="34" y="0"/>
                    <a:pt x="37" y="3"/>
                    <a:pt x="37" y="8"/>
                  </a:cubicBezTo>
                  <a:cubicBezTo>
                    <a:pt x="37" y="13"/>
                    <a:pt x="34" y="16"/>
                    <a:pt x="29" y="16"/>
                  </a:cubicBezTo>
                  <a:cubicBezTo>
                    <a:pt x="25" y="16"/>
                    <a:pt x="21" y="13"/>
                    <a:pt x="21" y="8"/>
                  </a:cubicBezTo>
                  <a:close/>
                  <a:moveTo>
                    <a:pt x="0" y="115"/>
                  </a:moveTo>
                  <a:lnTo>
                    <a:pt x="0" y="115"/>
                  </a:lnTo>
                  <a:cubicBezTo>
                    <a:pt x="0" y="111"/>
                    <a:pt x="3" y="107"/>
                    <a:pt x="7" y="107"/>
                  </a:cubicBezTo>
                  <a:cubicBezTo>
                    <a:pt x="11" y="107"/>
                    <a:pt x="15" y="110"/>
                    <a:pt x="15" y="115"/>
                  </a:cubicBezTo>
                  <a:cubicBezTo>
                    <a:pt x="15" y="117"/>
                    <a:pt x="14" y="119"/>
                    <a:pt x="14" y="120"/>
                  </a:cubicBezTo>
                  <a:cubicBezTo>
                    <a:pt x="15" y="120"/>
                    <a:pt x="16" y="120"/>
                    <a:pt x="17" y="120"/>
                  </a:cubicBezTo>
                  <a:cubicBezTo>
                    <a:pt x="20" y="120"/>
                    <a:pt x="24" y="118"/>
                    <a:pt x="24" y="108"/>
                  </a:cubicBezTo>
                  <a:lnTo>
                    <a:pt x="24" y="45"/>
                  </a:lnTo>
                  <a:cubicBezTo>
                    <a:pt x="24" y="39"/>
                    <a:pt x="23" y="37"/>
                    <a:pt x="13" y="37"/>
                  </a:cubicBezTo>
                  <a:lnTo>
                    <a:pt x="13" y="33"/>
                  </a:lnTo>
                  <a:lnTo>
                    <a:pt x="36" y="32"/>
                  </a:lnTo>
                  <a:lnTo>
                    <a:pt x="36" y="96"/>
                  </a:lnTo>
                  <a:cubicBezTo>
                    <a:pt x="36" y="108"/>
                    <a:pt x="34" y="114"/>
                    <a:pt x="29" y="120"/>
                  </a:cubicBezTo>
                  <a:cubicBezTo>
                    <a:pt x="25" y="124"/>
                    <a:pt x="20" y="125"/>
                    <a:pt x="15" y="125"/>
                  </a:cubicBezTo>
                  <a:cubicBezTo>
                    <a:pt x="6" y="125"/>
                    <a:pt x="0" y="120"/>
                    <a:pt x="0" y="11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Freeform 15"/>
            <p:cNvSpPr>
              <a:spLocks noEditPoints="1"/>
            </p:cNvSpPr>
            <p:nvPr userDrawn="1"/>
          </p:nvSpPr>
          <p:spPr bwMode="auto">
            <a:xfrm>
              <a:off x="9078913" y="3652838"/>
              <a:ext cx="98425" cy="106362"/>
            </a:xfrm>
            <a:custGeom>
              <a:avLst/>
              <a:gdLst>
                <a:gd name="T0" fmla="*/ 38 w 61"/>
                <a:gd name="T1" fmla="*/ 50 h 66"/>
                <a:gd name="T2" fmla="*/ 38 w 61"/>
                <a:gd name="T3" fmla="*/ 50 h 66"/>
                <a:gd name="T4" fmla="*/ 38 w 61"/>
                <a:gd name="T5" fmla="*/ 31 h 66"/>
                <a:gd name="T6" fmla="*/ 13 w 61"/>
                <a:gd name="T7" fmla="*/ 48 h 66"/>
                <a:gd name="T8" fmla="*/ 23 w 61"/>
                <a:gd name="T9" fmla="*/ 58 h 66"/>
                <a:gd name="T10" fmla="*/ 38 w 61"/>
                <a:gd name="T11" fmla="*/ 50 h 66"/>
                <a:gd name="T12" fmla="*/ 0 w 61"/>
                <a:gd name="T13" fmla="*/ 51 h 66"/>
                <a:gd name="T14" fmla="*/ 0 w 61"/>
                <a:gd name="T15" fmla="*/ 51 h 66"/>
                <a:gd name="T16" fmla="*/ 8 w 61"/>
                <a:gd name="T17" fmla="*/ 36 h 66"/>
                <a:gd name="T18" fmla="*/ 38 w 61"/>
                <a:gd name="T19" fmla="*/ 27 h 66"/>
                <a:gd name="T20" fmla="*/ 38 w 61"/>
                <a:gd name="T21" fmla="*/ 23 h 66"/>
                <a:gd name="T22" fmla="*/ 25 w 61"/>
                <a:gd name="T23" fmla="*/ 4 h 66"/>
                <a:gd name="T24" fmla="*/ 15 w 61"/>
                <a:gd name="T25" fmla="*/ 8 h 66"/>
                <a:gd name="T26" fmla="*/ 17 w 61"/>
                <a:gd name="T27" fmla="*/ 14 h 66"/>
                <a:gd name="T28" fmla="*/ 9 w 61"/>
                <a:gd name="T29" fmla="*/ 22 h 66"/>
                <a:gd name="T30" fmla="*/ 2 w 61"/>
                <a:gd name="T31" fmla="*/ 14 h 66"/>
                <a:gd name="T32" fmla="*/ 26 w 61"/>
                <a:gd name="T33" fmla="*/ 0 h 66"/>
                <a:gd name="T34" fmla="*/ 49 w 61"/>
                <a:gd name="T35" fmla="*/ 20 h 66"/>
                <a:gd name="T36" fmla="*/ 49 w 61"/>
                <a:gd name="T37" fmla="*/ 52 h 66"/>
                <a:gd name="T38" fmla="*/ 60 w 61"/>
                <a:gd name="T39" fmla="*/ 59 h 66"/>
                <a:gd name="T40" fmla="*/ 61 w 61"/>
                <a:gd name="T41" fmla="*/ 63 h 66"/>
                <a:gd name="T42" fmla="*/ 48 w 61"/>
                <a:gd name="T43" fmla="*/ 66 h 66"/>
                <a:gd name="T44" fmla="*/ 38 w 61"/>
                <a:gd name="T45" fmla="*/ 55 h 66"/>
                <a:gd name="T46" fmla="*/ 38 w 61"/>
                <a:gd name="T47" fmla="*/ 55 h 66"/>
                <a:gd name="T48" fmla="*/ 17 w 61"/>
                <a:gd name="T49" fmla="*/ 66 h 66"/>
                <a:gd name="T50" fmla="*/ 0 w 61"/>
                <a:gd name="T5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6">
                  <a:moveTo>
                    <a:pt x="38" y="50"/>
                  </a:moveTo>
                  <a:lnTo>
                    <a:pt x="38" y="50"/>
                  </a:lnTo>
                  <a:lnTo>
                    <a:pt x="38" y="31"/>
                  </a:lnTo>
                  <a:cubicBezTo>
                    <a:pt x="17" y="36"/>
                    <a:pt x="13" y="39"/>
                    <a:pt x="13" y="48"/>
                  </a:cubicBezTo>
                  <a:cubicBezTo>
                    <a:pt x="13" y="54"/>
                    <a:pt x="16" y="58"/>
                    <a:pt x="23" y="58"/>
                  </a:cubicBezTo>
                  <a:cubicBezTo>
                    <a:pt x="29" y="58"/>
                    <a:pt x="34" y="54"/>
                    <a:pt x="38" y="50"/>
                  </a:cubicBezTo>
                  <a:close/>
                  <a:moveTo>
                    <a:pt x="0" y="51"/>
                  </a:moveTo>
                  <a:lnTo>
                    <a:pt x="0" y="51"/>
                  </a:lnTo>
                  <a:cubicBezTo>
                    <a:pt x="0" y="45"/>
                    <a:pt x="2" y="40"/>
                    <a:pt x="8" y="36"/>
                  </a:cubicBezTo>
                  <a:cubicBezTo>
                    <a:pt x="19" y="31"/>
                    <a:pt x="35" y="28"/>
                    <a:pt x="38" y="27"/>
                  </a:cubicBezTo>
                  <a:lnTo>
                    <a:pt x="38" y="23"/>
                  </a:lnTo>
                  <a:cubicBezTo>
                    <a:pt x="38" y="9"/>
                    <a:pt x="34" y="4"/>
                    <a:pt x="25" y="4"/>
                  </a:cubicBezTo>
                  <a:cubicBezTo>
                    <a:pt x="20" y="4"/>
                    <a:pt x="17" y="5"/>
                    <a:pt x="15" y="8"/>
                  </a:cubicBezTo>
                  <a:cubicBezTo>
                    <a:pt x="16" y="10"/>
                    <a:pt x="17" y="13"/>
                    <a:pt x="17" y="14"/>
                  </a:cubicBezTo>
                  <a:cubicBezTo>
                    <a:pt x="17" y="19"/>
                    <a:pt x="14" y="22"/>
                    <a:pt x="9" y="22"/>
                  </a:cubicBezTo>
                  <a:cubicBezTo>
                    <a:pt x="5" y="22"/>
                    <a:pt x="2" y="19"/>
                    <a:pt x="2" y="14"/>
                  </a:cubicBezTo>
                  <a:cubicBezTo>
                    <a:pt x="2" y="6"/>
                    <a:pt x="13" y="0"/>
                    <a:pt x="26" y="0"/>
                  </a:cubicBezTo>
                  <a:cubicBezTo>
                    <a:pt x="41" y="0"/>
                    <a:pt x="49" y="6"/>
                    <a:pt x="49" y="20"/>
                  </a:cubicBezTo>
                  <a:lnTo>
                    <a:pt x="49" y="52"/>
                  </a:lnTo>
                  <a:cubicBezTo>
                    <a:pt x="49" y="59"/>
                    <a:pt x="51" y="61"/>
                    <a:pt x="60" y="59"/>
                  </a:cubicBezTo>
                  <a:lnTo>
                    <a:pt x="61" y="63"/>
                  </a:lnTo>
                  <a:cubicBezTo>
                    <a:pt x="56" y="65"/>
                    <a:pt x="52" y="66"/>
                    <a:pt x="48" y="66"/>
                  </a:cubicBezTo>
                  <a:cubicBezTo>
                    <a:pt x="40" y="66"/>
                    <a:pt x="39" y="62"/>
                    <a:pt x="38" y="55"/>
                  </a:cubicBezTo>
                  <a:lnTo>
                    <a:pt x="38" y="55"/>
                  </a:lnTo>
                  <a:cubicBezTo>
                    <a:pt x="32" y="61"/>
                    <a:pt x="25" y="66"/>
                    <a:pt x="17" y="66"/>
                  </a:cubicBezTo>
                  <a:cubicBezTo>
                    <a:pt x="5" y="66"/>
                    <a:pt x="0" y="59"/>
                    <a:pt x="0" y="5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3" name="Freeform 16"/>
            <p:cNvSpPr>
              <a:spLocks noEditPoints="1"/>
            </p:cNvSpPr>
            <p:nvPr userDrawn="1"/>
          </p:nvSpPr>
          <p:spPr bwMode="auto">
            <a:xfrm>
              <a:off x="9224963" y="3651250"/>
              <a:ext cx="92075" cy="107950"/>
            </a:xfrm>
            <a:custGeom>
              <a:avLst/>
              <a:gdLst>
                <a:gd name="T0" fmla="*/ 13 w 57"/>
                <a:gd name="T1" fmla="*/ 28 h 67"/>
                <a:gd name="T2" fmla="*/ 13 w 57"/>
                <a:gd name="T3" fmla="*/ 28 h 67"/>
                <a:gd name="T4" fmla="*/ 43 w 57"/>
                <a:gd name="T5" fmla="*/ 27 h 67"/>
                <a:gd name="T6" fmla="*/ 29 w 57"/>
                <a:gd name="T7" fmla="*/ 5 h 67"/>
                <a:gd name="T8" fmla="*/ 13 w 57"/>
                <a:gd name="T9" fmla="*/ 28 h 67"/>
                <a:gd name="T10" fmla="*/ 0 w 57"/>
                <a:gd name="T11" fmla="*/ 34 h 67"/>
                <a:gd name="T12" fmla="*/ 0 w 57"/>
                <a:gd name="T13" fmla="*/ 34 h 67"/>
                <a:gd name="T14" fmla="*/ 30 w 57"/>
                <a:gd name="T15" fmla="*/ 0 h 67"/>
                <a:gd name="T16" fmla="*/ 56 w 57"/>
                <a:gd name="T17" fmla="*/ 32 h 67"/>
                <a:gd name="T18" fmla="*/ 13 w 57"/>
                <a:gd name="T19" fmla="*/ 32 h 67"/>
                <a:gd name="T20" fmla="*/ 13 w 57"/>
                <a:gd name="T21" fmla="*/ 33 h 67"/>
                <a:gd name="T22" fmla="*/ 13 w 57"/>
                <a:gd name="T23" fmla="*/ 33 h 67"/>
                <a:gd name="T24" fmla="*/ 34 w 57"/>
                <a:gd name="T25" fmla="*/ 60 h 67"/>
                <a:gd name="T26" fmla="*/ 54 w 57"/>
                <a:gd name="T27" fmla="*/ 48 h 67"/>
                <a:gd name="T28" fmla="*/ 57 w 57"/>
                <a:gd name="T29" fmla="*/ 50 h 67"/>
                <a:gd name="T30" fmla="*/ 30 w 57"/>
                <a:gd name="T31" fmla="*/ 67 h 67"/>
                <a:gd name="T32" fmla="*/ 0 w 57"/>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7">
                  <a:moveTo>
                    <a:pt x="13" y="28"/>
                  </a:moveTo>
                  <a:lnTo>
                    <a:pt x="13" y="28"/>
                  </a:lnTo>
                  <a:lnTo>
                    <a:pt x="43" y="27"/>
                  </a:lnTo>
                  <a:cubicBezTo>
                    <a:pt x="45" y="15"/>
                    <a:pt x="39" y="5"/>
                    <a:pt x="29" y="5"/>
                  </a:cubicBezTo>
                  <a:cubicBezTo>
                    <a:pt x="21" y="5"/>
                    <a:pt x="14" y="11"/>
                    <a:pt x="13" y="28"/>
                  </a:cubicBezTo>
                  <a:close/>
                  <a:moveTo>
                    <a:pt x="0" y="34"/>
                  </a:moveTo>
                  <a:lnTo>
                    <a:pt x="0" y="34"/>
                  </a:lnTo>
                  <a:cubicBezTo>
                    <a:pt x="0" y="15"/>
                    <a:pt x="12" y="0"/>
                    <a:pt x="30" y="0"/>
                  </a:cubicBezTo>
                  <a:cubicBezTo>
                    <a:pt x="49" y="0"/>
                    <a:pt x="57" y="16"/>
                    <a:pt x="56" y="32"/>
                  </a:cubicBezTo>
                  <a:lnTo>
                    <a:pt x="13" y="32"/>
                  </a:lnTo>
                  <a:lnTo>
                    <a:pt x="13" y="33"/>
                  </a:lnTo>
                  <a:lnTo>
                    <a:pt x="13" y="33"/>
                  </a:lnTo>
                  <a:cubicBezTo>
                    <a:pt x="13" y="48"/>
                    <a:pt x="21" y="60"/>
                    <a:pt x="34" y="60"/>
                  </a:cubicBezTo>
                  <a:cubicBezTo>
                    <a:pt x="42" y="60"/>
                    <a:pt x="48" y="55"/>
                    <a:pt x="54" y="48"/>
                  </a:cubicBezTo>
                  <a:lnTo>
                    <a:pt x="57" y="50"/>
                  </a:lnTo>
                  <a:cubicBezTo>
                    <a:pt x="52" y="59"/>
                    <a:pt x="44" y="67"/>
                    <a:pt x="30" y="67"/>
                  </a:cubicBezTo>
                  <a:cubicBezTo>
                    <a:pt x="11"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 name="Freeform 17"/>
            <p:cNvSpPr>
              <a:spLocks/>
            </p:cNvSpPr>
            <p:nvPr userDrawn="1"/>
          </p:nvSpPr>
          <p:spPr bwMode="auto">
            <a:xfrm>
              <a:off x="9328150" y="3598863"/>
              <a:ext cx="52388" cy="158750"/>
            </a:xfrm>
            <a:custGeom>
              <a:avLst/>
              <a:gdLst>
                <a:gd name="T0" fmla="*/ 1 w 33"/>
                <a:gd name="T1" fmla="*/ 94 h 98"/>
                <a:gd name="T2" fmla="*/ 1 w 33"/>
                <a:gd name="T3" fmla="*/ 94 h 98"/>
                <a:gd name="T4" fmla="*/ 11 w 33"/>
                <a:gd name="T5" fmla="*/ 89 h 98"/>
                <a:gd name="T6" fmla="*/ 11 w 33"/>
                <a:gd name="T7" fmla="*/ 12 h 98"/>
                <a:gd name="T8" fmla="*/ 0 w 33"/>
                <a:gd name="T9" fmla="*/ 5 h 98"/>
                <a:gd name="T10" fmla="*/ 0 w 33"/>
                <a:gd name="T11" fmla="*/ 1 h 98"/>
                <a:gd name="T12" fmla="*/ 23 w 33"/>
                <a:gd name="T13" fmla="*/ 0 h 98"/>
                <a:gd name="T14" fmla="*/ 23 w 33"/>
                <a:gd name="T15" fmla="*/ 89 h 98"/>
                <a:gd name="T16" fmla="*/ 33 w 33"/>
                <a:gd name="T17" fmla="*/ 94 h 98"/>
                <a:gd name="T18" fmla="*/ 33 w 33"/>
                <a:gd name="T19" fmla="*/ 98 h 98"/>
                <a:gd name="T20" fmla="*/ 1 w 33"/>
                <a:gd name="T21" fmla="*/ 98 h 98"/>
                <a:gd name="T22" fmla="*/ 1 w 33"/>
                <a:gd name="T2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98">
                  <a:moveTo>
                    <a:pt x="1" y="94"/>
                  </a:moveTo>
                  <a:lnTo>
                    <a:pt x="1" y="94"/>
                  </a:lnTo>
                  <a:cubicBezTo>
                    <a:pt x="9" y="93"/>
                    <a:pt x="11" y="92"/>
                    <a:pt x="11" y="89"/>
                  </a:cubicBezTo>
                  <a:lnTo>
                    <a:pt x="11" y="12"/>
                  </a:lnTo>
                  <a:cubicBezTo>
                    <a:pt x="11" y="8"/>
                    <a:pt x="9" y="5"/>
                    <a:pt x="0" y="5"/>
                  </a:cubicBezTo>
                  <a:lnTo>
                    <a:pt x="0" y="1"/>
                  </a:lnTo>
                  <a:lnTo>
                    <a:pt x="23" y="0"/>
                  </a:lnTo>
                  <a:lnTo>
                    <a:pt x="23" y="89"/>
                  </a:lnTo>
                  <a:cubicBezTo>
                    <a:pt x="23" y="92"/>
                    <a:pt x="25" y="93"/>
                    <a:pt x="33" y="94"/>
                  </a:cubicBezTo>
                  <a:lnTo>
                    <a:pt x="33" y="98"/>
                  </a:lnTo>
                  <a:lnTo>
                    <a:pt x="1" y="98"/>
                  </a:lnTo>
                  <a:lnTo>
                    <a:pt x="1" y="9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 name="Freeform 18"/>
            <p:cNvSpPr>
              <a:spLocks noEditPoints="1"/>
            </p:cNvSpPr>
            <p:nvPr userDrawn="1"/>
          </p:nvSpPr>
          <p:spPr bwMode="auto">
            <a:xfrm>
              <a:off x="939958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0" y="0"/>
                    <a:pt x="24" y="3"/>
                    <a:pt x="24" y="8"/>
                  </a:cubicBezTo>
                  <a:cubicBezTo>
                    <a:pt x="24" y="13"/>
                    <a:pt x="20"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6" name="Freeform 19"/>
            <p:cNvSpPr>
              <a:spLocks/>
            </p:cNvSpPr>
            <p:nvPr userDrawn="1"/>
          </p:nvSpPr>
          <p:spPr bwMode="auto">
            <a:xfrm>
              <a:off x="9466263" y="3652838"/>
              <a:ext cx="119063"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7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2 w 74"/>
                <a:gd name="T37" fmla="*/ 14 h 65"/>
                <a:gd name="T38" fmla="*/ 22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9" y="60"/>
                    <a:pt x="11" y="59"/>
                    <a:pt x="11" y="56"/>
                  </a:cubicBezTo>
                  <a:lnTo>
                    <a:pt x="11" y="12"/>
                  </a:lnTo>
                  <a:cubicBezTo>
                    <a:pt x="11" y="8"/>
                    <a:pt x="9" y="5"/>
                    <a:pt x="0" y="5"/>
                  </a:cubicBezTo>
                  <a:lnTo>
                    <a:pt x="0" y="1"/>
                  </a:lnTo>
                  <a:lnTo>
                    <a:pt x="22" y="0"/>
                  </a:lnTo>
                  <a:lnTo>
                    <a:pt x="22" y="10"/>
                  </a:lnTo>
                  <a:cubicBezTo>
                    <a:pt x="30" y="5"/>
                    <a:pt x="38" y="0"/>
                    <a:pt x="47"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2" y="14"/>
                  </a:cubicBezTo>
                  <a:lnTo>
                    <a:pt x="22" y="56"/>
                  </a:lnTo>
                  <a:cubicBezTo>
                    <a:pt x="22"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7" name="Freeform 20"/>
            <p:cNvSpPr>
              <a:spLocks/>
            </p:cNvSpPr>
            <p:nvPr userDrawn="1"/>
          </p:nvSpPr>
          <p:spPr bwMode="auto">
            <a:xfrm>
              <a:off x="9598025" y="3598863"/>
              <a:ext cx="114300" cy="158750"/>
            </a:xfrm>
            <a:custGeom>
              <a:avLst/>
              <a:gdLst>
                <a:gd name="T0" fmla="*/ 23 w 71"/>
                <a:gd name="T1" fmla="*/ 89 h 98"/>
                <a:gd name="T2" fmla="*/ 23 w 71"/>
                <a:gd name="T3" fmla="*/ 89 h 98"/>
                <a:gd name="T4" fmla="*/ 31 w 71"/>
                <a:gd name="T5" fmla="*/ 94 h 98"/>
                <a:gd name="T6" fmla="*/ 31 w 71"/>
                <a:gd name="T7" fmla="*/ 98 h 98"/>
                <a:gd name="T8" fmla="*/ 1 w 71"/>
                <a:gd name="T9" fmla="*/ 98 h 98"/>
                <a:gd name="T10" fmla="*/ 1 w 71"/>
                <a:gd name="T11" fmla="*/ 94 h 98"/>
                <a:gd name="T12" fmla="*/ 11 w 71"/>
                <a:gd name="T13" fmla="*/ 89 h 98"/>
                <a:gd name="T14" fmla="*/ 11 w 71"/>
                <a:gd name="T15" fmla="*/ 12 h 98"/>
                <a:gd name="T16" fmla="*/ 0 w 71"/>
                <a:gd name="T17" fmla="*/ 5 h 98"/>
                <a:gd name="T18" fmla="*/ 0 w 71"/>
                <a:gd name="T19" fmla="*/ 1 h 98"/>
                <a:gd name="T20" fmla="*/ 23 w 71"/>
                <a:gd name="T21" fmla="*/ 0 h 98"/>
                <a:gd name="T22" fmla="*/ 23 w 71"/>
                <a:gd name="T23" fmla="*/ 67 h 98"/>
                <a:gd name="T24" fmla="*/ 44 w 71"/>
                <a:gd name="T25" fmla="*/ 46 h 98"/>
                <a:gd name="T26" fmla="*/ 38 w 71"/>
                <a:gd name="T27" fmla="*/ 38 h 98"/>
                <a:gd name="T28" fmla="*/ 38 w 71"/>
                <a:gd name="T29" fmla="*/ 34 h 98"/>
                <a:gd name="T30" fmla="*/ 68 w 71"/>
                <a:gd name="T31" fmla="*/ 34 h 98"/>
                <a:gd name="T32" fmla="*/ 68 w 71"/>
                <a:gd name="T33" fmla="*/ 38 h 98"/>
                <a:gd name="T34" fmla="*/ 52 w 71"/>
                <a:gd name="T35" fmla="*/ 46 h 98"/>
                <a:gd name="T36" fmla="*/ 39 w 71"/>
                <a:gd name="T37" fmla="*/ 58 h 98"/>
                <a:gd name="T38" fmla="*/ 60 w 71"/>
                <a:gd name="T39" fmla="*/ 87 h 98"/>
                <a:gd name="T40" fmla="*/ 71 w 71"/>
                <a:gd name="T41" fmla="*/ 94 h 98"/>
                <a:gd name="T42" fmla="*/ 71 w 71"/>
                <a:gd name="T43" fmla="*/ 98 h 98"/>
                <a:gd name="T44" fmla="*/ 41 w 71"/>
                <a:gd name="T45" fmla="*/ 98 h 98"/>
                <a:gd name="T46" fmla="*/ 41 w 71"/>
                <a:gd name="T47" fmla="*/ 94 h 98"/>
                <a:gd name="T48" fmla="*/ 46 w 71"/>
                <a:gd name="T49" fmla="*/ 87 h 98"/>
                <a:gd name="T50" fmla="*/ 31 w 71"/>
                <a:gd name="T51" fmla="*/ 66 h 98"/>
                <a:gd name="T52" fmla="*/ 23 w 71"/>
                <a:gd name="T53" fmla="*/ 73 h 98"/>
                <a:gd name="T54" fmla="*/ 23 w 71"/>
                <a:gd name="T55"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98">
                  <a:moveTo>
                    <a:pt x="23" y="89"/>
                  </a:moveTo>
                  <a:lnTo>
                    <a:pt x="23" y="89"/>
                  </a:lnTo>
                  <a:cubicBezTo>
                    <a:pt x="23" y="92"/>
                    <a:pt x="25" y="93"/>
                    <a:pt x="31" y="94"/>
                  </a:cubicBezTo>
                  <a:lnTo>
                    <a:pt x="31" y="98"/>
                  </a:lnTo>
                  <a:lnTo>
                    <a:pt x="1" y="98"/>
                  </a:lnTo>
                  <a:lnTo>
                    <a:pt x="1" y="94"/>
                  </a:lnTo>
                  <a:cubicBezTo>
                    <a:pt x="9" y="93"/>
                    <a:pt x="11" y="92"/>
                    <a:pt x="11" y="89"/>
                  </a:cubicBezTo>
                  <a:lnTo>
                    <a:pt x="11" y="12"/>
                  </a:lnTo>
                  <a:cubicBezTo>
                    <a:pt x="11" y="8"/>
                    <a:pt x="9" y="5"/>
                    <a:pt x="0" y="5"/>
                  </a:cubicBezTo>
                  <a:lnTo>
                    <a:pt x="0" y="1"/>
                  </a:lnTo>
                  <a:lnTo>
                    <a:pt x="23" y="0"/>
                  </a:lnTo>
                  <a:lnTo>
                    <a:pt x="23" y="67"/>
                  </a:lnTo>
                  <a:lnTo>
                    <a:pt x="44" y="46"/>
                  </a:lnTo>
                  <a:cubicBezTo>
                    <a:pt x="47" y="42"/>
                    <a:pt x="47" y="39"/>
                    <a:pt x="38" y="38"/>
                  </a:cubicBezTo>
                  <a:lnTo>
                    <a:pt x="38" y="34"/>
                  </a:lnTo>
                  <a:lnTo>
                    <a:pt x="68" y="34"/>
                  </a:lnTo>
                  <a:lnTo>
                    <a:pt x="68" y="38"/>
                  </a:lnTo>
                  <a:cubicBezTo>
                    <a:pt x="60" y="39"/>
                    <a:pt x="58" y="41"/>
                    <a:pt x="52" y="46"/>
                  </a:cubicBezTo>
                  <a:lnTo>
                    <a:pt x="39" y="58"/>
                  </a:lnTo>
                  <a:lnTo>
                    <a:pt x="60" y="87"/>
                  </a:lnTo>
                  <a:cubicBezTo>
                    <a:pt x="63" y="92"/>
                    <a:pt x="65" y="93"/>
                    <a:pt x="71" y="94"/>
                  </a:cubicBezTo>
                  <a:lnTo>
                    <a:pt x="71" y="98"/>
                  </a:lnTo>
                  <a:lnTo>
                    <a:pt x="41" y="98"/>
                  </a:lnTo>
                  <a:lnTo>
                    <a:pt x="41" y="94"/>
                  </a:lnTo>
                  <a:cubicBezTo>
                    <a:pt x="48" y="93"/>
                    <a:pt x="49" y="92"/>
                    <a:pt x="46" y="87"/>
                  </a:cubicBezTo>
                  <a:lnTo>
                    <a:pt x="31" y="66"/>
                  </a:lnTo>
                  <a:lnTo>
                    <a:pt x="23" y="73"/>
                  </a:lnTo>
                  <a:lnTo>
                    <a:pt x="23" y="8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8" name="Freeform 21"/>
            <p:cNvSpPr>
              <a:spLocks noEditPoints="1"/>
            </p:cNvSpPr>
            <p:nvPr userDrawn="1"/>
          </p:nvSpPr>
          <p:spPr bwMode="auto">
            <a:xfrm>
              <a:off x="9718675" y="3651250"/>
              <a:ext cx="92075" cy="107950"/>
            </a:xfrm>
            <a:custGeom>
              <a:avLst/>
              <a:gdLst>
                <a:gd name="T0" fmla="*/ 13 w 57"/>
                <a:gd name="T1" fmla="*/ 28 h 67"/>
                <a:gd name="T2" fmla="*/ 13 w 57"/>
                <a:gd name="T3" fmla="*/ 28 h 67"/>
                <a:gd name="T4" fmla="*/ 43 w 57"/>
                <a:gd name="T5" fmla="*/ 27 h 67"/>
                <a:gd name="T6" fmla="*/ 29 w 57"/>
                <a:gd name="T7" fmla="*/ 5 h 67"/>
                <a:gd name="T8" fmla="*/ 13 w 57"/>
                <a:gd name="T9" fmla="*/ 28 h 67"/>
                <a:gd name="T10" fmla="*/ 0 w 57"/>
                <a:gd name="T11" fmla="*/ 34 h 67"/>
                <a:gd name="T12" fmla="*/ 0 w 57"/>
                <a:gd name="T13" fmla="*/ 34 h 67"/>
                <a:gd name="T14" fmla="*/ 30 w 57"/>
                <a:gd name="T15" fmla="*/ 0 h 67"/>
                <a:gd name="T16" fmla="*/ 56 w 57"/>
                <a:gd name="T17" fmla="*/ 32 h 67"/>
                <a:gd name="T18" fmla="*/ 13 w 57"/>
                <a:gd name="T19" fmla="*/ 32 h 67"/>
                <a:gd name="T20" fmla="*/ 13 w 57"/>
                <a:gd name="T21" fmla="*/ 33 h 67"/>
                <a:gd name="T22" fmla="*/ 13 w 57"/>
                <a:gd name="T23" fmla="*/ 33 h 67"/>
                <a:gd name="T24" fmla="*/ 34 w 57"/>
                <a:gd name="T25" fmla="*/ 60 h 67"/>
                <a:gd name="T26" fmla="*/ 54 w 57"/>
                <a:gd name="T27" fmla="*/ 48 h 67"/>
                <a:gd name="T28" fmla="*/ 57 w 57"/>
                <a:gd name="T29" fmla="*/ 50 h 67"/>
                <a:gd name="T30" fmla="*/ 30 w 57"/>
                <a:gd name="T31" fmla="*/ 67 h 67"/>
                <a:gd name="T32" fmla="*/ 0 w 57"/>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7">
                  <a:moveTo>
                    <a:pt x="13" y="28"/>
                  </a:moveTo>
                  <a:lnTo>
                    <a:pt x="13" y="28"/>
                  </a:lnTo>
                  <a:lnTo>
                    <a:pt x="43" y="27"/>
                  </a:lnTo>
                  <a:cubicBezTo>
                    <a:pt x="45" y="15"/>
                    <a:pt x="39" y="5"/>
                    <a:pt x="29" y="5"/>
                  </a:cubicBezTo>
                  <a:cubicBezTo>
                    <a:pt x="21" y="5"/>
                    <a:pt x="14" y="11"/>
                    <a:pt x="13" y="28"/>
                  </a:cubicBezTo>
                  <a:close/>
                  <a:moveTo>
                    <a:pt x="0" y="34"/>
                  </a:moveTo>
                  <a:lnTo>
                    <a:pt x="0" y="34"/>
                  </a:lnTo>
                  <a:cubicBezTo>
                    <a:pt x="0" y="15"/>
                    <a:pt x="12" y="0"/>
                    <a:pt x="30" y="0"/>
                  </a:cubicBezTo>
                  <a:cubicBezTo>
                    <a:pt x="49" y="0"/>
                    <a:pt x="57" y="16"/>
                    <a:pt x="56" y="32"/>
                  </a:cubicBezTo>
                  <a:lnTo>
                    <a:pt x="13" y="32"/>
                  </a:lnTo>
                  <a:lnTo>
                    <a:pt x="13" y="33"/>
                  </a:lnTo>
                  <a:lnTo>
                    <a:pt x="13" y="33"/>
                  </a:lnTo>
                  <a:cubicBezTo>
                    <a:pt x="13" y="48"/>
                    <a:pt x="21" y="60"/>
                    <a:pt x="34" y="60"/>
                  </a:cubicBezTo>
                  <a:cubicBezTo>
                    <a:pt x="42" y="60"/>
                    <a:pt x="49" y="55"/>
                    <a:pt x="54" y="48"/>
                  </a:cubicBezTo>
                  <a:lnTo>
                    <a:pt x="57" y="50"/>
                  </a:lnTo>
                  <a:cubicBezTo>
                    <a:pt x="52" y="59"/>
                    <a:pt x="45" y="67"/>
                    <a:pt x="30" y="67"/>
                  </a:cubicBezTo>
                  <a:cubicBezTo>
                    <a:pt x="11"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9" name="Freeform 22"/>
            <p:cNvSpPr>
              <a:spLocks noEditPoints="1"/>
            </p:cNvSpPr>
            <p:nvPr userDrawn="1"/>
          </p:nvSpPr>
          <p:spPr bwMode="auto">
            <a:xfrm>
              <a:off x="98250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0" y="0"/>
                    <a:pt x="24" y="3"/>
                    <a:pt x="24" y="8"/>
                  </a:cubicBezTo>
                  <a:cubicBezTo>
                    <a:pt x="24" y="13"/>
                    <a:pt x="20"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0" name="Freeform 23"/>
            <p:cNvSpPr>
              <a:spLocks/>
            </p:cNvSpPr>
            <p:nvPr userDrawn="1"/>
          </p:nvSpPr>
          <p:spPr bwMode="auto">
            <a:xfrm>
              <a:off x="9893300" y="3652838"/>
              <a:ext cx="117475"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7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2 w 74"/>
                <a:gd name="T37" fmla="*/ 14 h 65"/>
                <a:gd name="T38" fmla="*/ 22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8" y="60"/>
                    <a:pt x="11" y="59"/>
                    <a:pt x="11" y="56"/>
                  </a:cubicBezTo>
                  <a:lnTo>
                    <a:pt x="11" y="12"/>
                  </a:lnTo>
                  <a:cubicBezTo>
                    <a:pt x="11" y="8"/>
                    <a:pt x="8" y="5"/>
                    <a:pt x="0" y="5"/>
                  </a:cubicBezTo>
                  <a:lnTo>
                    <a:pt x="0" y="1"/>
                  </a:lnTo>
                  <a:lnTo>
                    <a:pt x="22" y="0"/>
                  </a:lnTo>
                  <a:lnTo>
                    <a:pt x="22" y="10"/>
                  </a:lnTo>
                  <a:cubicBezTo>
                    <a:pt x="30" y="5"/>
                    <a:pt x="38" y="0"/>
                    <a:pt x="47"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2" y="14"/>
                  </a:cubicBezTo>
                  <a:lnTo>
                    <a:pt x="22" y="56"/>
                  </a:lnTo>
                  <a:cubicBezTo>
                    <a:pt x="22"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1" name="Freeform 24"/>
            <p:cNvSpPr>
              <a:spLocks noEditPoints="1"/>
            </p:cNvSpPr>
            <p:nvPr userDrawn="1"/>
          </p:nvSpPr>
          <p:spPr bwMode="auto">
            <a:xfrm>
              <a:off x="10021888" y="3651250"/>
              <a:ext cx="100013" cy="107950"/>
            </a:xfrm>
            <a:custGeom>
              <a:avLst/>
              <a:gdLst>
                <a:gd name="T0" fmla="*/ 50 w 63"/>
                <a:gd name="T1" fmla="*/ 34 h 67"/>
                <a:gd name="T2" fmla="*/ 50 w 63"/>
                <a:gd name="T3" fmla="*/ 34 h 67"/>
                <a:gd name="T4" fmla="*/ 31 w 63"/>
                <a:gd name="T5" fmla="*/ 5 h 67"/>
                <a:gd name="T6" fmla="*/ 14 w 63"/>
                <a:gd name="T7" fmla="*/ 34 h 67"/>
                <a:gd name="T8" fmla="*/ 32 w 63"/>
                <a:gd name="T9" fmla="*/ 63 h 67"/>
                <a:gd name="T10" fmla="*/ 50 w 63"/>
                <a:gd name="T11" fmla="*/ 34 h 67"/>
                <a:gd name="T12" fmla="*/ 0 w 63"/>
                <a:gd name="T13" fmla="*/ 34 h 67"/>
                <a:gd name="T14" fmla="*/ 0 w 63"/>
                <a:gd name="T15" fmla="*/ 34 h 67"/>
                <a:gd name="T16" fmla="*/ 32 w 63"/>
                <a:gd name="T17" fmla="*/ 0 h 67"/>
                <a:gd name="T18" fmla="*/ 63 w 63"/>
                <a:gd name="T19" fmla="*/ 33 h 67"/>
                <a:gd name="T20" fmla="*/ 32 w 63"/>
                <a:gd name="T21" fmla="*/ 67 h 67"/>
                <a:gd name="T22" fmla="*/ 0 w 63"/>
                <a:gd name="T2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7">
                  <a:moveTo>
                    <a:pt x="50" y="34"/>
                  </a:moveTo>
                  <a:lnTo>
                    <a:pt x="50" y="34"/>
                  </a:lnTo>
                  <a:cubicBezTo>
                    <a:pt x="50" y="14"/>
                    <a:pt x="42" y="5"/>
                    <a:pt x="31" y="5"/>
                  </a:cubicBezTo>
                  <a:cubicBezTo>
                    <a:pt x="20" y="5"/>
                    <a:pt x="14" y="14"/>
                    <a:pt x="14" y="34"/>
                  </a:cubicBezTo>
                  <a:cubicBezTo>
                    <a:pt x="14" y="53"/>
                    <a:pt x="21" y="63"/>
                    <a:pt x="32" y="63"/>
                  </a:cubicBezTo>
                  <a:cubicBezTo>
                    <a:pt x="43" y="63"/>
                    <a:pt x="50" y="53"/>
                    <a:pt x="50" y="34"/>
                  </a:cubicBezTo>
                  <a:close/>
                  <a:moveTo>
                    <a:pt x="0" y="34"/>
                  </a:moveTo>
                  <a:lnTo>
                    <a:pt x="0" y="34"/>
                  </a:lnTo>
                  <a:cubicBezTo>
                    <a:pt x="0" y="15"/>
                    <a:pt x="13" y="0"/>
                    <a:pt x="32" y="0"/>
                  </a:cubicBezTo>
                  <a:cubicBezTo>
                    <a:pt x="52" y="0"/>
                    <a:pt x="63" y="14"/>
                    <a:pt x="63" y="33"/>
                  </a:cubicBezTo>
                  <a:cubicBezTo>
                    <a:pt x="63" y="53"/>
                    <a:pt x="51" y="67"/>
                    <a:pt x="32" y="67"/>
                  </a:cubicBezTo>
                  <a:cubicBezTo>
                    <a:pt x="12" y="67"/>
                    <a:pt x="0" y="54"/>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2" name="Freeform 25"/>
            <p:cNvSpPr>
              <a:spLocks/>
            </p:cNvSpPr>
            <p:nvPr userDrawn="1"/>
          </p:nvSpPr>
          <p:spPr bwMode="auto">
            <a:xfrm>
              <a:off x="10136188" y="3652838"/>
              <a:ext cx="180975" cy="104775"/>
            </a:xfrm>
            <a:custGeom>
              <a:avLst/>
              <a:gdLst>
                <a:gd name="T0" fmla="*/ 42 w 112"/>
                <a:gd name="T1" fmla="*/ 61 h 65"/>
                <a:gd name="T2" fmla="*/ 42 w 112"/>
                <a:gd name="T3" fmla="*/ 61 h 65"/>
                <a:gd name="T4" fmla="*/ 50 w 112"/>
                <a:gd name="T5" fmla="*/ 56 h 65"/>
                <a:gd name="T6" fmla="*/ 50 w 112"/>
                <a:gd name="T7" fmla="*/ 25 h 65"/>
                <a:gd name="T8" fmla="*/ 36 w 112"/>
                <a:gd name="T9" fmla="*/ 9 h 65"/>
                <a:gd name="T10" fmla="*/ 22 w 112"/>
                <a:gd name="T11" fmla="*/ 14 h 65"/>
                <a:gd name="T12" fmla="*/ 22 w 112"/>
                <a:gd name="T13" fmla="*/ 56 h 65"/>
                <a:gd name="T14" fmla="*/ 30 w 112"/>
                <a:gd name="T15" fmla="*/ 61 h 65"/>
                <a:gd name="T16" fmla="*/ 30 w 112"/>
                <a:gd name="T17" fmla="*/ 65 h 65"/>
                <a:gd name="T18" fmla="*/ 0 w 112"/>
                <a:gd name="T19" fmla="*/ 65 h 65"/>
                <a:gd name="T20" fmla="*/ 0 w 112"/>
                <a:gd name="T21" fmla="*/ 61 h 65"/>
                <a:gd name="T22" fmla="*/ 10 w 112"/>
                <a:gd name="T23" fmla="*/ 56 h 65"/>
                <a:gd name="T24" fmla="*/ 10 w 112"/>
                <a:gd name="T25" fmla="*/ 12 h 65"/>
                <a:gd name="T26" fmla="*/ 0 w 112"/>
                <a:gd name="T27" fmla="*/ 5 h 65"/>
                <a:gd name="T28" fmla="*/ 0 w 112"/>
                <a:gd name="T29" fmla="*/ 1 h 65"/>
                <a:gd name="T30" fmla="*/ 22 w 112"/>
                <a:gd name="T31" fmla="*/ 0 h 65"/>
                <a:gd name="T32" fmla="*/ 22 w 112"/>
                <a:gd name="T33" fmla="*/ 10 h 65"/>
                <a:gd name="T34" fmla="*/ 46 w 112"/>
                <a:gd name="T35" fmla="*/ 0 h 65"/>
                <a:gd name="T36" fmla="*/ 61 w 112"/>
                <a:gd name="T37" fmla="*/ 12 h 65"/>
                <a:gd name="T38" fmla="*/ 86 w 112"/>
                <a:gd name="T39" fmla="*/ 0 h 65"/>
                <a:gd name="T40" fmla="*/ 101 w 112"/>
                <a:gd name="T41" fmla="*/ 19 h 65"/>
                <a:gd name="T42" fmla="*/ 101 w 112"/>
                <a:gd name="T43" fmla="*/ 56 h 65"/>
                <a:gd name="T44" fmla="*/ 112 w 112"/>
                <a:gd name="T45" fmla="*/ 61 h 65"/>
                <a:gd name="T46" fmla="*/ 112 w 112"/>
                <a:gd name="T47" fmla="*/ 65 h 65"/>
                <a:gd name="T48" fmla="*/ 81 w 112"/>
                <a:gd name="T49" fmla="*/ 65 h 65"/>
                <a:gd name="T50" fmla="*/ 81 w 112"/>
                <a:gd name="T51" fmla="*/ 61 h 65"/>
                <a:gd name="T52" fmla="*/ 90 w 112"/>
                <a:gd name="T53" fmla="*/ 56 h 65"/>
                <a:gd name="T54" fmla="*/ 90 w 112"/>
                <a:gd name="T55" fmla="*/ 25 h 65"/>
                <a:gd name="T56" fmla="*/ 77 w 112"/>
                <a:gd name="T57" fmla="*/ 9 h 65"/>
                <a:gd name="T58" fmla="*/ 61 w 112"/>
                <a:gd name="T59" fmla="*/ 16 h 65"/>
                <a:gd name="T60" fmla="*/ 62 w 112"/>
                <a:gd name="T61" fmla="*/ 20 h 65"/>
                <a:gd name="T62" fmla="*/ 62 w 112"/>
                <a:gd name="T63" fmla="*/ 56 h 65"/>
                <a:gd name="T64" fmla="*/ 71 w 112"/>
                <a:gd name="T65" fmla="*/ 61 h 65"/>
                <a:gd name="T66" fmla="*/ 71 w 112"/>
                <a:gd name="T67" fmla="*/ 65 h 65"/>
                <a:gd name="T68" fmla="*/ 42 w 112"/>
                <a:gd name="T69" fmla="*/ 65 h 65"/>
                <a:gd name="T70" fmla="*/ 42 w 112"/>
                <a:gd name="T7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65">
                  <a:moveTo>
                    <a:pt x="42" y="61"/>
                  </a:moveTo>
                  <a:lnTo>
                    <a:pt x="42" y="61"/>
                  </a:lnTo>
                  <a:cubicBezTo>
                    <a:pt x="49" y="60"/>
                    <a:pt x="50" y="59"/>
                    <a:pt x="50" y="56"/>
                  </a:cubicBezTo>
                  <a:lnTo>
                    <a:pt x="50" y="25"/>
                  </a:lnTo>
                  <a:cubicBezTo>
                    <a:pt x="50" y="12"/>
                    <a:pt x="45" y="9"/>
                    <a:pt x="36" y="9"/>
                  </a:cubicBezTo>
                  <a:cubicBezTo>
                    <a:pt x="30" y="9"/>
                    <a:pt x="26" y="11"/>
                    <a:pt x="22" y="14"/>
                  </a:cubicBezTo>
                  <a:lnTo>
                    <a:pt x="22" y="56"/>
                  </a:lnTo>
                  <a:cubicBezTo>
                    <a:pt x="22" y="59"/>
                    <a:pt x="23" y="60"/>
                    <a:pt x="30" y="61"/>
                  </a:cubicBezTo>
                  <a:lnTo>
                    <a:pt x="30" y="65"/>
                  </a:lnTo>
                  <a:lnTo>
                    <a:pt x="0" y="65"/>
                  </a:lnTo>
                  <a:lnTo>
                    <a:pt x="0" y="61"/>
                  </a:lnTo>
                  <a:cubicBezTo>
                    <a:pt x="8" y="60"/>
                    <a:pt x="10" y="59"/>
                    <a:pt x="10" y="56"/>
                  </a:cubicBezTo>
                  <a:lnTo>
                    <a:pt x="10" y="12"/>
                  </a:lnTo>
                  <a:cubicBezTo>
                    <a:pt x="10" y="8"/>
                    <a:pt x="8" y="5"/>
                    <a:pt x="0" y="5"/>
                  </a:cubicBezTo>
                  <a:lnTo>
                    <a:pt x="0" y="1"/>
                  </a:lnTo>
                  <a:lnTo>
                    <a:pt x="22" y="0"/>
                  </a:lnTo>
                  <a:lnTo>
                    <a:pt x="22" y="10"/>
                  </a:lnTo>
                  <a:cubicBezTo>
                    <a:pt x="29" y="5"/>
                    <a:pt x="37" y="0"/>
                    <a:pt x="46" y="0"/>
                  </a:cubicBezTo>
                  <a:cubicBezTo>
                    <a:pt x="53" y="0"/>
                    <a:pt x="58" y="4"/>
                    <a:pt x="61" y="12"/>
                  </a:cubicBezTo>
                  <a:cubicBezTo>
                    <a:pt x="69" y="5"/>
                    <a:pt x="77" y="0"/>
                    <a:pt x="86" y="0"/>
                  </a:cubicBezTo>
                  <a:cubicBezTo>
                    <a:pt x="96" y="0"/>
                    <a:pt x="101" y="7"/>
                    <a:pt x="101" y="19"/>
                  </a:cubicBezTo>
                  <a:lnTo>
                    <a:pt x="101" y="56"/>
                  </a:lnTo>
                  <a:cubicBezTo>
                    <a:pt x="101" y="59"/>
                    <a:pt x="103" y="60"/>
                    <a:pt x="112" y="61"/>
                  </a:cubicBezTo>
                  <a:lnTo>
                    <a:pt x="112" y="65"/>
                  </a:lnTo>
                  <a:lnTo>
                    <a:pt x="81" y="65"/>
                  </a:lnTo>
                  <a:lnTo>
                    <a:pt x="81" y="61"/>
                  </a:lnTo>
                  <a:cubicBezTo>
                    <a:pt x="88" y="60"/>
                    <a:pt x="90" y="59"/>
                    <a:pt x="90" y="56"/>
                  </a:cubicBezTo>
                  <a:lnTo>
                    <a:pt x="90" y="25"/>
                  </a:lnTo>
                  <a:cubicBezTo>
                    <a:pt x="90" y="12"/>
                    <a:pt x="85" y="9"/>
                    <a:pt x="77" y="9"/>
                  </a:cubicBezTo>
                  <a:cubicBezTo>
                    <a:pt x="72" y="9"/>
                    <a:pt x="67" y="11"/>
                    <a:pt x="61" y="16"/>
                  </a:cubicBezTo>
                  <a:cubicBezTo>
                    <a:pt x="62" y="18"/>
                    <a:pt x="62" y="19"/>
                    <a:pt x="62" y="20"/>
                  </a:cubicBezTo>
                  <a:lnTo>
                    <a:pt x="62" y="56"/>
                  </a:lnTo>
                  <a:cubicBezTo>
                    <a:pt x="62" y="59"/>
                    <a:pt x="63" y="60"/>
                    <a:pt x="71" y="61"/>
                  </a:cubicBezTo>
                  <a:lnTo>
                    <a:pt x="71" y="65"/>
                  </a:lnTo>
                  <a:lnTo>
                    <a:pt x="42" y="65"/>
                  </a:lnTo>
                  <a:lnTo>
                    <a:pt x="42"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 name="Freeform 26"/>
            <p:cNvSpPr>
              <a:spLocks noEditPoints="1"/>
            </p:cNvSpPr>
            <p:nvPr userDrawn="1"/>
          </p:nvSpPr>
          <p:spPr bwMode="auto">
            <a:xfrm>
              <a:off x="103330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 name="Freeform 27"/>
            <p:cNvSpPr>
              <a:spLocks/>
            </p:cNvSpPr>
            <p:nvPr userDrawn="1"/>
          </p:nvSpPr>
          <p:spPr bwMode="auto">
            <a:xfrm>
              <a:off x="10401300" y="3652838"/>
              <a:ext cx="119063"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8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3 w 74"/>
                <a:gd name="T37" fmla="*/ 14 h 65"/>
                <a:gd name="T38" fmla="*/ 23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9" y="60"/>
                    <a:pt x="11" y="59"/>
                    <a:pt x="11" y="56"/>
                  </a:cubicBezTo>
                  <a:lnTo>
                    <a:pt x="11" y="12"/>
                  </a:lnTo>
                  <a:cubicBezTo>
                    <a:pt x="11" y="8"/>
                    <a:pt x="9" y="5"/>
                    <a:pt x="0" y="5"/>
                  </a:cubicBezTo>
                  <a:lnTo>
                    <a:pt x="0" y="1"/>
                  </a:lnTo>
                  <a:lnTo>
                    <a:pt x="22" y="0"/>
                  </a:lnTo>
                  <a:lnTo>
                    <a:pt x="22" y="10"/>
                  </a:lnTo>
                  <a:cubicBezTo>
                    <a:pt x="30" y="5"/>
                    <a:pt x="38" y="0"/>
                    <a:pt x="48"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3" y="14"/>
                  </a:cubicBezTo>
                  <a:lnTo>
                    <a:pt x="23" y="56"/>
                  </a:lnTo>
                  <a:cubicBezTo>
                    <a:pt x="23"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5" name="Freeform 28"/>
            <p:cNvSpPr>
              <a:spLocks noEditPoints="1"/>
            </p:cNvSpPr>
            <p:nvPr userDrawn="1"/>
          </p:nvSpPr>
          <p:spPr bwMode="auto">
            <a:xfrm>
              <a:off x="105362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6" name="Freeform 29"/>
            <p:cNvSpPr>
              <a:spLocks/>
            </p:cNvSpPr>
            <p:nvPr userDrawn="1"/>
          </p:nvSpPr>
          <p:spPr bwMode="auto">
            <a:xfrm>
              <a:off x="10604500" y="3651250"/>
              <a:ext cx="74613" cy="107950"/>
            </a:xfrm>
            <a:custGeom>
              <a:avLst/>
              <a:gdLst>
                <a:gd name="T0" fmla="*/ 0 w 46"/>
                <a:gd name="T1" fmla="*/ 46 h 67"/>
                <a:gd name="T2" fmla="*/ 0 w 46"/>
                <a:gd name="T3" fmla="*/ 46 h 67"/>
                <a:gd name="T4" fmla="*/ 4 w 46"/>
                <a:gd name="T5" fmla="*/ 46 h 67"/>
                <a:gd name="T6" fmla="*/ 25 w 46"/>
                <a:gd name="T7" fmla="*/ 63 h 67"/>
                <a:gd name="T8" fmla="*/ 37 w 46"/>
                <a:gd name="T9" fmla="*/ 52 h 67"/>
                <a:gd name="T10" fmla="*/ 20 w 46"/>
                <a:gd name="T11" fmla="*/ 39 h 67"/>
                <a:gd name="T12" fmla="*/ 1 w 46"/>
                <a:gd name="T13" fmla="*/ 21 h 67"/>
                <a:gd name="T14" fmla="*/ 24 w 46"/>
                <a:gd name="T15" fmla="*/ 0 h 67"/>
                <a:gd name="T16" fmla="*/ 37 w 46"/>
                <a:gd name="T17" fmla="*/ 4 h 67"/>
                <a:gd name="T18" fmla="*/ 39 w 46"/>
                <a:gd name="T19" fmla="*/ 0 h 67"/>
                <a:gd name="T20" fmla="*/ 43 w 46"/>
                <a:gd name="T21" fmla="*/ 0 h 67"/>
                <a:gd name="T22" fmla="*/ 43 w 46"/>
                <a:gd name="T23" fmla="*/ 20 h 67"/>
                <a:gd name="T24" fmla="*/ 39 w 46"/>
                <a:gd name="T25" fmla="*/ 20 h 67"/>
                <a:gd name="T26" fmla="*/ 22 w 46"/>
                <a:gd name="T27" fmla="*/ 5 h 67"/>
                <a:gd name="T28" fmla="*/ 11 w 46"/>
                <a:gd name="T29" fmla="*/ 15 h 67"/>
                <a:gd name="T30" fmla="*/ 27 w 46"/>
                <a:gd name="T31" fmla="*/ 27 h 67"/>
                <a:gd name="T32" fmla="*/ 46 w 46"/>
                <a:gd name="T33" fmla="*/ 45 h 67"/>
                <a:gd name="T34" fmla="*/ 24 w 46"/>
                <a:gd name="T35" fmla="*/ 67 h 67"/>
                <a:gd name="T36" fmla="*/ 8 w 46"/>
                <a:gd name="T37" fmla="*/ 63 h 67"/>
                <a:gd name="T38" fmla="*/ 4 w 46"/>
                <a:gd name="T39" fmla="*/ 67 h 67"/>
                <a:gd name="T40" fmla="*/ 0 w 46"/>
                <a:gd name="T41" fmla="*/ 67 h 67"/>
                <a:gd name="T42" fmla="*/ 0 w 46"/>
                <a:gd name="T43"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67">
                  <a:moveTo>
                    <a:pt x="0" y="46"/>
                  </a:moveTo>
                  <a:lnTo>
                    <a:pt x="0" y="46"/>
                  </a:lnTo>
                  <a:lnTo>
                    <a:pt x="4" y="46"/>
                  </a:lnTo>
                  <a:cubicBezTo>
                    <a:pt x="11" y="56"/>
                    <a:pt x="17" y="63"/>
                    <a:pt x="25" y="63"/>
                  </a:cubicBezTo>
                  <a:cubicBezTo>
                    <a:pt x="33" y="63"/>
                    <a:pt x="37" y="58"/>
                    <a:pt x="37" y="52"/>
                  </a:cubicBezTo>
                  <a:cubicBezTo>
                    <a:pt x="37" y="45"/>
                    <a:pt x="33" y="43"/>
                    <a:pt x="20" y="39"/>
                  </a:cubicBezTo>
                  <a:cubicBezTo>
                    <a:pt x="6" y="35"/>
                    <a:pt x="1" y="30"/>
                    <a:pt x="1" y="21"/>
                  </a:cubicBezTo>
                  <a:cubicBezTo>
                    <a:pt x="1" y="9"/>
                    <a:pt x="10" y="0"/>
                    <a:pt x="24" y="0"/>
                  </a:cubicBezTo>
                  <a:cubicBezTo>
                    <a:pt x="28" y="0"/>
                    <a:pt x="34" y="2"/>
                    <a:pt x="37" y="4"/>
                  </a:cubicBezTo>
                  <a:lnTo>
                    <a:pt x="39" y="0"/>
                  </a:lnTo>
                  <a:lnTo>
                    <a:pt x="43" y="0"/>
                  </a:lnTo>
                  <a:lnTo>
                    <a:pt x="43" y="20"/>
                  </a:lnTo>
                  <a:lnTo>
                    <a:pt x="39" y="20"/>
                  </a:lnTo>
                  <a:cubicBezTo>
                    <a:pt x="34" y="11"/>
                    <a:pt x="29" y="5"/>
                    <a:pt x="22" y="5"/>
                  </a:cubicBezTo>
                  <a:cubicBezTo>
                    <a:pt x="15" y="5"/>
                    <a:pt x="11" y="9"/>
                    <a:pt x="11" y="15"/>
                  </a:cubicBezTo>
                  <a:cubicBezTo>
                    <a:pt x="11" y="21"/>
                    <a:pt x="15" y="24"/>
                    <a:pt x="27" y="27"/>
                  </a:cubicBezTo>
                  <a:cubicBezTo>
                    <a:pt x="40" y="31"/>
                    <a:pt x="46" y="36"/>
                    <a:pt x="46" y="45"/>
                  </a:cubicBezTo>
                  <a:cubicBezTo>
                    <a:pt x="46" y="57"/>
                    <a:pt x="38" y="67"/>
                    <a:pt x="24" y="67"/>
                  </a:cubicBezTo>
                  <a:cubicBezTo>
                    <a:pt x="19" y="67"/>
                    <a:pt x="12" y="65"/>
                    <a:pt x="8" y="63"/>
                  </a:cubicBezTo>
                  <a:lnTo>
                    <a:pt x="4" y="67"/>
                  </a:lnTo>
                  <a:lnTo>
                    <a:pt x="0" y="67"/>
                  </a:lnTo>
                  <a:lnTo>
                    <a:pt x="0" y="4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7" name="Freeform 30"/>
            <p:cNvSpPr>
              <a:spLocks/>
            </p:cNvSpPr>
            <p:nvPr userDrawn="1"/>
          </p:nvSpPr>
          <p:spPr bwMode="auto">
            <a:xfrm>
              <a:off x="10693400" y="3616325"/>
              <a:ext cx="74613" cy="142875"/>
            </a:xfrm>
            <a:custGeom>
              <a:avLst/>
              <a:gdLst>
                <a:gd name="T0" fmla="*/ 12 w 46"/>
                <a:gd name="T1" fmla="*/ 71 h 88"/>
                <a:gd name="T2" fmla="*/ 12 w 46"/>
                <a:gd name="T3" fmla="*/ 71 h 88"/>
                <a:gd name="T4" fmla="*/ 12 w 46"/>
                <a:gd name="T5" fmla="*/ 29 h 88"/>
                <a:gd name="T6" fmla="*/ 0 w 46"/>
                <a:gd name="T7" fmla="*/ 29 h 88"/>
                <a:gd name="T8" fmla="*/ 0 w 46"/>
                <a:gd name="T9" fmla="*/ 25 h 88"/>
                <a:gd name="T10" fmla="*/ 12 w 46"/>
                <a:gd name="T11" fmla="*/ 23 h 88"/>
                <a:gd name="T12" fmla="*/ 12 w 46"/>
                <a:gd name="T13" fmla="*/ 5 h 88"/>
                <a:gd name="T14" fmla="*/ 24 w 46"/>
                <a:gd name="T15" fmla="*/ 0 h 88"/>
                <a:gd name="T16" fmla="*/ 24 w 46"/>
                <a:gd name="T17" fmla="*/ 23 h 88"/>
                <a:gd name="T18" fmla="*/ 44 w 46"/>
                <a:gd name="T19" fmla="*/ 23 h 88"/>
                <a:gd name="T20" fmla="*/ 44 w 46"/>
                <a:gd name="T21" fmla="*/ 29 h 88"/>
                <a:gd name="T22" fmla="*/ 24 w 46"/>
                <a:gd name="T23" fmla="*/ 29 h 88"/>
                <a:gd name="T24" fmla="*/ 24 w 46"/>
                <a:gd name="T25" fmla="*/ 69 h 88"/>
                <a:gd name="T26" fmla="*/ 32 w 46"/>
                <a:gd name="T27" fmla="*/ 80 h 88"/>
                <a:gd name="T28" fmla="*/ 43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5"/>
                  </a:lnTo>
                  <a:lnTo>
                    <a:pt x="12" y="23"/>
                  </a:lnTo>
                  <a:lnTo>
                    <a:pt x="12" y="5"/>
                  </a:lnTo>
                  <a:lnTo>
                    <a:pt x="24" y="0"/>
                  </a:lnTo>
                  <a:lnTo>
                    <a:pt x="24" y="23"/>
                  </a:lnTo>
                  <a:lnTo>
                    <a:pt x="44" y="23"/>
                  </a:lnTo>
                  <a:lnTo>
                    <a:pt x="44" y="29"/>
                  </a:lnTo>
                  <a:lnTo>
                    <a:pt x="24" y="29"/>
                  </a:lnTo>
                  <a:lnTo>
                    <a:pt x="24" y="69"/>
                  </a:lnTo>
                  <a:cubicBezTo>
                    <a:pt x="24" y="77"/>
                    <a:pt x="26" y="80"/>
                    <a:pt x="32" y="80"/>
                  </a:cubicBezTo>
                  <a:cubicBezTo>
                    <a:pt x="36" y="80"/>
                    <a:pt x="39" y="77"/>
                    <a:pt x="43" y="73"/>
                  </a:cubicBezTo>
                  <a:lnTo>
                    <a:pt x="46" y="75"/>
                  </a:lnTo>
                  <a:cubicBezTo>
                    <a:pt x="41" y="84"/>
                    <a:pt x="36" y="88"/>
                    <a:pt x="27" y="88"/>
                  </a:cubicBezTo>
                  <a:cubicBezTo>
                    <a:pt x="17" y="88"/>
                    <a:pt x="12" y="82"/>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8" name="Freeform 31"/>
            <p:cNvSpPr>
              <a:spLocks noEditPoints="1"/>
            </p:cNvSpPr>
            <p:nvPr userDrawn="1"/>
          </p:nvSpPr>
          <p:spPr bwMode="auto">
            <a:xfrm>
              <a:off x="10780713" y="3651250"/>
              <a:ext cx="88900" cy="107950"/>
            </a:xfrm>
            <a:custGeom>
              <a:avLst/>
              <a:gdLst>
                <a:gd name="T0" fmla="*/ 12 w 56"/>
                <a:gd name="T1" fmla="*/ 28 h 67"/>
                <a:gd name="T2" fmla="*/ 12 w 56"/>
                <a:gd name="T3" fmla="*/ 28 h 67"/>
                <a:gd name="T4" fmla="*/ 43 w 56"/>
                <a:gd name="T5" fmla="*/ 27 h 67"/>
                <a:gd name="T6" fmla="*/ 29 w 56"/>
                <a:gd name="T7" fmla="*/ 5 h 67"/>
                <a:gd name="T8" fmla="*/ 12 w 56"/>
                <a:gd name="T9" fmla="*/ 28 h 67"/>
                <a:gd name="T10" fmla="*/ 0 w 56"/>
                <a:gd name="T11" fmla="*/ 34 h 67"/>
                <a:gd name="T12" fmla="*/ 0 w 56"/>
                <a:gd name="T13" fmla="*/ 34 h 67"/>
                <a:gd name="T14" fmla="*/ 30 w 56"/>
                <a:gd name="T15" fmla="*/ 0 h 67"/>
                <a:gd name="T16" fmla="*/ 55 w 56"/>
                <a:gd name="T17" fmla="*/ 32 h 67"/>
                <a:gd name="T18" fmla="*/ 12 w 56"/>
                <a:gd name="T19" fmla="*/ 32 h 67"/>
                <a:gd name="T20" fmla="*/ 12 w 56"/>
                <a:gd name="T21" fmla="*/ 33 h 67"/>
                <a:gd name="T22" fmla="*/ 12 w 56"/>
                <a:gd name="T23" fmla="*/ 33 h 67"/>
                <a:gd name="T24" fmla="*/ 34 w 56"/>
                <a:gd name="T25" fmla="*/ 60 h 67"/>
                <a:gd name="T26" fmla="*/ 54 w 56"/>
                <a:gd name="T27" fmla="*/ 48 h 67"/>
                <a:gd name="T28" fmla="*/ 56 w 56"/>
                <a:gd name="T29" fmla="*/ 50 h 67"/>
                <a:gd name="T30" fmla="*/ 30 w 56"/>
                <a:gd name="T31" fmla="*/ 67 h 67"/>
                <a:gd name="T32" fmla="*/ 0 w 56"/>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67">
                  <a:moveTo>
                    <a:pt x="12" y="28"/>
                  </a:moveTo>
                  <a:lnTo>
                    <a:pt x="12" y="28"/>
                  </a:lnTo>
                  <a:lnTo>
                    <a:pt x="43" y="27"/>
                  </a:lnTo>
                  <a:cubicBezTo>
                    <a:pt x="44" y="15"/>
                    <a:pt x="39" y="5"/>
                    <a:pt x="29" y="5"/>
                  </a:cubicBezTo>
                  <a:cubicBezTo>
                    <a:pt x="20" y="5"/>
                    <a:pt x="14" y="11"/>
                    <a:pt x="12" y="28"/>
                  </a:cubicBezTo>
                  <a:close/>
                  <a:moveTo>
                    <a:pt x="0" y="34"/>
                  </a:moveTo>
                  <a:lnTo>
                    <a:pt x="0" y="34"/>
                  </a:lnTo>
                  <a:cubicBezTo>
                    <a:pt x="0" y="15"/>
                    <a:pt x="11" y="0"/>
                    <a:pt x="30" y="0"/>
                  </a:cubicBezTo>
                  <a:cubicBezTo>
                    <a:pt x="48" y="0"/>
                    <a:pt x="56" y="16"/>
                    <a:pt x="55" y="32"/>
                  </a:cubicBezTo>
                  <a:lnTo>
                    <a:pt x="12" y="32"/>
                  </a:lnTo>
                  <a:lnTo>
                    <a:pt x="12" y="33"/>
                  </a:lnTo>
                  <a:lnTo>
                    <a:pt x="12" y="33"/>
                  </a:lnTo>
                  <a:cubicBezTo>
                    <a:pt x="12" y="48"/>
                    <a:pt x="20" y="60"/>
                    <a:pt x="34" y="60"/>
                  </a:cubicBezTo>
                  <a:cubicBezTo>
                    <a:pt x="42" y="60"/>
                    <a:pt x="48" y="55"/>
                    <a:pt x="54" y="48"/>
                  </a:cubicBezTo>
                  <a:lnTo>
                    <a:pt x="56" y="50"/>
                  </a:lnTo>
                  <a:cubicBezTo>
                    <a:pt x="51" y="59"/>
                    <a:pt x="44" y="67"/>
                    <a:pt x="30" y="67"/>
                  </a:cubicBezTo>
                  <a:cubicBezTo>
                    <a:pt x="10"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 name="Freeform 32"/>
            <p:cNvSpPr>
              <a:spLocks/>
            </p:cNvSpPr>
            <p:nvPr userDrawn="1"/>
          </p:nvSpPr>
          <p:spPr bwMode="auto">
            <a:xfrm>
              <a:off x="10883900" y="3652838"/>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5 h 65"/>
                <a:gd name="T10" fmla="*/ 0 w 51"/>
                <a:gd name="T11" fmla="*/ 1 h 65"/>
                <a:gd name="T12" fmla="*/ 22 w 51"/>
                <a:gd name="T13" fmla="*/ 0 h 65"/>
                <a:gd name="T14" fmla="*/ 22 w 51"/>
                <a:gd name="T15" fmla="*/ 11 h 65"/>
                <a:gd name="T16" fmla="*/ 40 w 51"/>
                <a:gd name="T17" fmla="*/ 0 h 65"/>
                <a:gd name="T18" fmla="*/ 51 w 51"/>
                <a:gd name="T19" fmla="*/ 10 h 65"/>
                <a:gd name="T20" fmla="*/ 44 w 51"/>
                <a:gd name="T21" fmla="*/ 18 h 65"/>
                <a:gd name="T22" fmla="*/ 36 w 51"/>
                <a:gd name="T23" fmla="*/ 10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0"/>
                    <a:pt x="10" y="59"/>
                    <a:pt x="10" y="56"/>
                  </a:cubicBezTo>
                  <a:lnTo>
                    <a:pt x="10" y="12"/>
                  </a:lnTo>
                  <a:cubicBezTo>
                    <a:pt x="10" y="8"/>
                    <a:pt x="8" y="5"/>
                    <a:pt x="0" y="5"/>
                  </a:cubicBezTo>
                  <a:lnTo>
                    <a:pt x="0" y="1"/>
                  </a:lnTo>
                  <a:lnTo>
                    <a:pt x="22" y="0"/>
                  </a:lnTo>
                  <a:lnTo>
                    <a:pt x="22" y="11"/>
                  </a:lnTo>
                  <a:cubicBezTo>
                    <a:pt x="27" y="5"/>
                    <a:pt x="33" y="0"/>
                    <a:pt x="40" y="0"/>
                  </a:cubicBezTo>
                  <a:cubicBezTo>
                    <a:pt x="48" y="0"/>
                    <a:pt x="51" y="5"/>
                    <a:pt x="51" y="10"/>
                  </a:cubicBezTo>
                  <a:cubicBezTo>
                    <a:pt x="51" y="14"/>
                    <a:pt x="48" y="18"/>
                    <a:pt x="44" y="18"/>
                  </a:cubicBezTo>
                  <a:cubicBezTo>
                    <a:pt x="39" y="18"/>
                    <a:pt x="36" y="15"/>
                    <a:pt x="36" y="10"/>
                  </a:cubicBezTo>
                  <a:cubicBezTo>
                    <a:pt x="36" y="10"/>
                    <a:pt x="36" y="9"/>
                    <a:pt x="36" y="8"/>
                  </a:cubicBezTo>
                  <a:cubicBezTo>
                    <a:pt x="30" y="8"/>
                    <a:pt x="25" y="12"/>
                    <a:pt x="22" y="16"/>
                  </a:cubicBezTo>
                  <a:lnTo>
                    <a:pt x="22" y="56"/>
                  </a:lnTo>
                  <a:cubicBezTo>
                    <a:pt x="22" y="59"/>
                    <a:pt x="25" y="60"/>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0" name="Freeform 33"/>
            <p:cNvSpPr>
              <a:spLocks noEditPoints="1"/>
            </p:cNvSpPr>
            <p:nvPr userDrawn="1"/>
          </p:nvSpPr>
          <p:spPr bwMode="auto">
            <a:xfrm>
              <a:off x="10980738" y="3600450"/>
              <a:ext cx="52388"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 name="Freeform 34"/>
            <p:cNvSpPr>
              <a:spLocks noEditPoints="1"/>
            </p:cNvSpPr>
            <p:nvPr userDrawn="1"/>
          </p:nvSpPr>
          <p:spPr bwMode="auto">
            <a:xfrm>
              <a:off x="11044238" y="3608388"/>
              <a:ext cx="101600" cy="150812"/>
            </a:xfrm>
            <a:custGeom>
              <a:avLst/>
              <a:gdLst>
                <a:gd name="T0" fmla="*/ 37 w 63"/>
                <a:gd name="T1" fmla="*/ 8 h 93"/>
                <a:gd name="T2" fmla="*/ 37 w 63"/>
                <a:gd name="T3" fmla="*/ 8 h 93"/>
                <a:gd name="T4" fmla="*/ 45 w 63"/>
                <a:gd name="T5" fmla="*/ 0 h 93"/>
                <a:gd name="T6" fmla="*/ 52 w 63"/>
                <a:gd name="T7" fmla="*/ 8 h 93"/>
                <a:gd name="T8" fmla="*/ 45 w 63"/>
                <a:gd name="T9" fmla="*/ 16 h 93"/>
                <a:gd name="T10" fmla="*/ 37 w 63"/>
                <a:gd name="T11" fmla="*/ 8 h 93"/>
                <a:gd name="T12" fmla="*/ 50 w 63"/>
                <a:gd name="T13" fmla="*/ 60 h 93"/>
                <a:gd name="T14" fmla="*/ 50 w 63"/>
                <a:gd name="T15" fmla="*/ 60 h 93"/>
                <a:gd name="T16" fmla="*/ 31 w 63"/>
                <a:gd name="T17" fmla="*/ 31 h 93"/>
                <a:gd name="T18" fmla="*/ 13 w 63"/>
                <a:gd name="T19" fmla="*/ 60 h 93"/>
                <a:gd name="T20" fmla="*/ 32 w 63"/>
                <a:gd name="T21" fmla="*/ 89 h 93"/>
                <a:gd name="T22" fmla="*/ 50 w 63"/>
                <a:gd name="T23" fmla="*/ 60 h 93"/>
                <a:gd name="T24" fmla="*/ 11 w 63"/>
                <a:gd name="T25" fmla="*/ 8 h 93"/>
                <a:gd name="T26" fmla="*/ 11 w 63"/>
                <a:gd name="T27" fmla="*/ 8 h 93"/>
                <a:gd name="T28" fmla="*/ 19 w 63"/>
                <a:gd name="T29" fmla="*/ 0 h 93"/>
                <a:gd name="T30" fmla="*/ 26 w 63"/>
                <a:gd name="T31" fmla="*/ 8 h 93"/>
                <a:gd name="T32" fmla="*/ 19 w 63"/>
                <a:gd name="T33" fmla="*/ 16 h 93"/>
                <a:gd name="T34" fmla="*/ 11 w 63"/>
                <a:gd name="T35" fmla="*/ 8 h 93"/>
                <a:gd name="T36" fmla="*/ 0 w 63"/>
                <a:gd name="T37" fmla="*/ 60 h 93"/>
                <a:gd name="T38" fmla="*/ 0 w 63"/>
                <a:gd name="T39" fmla="*/ 60 h 93"/>
                <a:gd name="T40" fmla="*/ 32 w 63"/>
                <a:gd name="T41" fmla="*/ 26 h 93"/>
                <a:gd name="T42" fmla="*/ 63 w 63"/>
                <a:gd name="T43" fmla="*/ 59 h 93"/>
                <a:gd name="T44" fmla="*/ 32 w 63"/>
                <a:gd name="T45" fmla="*/ 93 h 93"/>
                <a:gd name="T46" fmla="*/ 0 w 63"/>
                <a:gd name="T47"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93">
                  <a:moveTo>
                    <a:pt x="37" y="8"/>
                  </a:moveTo>
                  <a:lnTo>
                    <a:pt x="37" y="8"/>
                  </a:lnTo>
                  <a:cubicBezTo>
                    <a:pt x="37" y="3"/>
                    <a:pt x="40" y="0"/>
                    <a:pt x="45" y="0"/>
                  </a:cubicBezTo>
                  <a:cubicBezTo>
                    <a:pt x="49" y="0"/>
                    <a:pt x="52" y="3"/>
                    <a:pt x="52" y="8"/>
                  </a:cubicBezTo>
                  <a:cubicBezTo>
                    <a:pt x="52" y="12"/>
                    <a:pt x="49" y="16"/>
                    <a:pt x="45" y="16"/>
                  </a:cubicBezTo>
                  <a:cubicBezTo>
                    <a:pt x="40" y="16"/>
                    <a:pt x="37" y="13"/>
                    <a:pt x="37" y="8"/>
                  </a:cubicBezTo>
                  <a:close/>
                  <a:moveTo>
                    <a:pt x="50" y="60"/>
                  </a:moveTo>
                  <a:lnTo>
                    <a:pt x="50" y="60"/>
                  </a:lnTo>
                  <a:cubicBezTo>
                    <a:pt x="50" y="40"/>
                    <a:pt x="42" y="31"/>
                    <a:pt x="31" y="31"/>
                  </a:cubicBezTo>
                  <a:cubicBezTo>
                    <a:pt x="20" y="31"/>
                    <a:pt x="13" y="40"/>
                    <a:pt x="13" y="60"/>
                  </a:cubicBezTo>
                  <a:cubicBezTo>
                    <a:pt x="13" y="79"/>
                    <a:pt x="21" y="89"/>
                    <a:pt x="32" y="89"/>
                  </a:cubicBezTo>
                  <a:cubicBezTo>
                    <a:pt x="43" y="89"/>
                    <a:pt x="50" y="79"/>
                    <a:pt x="50" y="60"/>
                  </a:cubicBezTo>
                  <a:close/>
                  <a:moveTo>
                    <a:pt x="11" y="8"/>
                  </a:moveTo>
                  <a:lnTo>
                    <a:pt x="11" y="8"/>
                  </a:lnTo>
                  <a:cubicBezTo>
                    <a:pt x="11" y="3"/>
                    <a:pt x="14" y="0"/>
                    <a:pt x="19" y="0"/>
                  </a:cubicBezTo>
                  <a:cubicBezTo>
                    <a:pt x="23" y="0"/>
                    <a:pt x="26" y="3"/>
                    <a:pt x="26" y="8"/>
                  </a:cubicBezTo>
                  <a:cubicBezTo>
                    <a:pt x="26" y="12"/>
                    <a:pt x="23" y="16"/>
                    <a:pt x="19" y="16"/>
                  </a:cubicBezTo>
                  <a:cubicBezTo>
                    <a:pt x="14" y="16"/>
                    <a:pt x="11" y="13"/>
                    <a:pt x="11" y="8"/>
                  </a:cubicBezTo>
                  <a:close/>
                  <a:moveTo>
                    <a:pt x="0" y="60"/>
                  </a:moveTo>
                  <a:lnTo>
                    <a:pt x="0" y="60"/>
                  </a:lnTo>
                  <a:cubicBezTo>
                    <a:pt x="0" y="41"/>
                    <a:pt x="13" y="26"/>
                    <a:pt x="32" y="26"/>
                  </a:cubicBezTo>
                  <a:cubicBezTo>
                    <a:pt x="52" y="26"/>
                    <a:pt x="63" y="40"/>
                    <a:pt x="63" y="59"/>
                  </a:cubicBezTo>
                  <a:cubicBezTo>
                    <a:pt x="63" y="79"/>
                    <a:pt x="51" y="93"/>
                    <a:pt x="32" y="93"/>
                  </a:cubicBezTo>
                  <a:cubicBezTo>
                    <a:pt x="12" y="93"/>
                    <a:pt x="0" y="80"/>
                    <a:pt x="0" y="6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2" name="Freeform 35"/>
            <p:cNvSpPr>
              <a:spLocks noEditPoints="1"/>
            </p:cNvSpPr>
            <p:nvPr userDrawn="1"/>
          </p:nvSpPr>
          <p:spPr bwMode="auto">
            <a:xfrm>
              <a:off x="8328025" y="3894138"/>
              <a:ext cx="152400" cy="150812"/>
            </a:xfrm>
            <a:custGeom>
              <a:avLst/>
              <a:gdLst>
                <a:gd name="T0" fmla="*/ 57 w 95"/>
                <a:gd name="T1" fmla="*/ 54 h 93"/>
                <a:gd name="T2" fmla="*/ 57 w 95"/>
                <a:gd name="T3" fmla="*/ 54 h 93"/>
                <a:gd name="T4" fmla="*/ 44 w 95"/>
                <a:gd name="T5" fmla="*/ 17 h 93"/>
                <a:gd name="T6" fmla="*/ 44 w 95"/>
                <a:gd name="T7" fmla="*/ 17 h 93"/>
                <a:gd name="T8" fmla="*/ 29 w 95"/>
                <a:gd name="T9" fmla="*/ 54 h 93"/>
                <a:gd name="T10" fmla="*/ 57 w 95"/>
                <a:gd name="T11" fmla="*/ 54 h 93"/>
                <a:gd name="T12" fmla="*/ 59 w 95"/>
                <a:gd name="T13" fmla="*/ 59 h 93"/>
                <a:gd name="T14" fmla="*/ 59 w 95"/>
                <a:gd name="T15" fmla="*/ 59 h 93"/>
                <a:gd name="T16" fmla="*/ 28 w 95"/>
                <a:gd name="T17" fmla="*/ 59 h 93"/>
                <a:gd name="T18" fmla="*/ 22 w 95"/>
                <a:gd name="T19" fmla="*/ 72 h 93"/>
                <a:gd name="T20" fmla="*/ 30 w 95"/>
                <a:gd name="T21" fmla="*/ 89 h 93"/>
                <a:gd name="T22" fmla="*/ 30 w 95"/>
                <a:gd name="T23" fmla="*/ 93 h 93"/>
                <a:gd name="T24" fmla="*/ 0 w 95"/>
                <a:gd name="T25" fmla="*/ 93 h 93"/>
                <a:gd name="T26" fmla="*/ 0 w 95"/>
                <a:gd name="T27" fmla="*/ 89 h 93"/>
                <a:gd name="T28" fmla="*/ 17 w 95"/>
                <a:gd name="T29" fmla="*/ 70 h 93"/>
                <a:gd name="T30" fmla="*/ 45 w 95"/>
                <a:gd name="T31" fmla="*/ 0 h 93"/>
                <a:gd name="T32" fmla="*/ 51 w 95"/>
                <a:gd name="T33" fmla="*/ 0 h 93"/>
                <a:gd name="T34" fmla="*/ 80 w 95"/>
                <a:gd name="T35" fmla="*/ 78 h 93"/>
                <a:gd name="T36" fmla="*/ 95 w 95"/>
                <a:gd name="T37" fmla="*/ 89 h 93"/>
                <a:gd name="T38" fmla="*/ 95 w 95"/>
                <a:gd name="T39" fmla="*/ 93 h 93"/>
                <a:gd name="T40" fmla="*/ 54 w 95"/>
                <a:gd name="T41" fmla="*/ 93 h 93"/>
                <a:gd name="T42" fmla="*/ 54 w 95"/>
                <a:gd name="T43" fmla="*/ 89 h 93"/>
                <a:gd name="T44" fmla="*/ 66 w 95"/>
                <a:gd name="T45" fmla="*/ 78 h 93"/>
                <a:gd name="T46" fmla="*/ 59 w 95"/>
                <a:gd name="T4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93">
                  <a:moveTo>
                    <a:pt x="57" y="54"/>
                  </a:moveTo>
                  <a:lnTo>
                    <a:pt x="57" y="54"/>
                  </a:lnTo>
                  <a:lnTo>
                    <a:pt x="44" y="17"/>
                  </a:lnTo>
                  <a:lnTo>
                    <a:pt x="44" y="17"/>
                  </a:lnTo>
                  <a:lnTo>
                    <a:pt x="29" y="54"/>
                  </a:lnTo>
                  <a:lnTo>
                    <a:pt x="57" y="54"/>
                  </a:lnTo>
                  <a:close/>
                  <a:moveTo>
                    <a:pt x="59" y="59"/>
                  </a:moveTo>
                  <a:lnTo>
                    <a:pt x="59" y="59"/>
                  </a:lnTo>
                  <a:lnTo>
                    <a:pt x="28" y="59"/>
                  </a:lnTo>
                  <a:lnTo>
                    <a:pt x="22" y="72"/>
                  </a:lnTo>
                  <a:cubicBezTo>
                    <a:pt x="17" y="86"/>
                    <a:pt x="18" y="87"/>
                    <a:pt x="30" y="89"/>
                  </a:cubicBezTo>
                  <a:lnTo>
                    <a:pt x="30" y="93"/>
                  </a:lnTo>
                  <a:lnTo>
                    <a:pt x="0" y="93"/>
                  </a:lnTo>
                  <a:lnTo>
                    <a:pt x="0" y="89"/>
                  </a:lnTo>
                  <a:cubicBezTo>
                    <a:pt x="9" y="87"/>
                    <a:pt x="12" y="82"/>
                    <a:pt x="17" y="70"/>
                  </a:cubicBezTo>
                  <a:lnTo>
                    <a:pt x="45" y="0"/>
                  </a:lnTo>
                  <a:lnTo>
                    <a:pt x="51" y="0"/>
                  </a:lnTo>
                  <a:lnTo>
                    <a:pt x="80" y="78"/>
                  </a:lnTo>
                  <a:cubicBezTo>
                    <a:pt x="82" y="85"/>
                    <a:pt x="85" y="88"/>
                    <a:pt x="95" y="89"/>
                  </a:cubicBezTo>
                  <a:lnTo>
                    <a:pt x="95" y="93"/>
                  </a:lnTo>
                  <a:lnTo>
                    <a:pt x="54" y="93"/>
                  </a:lnTo>
                  <a:lnTo>
                    <a:pt x="54" y="89"/>
                  </a:lnTo>
                  <a:cubicBezTo>
                    <a:pt x="66" y="89"/>
                    <a:pt x="68" y="86"/>
                    <a:pt x="66" y="78"/>
                  </a:cubicBezTo>
                  <a:lnTo>
                    <a:pt x="59" y="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3" name="Freeform 36"/>
            <p:cNvSpPr>
              <a:spLocks/>
            </p:cNvSpPr>
            <p:nvPr userDrawn="1"/>
          </p:nvSpPr>
          <p:spPr bwMode="auto">
            <a:xfrm>
              <a:off x="8493125" y="3940175"/>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6 h 65"/>
                <a:gd name="T10" fmla="*/ 0 w 51"/>
                <a:gd name="T11" fmla="*/ 1 h 65"/>
                <a:gd name="T12" fmla="*/ 22 w 51"/>
                <a:gd name="T13" fmla="*/ 1 h 65"/>
                <a:gd name="T14" fmla="*/ 22 w 51"/>
                <a:gd name="T15" fmla="*/ 12 h 65"/>
                <a:gd name="T16" fmla="*/ 40 w 51"/>
                <a:gd name="T17" fmla="*/ 0 h 65"/>
                <a:gd name="T18" fmla="*/ 51 w 51"/>
                <a:gd name="T19" fmla="*/ 10 h 65"/>
                <a:gd name="T20" fmla="*/ 44 w 51"/>
                <a:gd name="T21" fmla="*/ 18 h 65"/>
                <a:gd name="T22" fmla="*/ 36 w 51"/>
                <a:gd name="T23" fmla="*/ 11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1"/>
                    <a:pt x="10" y="59"/>
                    <a:pt x="10" y="56"/>
                  </a:cubicBezTo>
                  <a:lnTo>
                    <a:pt x="10" y="12"/>
                  </a:lnTo>
                  <a:cubicBezTo>
                    <a:pt x="10" y="8"/>
                    <a:pt x="8" y="6"/>
                    <a:pt x="0" y="6"/>
                  </a:cubicBezTo>
                  <a:lnTo>
                    <a:pt x="0" y="1"/>
                  </a:lnTo>
                  <a:lnTo>
                    <a:pt x="22" y="1"/>
                  </a:lnTo>
                  <a:lnTo>
                    <a:pt x="22" y="12"/>
                  </a:lnTo>
                  <a:cubicBezTo>
                    <a:pt x="27" y="5"/>
                    <a:pt x="33" y="0"/>
                    <a:pt x="40" y="0"/>
                  </a:cubicBezTo>
                  <a:cubicBezTo>
                    <a:pt x="48" y="0"/>
                    <a:pt x="51" y="5"/>
                    <a:pt x="51" y="10"/>
                  </a:cubicBezTo>
                  <a:cubicBezTo>
                    <a:pt x="51" y="14"/>
                    <a:pt x="48" y="18"/>
                    <a:pt x="44" y="18"/>
                  </a:cubicBezTo>
                  <a:cubicBezTo>
                    <a:pt x="39" y="18"/>
                    <a:pt x="36" y="15"/>
                    <a:pt x="36" y="11"/>
                  </a:cubicBezTo>
                  <a:cubicBezTo>
                    <a:pt x="36" y="10"/>
                    <a:pt x="36" y="9"/>
                    <a:pt x="36" y="8"/>
                  </a:cubicBezTo>
                  <a:cubicBezTo>
                    <a:pt x="30" y="8"/>
                    <a:pt x="25" y="12"/>
                    <a:pt x="22" y="16"/>
                  </a:cubicBezTo>
                  <a:lnTo>
                    <a:pt x="22" y="56"/>
                  </a:lnTo>
                  <a:cubicBezTo>
                    <a:pt x="22" y="59"/>
                    <a:pt x="25" y="61"/>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 name="Freeform 37"/>
            <p:cNvSpPr>
              <a:spLocks noEditPoints="1"/>
            </p:cNvSpPr>
            <p:nvPr userDrawn="1"/>
          </p:nvSpPr>
          <p:spPr bwMode="auto">
            <a:xfrm>
              <a:off x="8578850" y="3887788"/>
              <a:ext cx="111125" cy="160337"/>
            </a:xfrm>
            <a:custGeom>
              <a:avLst/>
              <a:gdLst>
                <a:gd name="T0" fmla="*/ 56 w 69"/>
                <a:gd name="T1" fmla="*/ 64 h 99"/>
                <a:gd name="T2" fmla="*/ 56 w 69"/>
                <a:gd name="T3" fmla="*/ 64 h 99"/>
                <a:gd name="T4" fmla="*/ 38 w 69"/>
                <a:gd name="T5" fmla="*/ 39 h 99"/>
                <a:gd name="T6" fmla="*/ 22 w 69"/>
                <a:gd name="T7" fmla="*/ 45 h 99"/>
                <a:gd name="T8" fmla="*/ 22 w 69"/>
                <a:gd name="T9" fmla="*/ 82 h 99"/>
                <a:gd name="T10" fmla="*/ 38 w 69"/>
                <a:gd name="T11" fmla="*/ 94 h 99"/>
                <a:gd name="T12" fmla="*/ 56 w 69"/>
                <a:gd name="T13" fmla="*/ 64 h 99"/>
                <a:gd name="T14" fmla="*/ 10 w 69"/>
                <a:gd name="T15" fmla="*/ 87 h 99"/>
                <a:gd name="T16" fmla="*/ 10 w 69"/>
                <a:gd name="T17" fmla="*/ 87 h 99"/>
                <a:gd name="T18" fmla="*/ 10 w 69"/>
                <a:gd name="T19" fmla="*/ 11 h 99"/>
                <a:gd name="T20" fmla="*/ 0 w 69"/>
                <a:gd name="T21" fmla="*/ 5 h 99"/>
                <a:gd name="T22" fmla="*/ 0 w 69"/>
                <a:gd name="T23" fmla="*/ 0 h 99"/>
                <a:gd name="T24" fmla="*/ 22 w 69"/>
                <a:gd name="T25" fmla="*/ 0 h 99"/>
                <a:gd name="T26" fmla="*/ 22 w 69"/>
                <a:gd name="T27" fmla="*/ 40 h 99"/>
                <a:gd name="T28" fmla="*/ 42 w 69"/>
                <a:gd name="T29" fmla="*/ 32 h 99"/>
                <a:gd name="T30" fmla="*/ 69 w 69"/>
                <a:gd name="T31" fmla="*/ 63 h 99"/>
                <a:gd name="T32" fmla="*/ 39 w 69"/>
                <a:gd name="T33" fmla="*/ 98 h 99"/>
                <a:gd name="T34" fmla="*/ 19 w 69"/>
                <a:gd name="T35" fmla="*/ 92 h 99"/>
                <a:gd name="T36" fmla="*/ 13 w 69"/>
                <a:gd name="T37" fmla="*/ 99 h 99"/>
                <a:gd name="T38" fmla="*/ 10 w 69"/>
                <a:gd name="T39" fmla="*/ 99 h 99"/>
                <a:gd name="T40" fmla="*/ 10 w 69"/>
                <a:gd name="T41" fmla="*/ 8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99">
                  <a:moveTo>
                    <a:pt x="56" y="64"/>
                  </a:moveTo>
                  <a:lnTo>
                    <a:pt x="56" y="64"/>
                  </a:lnTo>
                  <a:cubicBezTo>
                    <a:pt x="56" y="49"/>
                    <a:pt x="48" y="39"/>
                    <a:pt x="38" y="39"/>
                  </a:cubicBezTo>
                  <a:cubicBezTo>
                    <a:pt x="31" y="39"/>
                    <a:pt x="26" y="41"/>
                    <a:pt x="22" y="45"/>
                  </a:cubicBezTo>
                  <a:lnTo>
                    <a:pt x="22" y="82"/>
                  </a:lnTo>
                  <a:cubicBezTo>
                    <a:pt x="25" y="90"/>
                    <a:pt x="31" y="94"/>
                    <a:pt x="38" y="94"/>
                  </a:cubicBezTo>
                  <a:cubicBezTo>
                    <a:pt x="50" y="94"/>
                    <a:pt x="56" y="83"/>
                    <a:pt x="56" y="64"/>
                  </a:cubicBezTo>
                  <a:close/>
                  <a:moveTo>
                    <a:pt x="10" y="87"/>
                  </a:moveTo>
                  <a:lnTo>
                    <a:pt x="10" y="87"/>
                  </a:lnTo>
                  <a:lnTo>
                    <a:pt x="10" y="11"/>
                  </a:lnTo>
                  <a:cubicBezTo>
                    <a:pt x="10" y="7"/>
                    <a:pt x="8" y="5"/>
                    <a:pt x="0" y="5"/>
                  </a:cubicBezTo>
                  <a:lnTo>
                    <a:pt x="0" y="0"/>
                  </a:lnTo>
                  <a:lnTo>
                    <a:pt x="22" y="0"/>
                  </a:lnTo>
                  <a:lnTo>
                    <a:pt x="22" y="40"/>
                  </a:lnTo>
                  <a:cubicBezTo>
                    <a:pt x="28" y="35"/>
                    <a:pt x="33" y="32"/>
                    <a:pt x="42" y="32"/>
                  </a:cubicBezTo>
                  <a:cubicBezTo>
                    <a:pt x="59" y="32"/>
                    <a:pt x="69" y="45"/>
                    <a:pt x="69" y="63"/>
                  </a:cubicBezTo>
                  <a:cubicBezTo>
                    <a:pt x="69" y="82"/>
                    <a:pt x="58" y="98"/>
                    <a:pt x="39" y="98"/>
                  </a:cubicBezTo>
                  <a:cubicBezTo>
                    <a:pt x="31" y="98"/>
                    <a:pt x="25" y="96"/>
                    <a:pt x="19" y="92"/>
                  </a:cubicBezTo>
                  <a:lnTo>
                    <a:pt x="13" y="99"/>
                  </a:lnTo>
                  <a:lnTo>
                    <a:pt x="10" y="99"/>
                  </a:lnTo>
                  <a:lnTo>
                    <a:pt x="10" y="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 name="Freeform 38"/>
            <p:cNvSpPr>
              <a:spLocks noEditPoints="1"/>
            </p:cNvSpPr>
            <p:nvPr userDrawn="1"/>
          </p:nvSpPr>
          <p:spPr bwMode="auto">
            <a:xfrm>
              <a:off x="8709025" y="3940175"/>
              <a:ext cx="92075"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5 w 57"/>
                <a:gd name="T17" fmla="*/ 31 h 66"/>
                <a:gd name="T18" fmla="*/ 12 w 57"/>
                <a:gd name="T19" fmla="*/ 31 h 66"/>
                <a:gd name="T20" fmla="*/ 12 w 57"/>
                <a:gd name="T21" fmla="*/ 32 h 66"/>
                <a:gd name="T22" fmla="*/ 12 w 57"/>
                <a:gd name="T23" fmla="*/ 32 h 66"/>
                <a:gd name="T24" fmla="*/ 34 w 57"/>
                <a:gd name="T25" fmla="*/ 59 h 66"/>
                <a:gd name="T26" fmla="*/ 54 w 57"/>
                <a:gd name="T27" fmla="*/ 47 h 66"/>
                <a:gd name="T28" fmla="*/ 56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4" y="14"/>
                    <a:pt x="39" y="4"/>
                    <a:pt x="29" y="4"/>
                  </a:cubicBezTo>
                  <a:cubicBezTo>
                    <a:pt x="20" y="4"/>
                    <a:pt x="14" y="11"/>
                    <a:pt x="13" y="27"/>
                  </a:cubicBezTo>
                  <a:close/>
                  <a:moveTo>
                    <a:pt x="0" y="34"/>
                  </a:moveTo>
                  <a:lnTo>
                    <a:pt x="0" y="34"/>
                  </a:lnTo>
                  <a:cubicBezTo>
                    <a:pt x="0" y="15"/>
                    <a:pt x="12" y="0"/>
                    <a:pt x="30" y="0"/>
                  </a:cubicBezTo>
                  <a:cubicBezTo>
                    <a:pt x="48" y="0"/>
                    <a:pt x="57" y="16"/>
                    <a:pt x="55" y="31"/>
                  </a:cubicBezTo>
                  <a:lnTo>
                    <a:pt x="12" y="31"/>
                  </a:lnTo>
                  <a:lnTo>
                    <a:pt x="12" y="32"/>
                  </a:lnTo>
                  <a:lnTo>
                    <a:pt x="12" y="32"/>
                  </a:lnTo>
                  <a:cubicBezTo>
                    <a:pt x="12" y="48"/>
                    <a:pt x="20" y="59"/>
                    <a:pt x="34" y="59"/>
                  </a:cubicBezTo>
                  <a:cubicBezTo>
                    <a:pt x="42" y="59"/>
                    <a:pt x="48" y="54"/>
                    <a:pt x="54" y="47"/>
                  </a:cubicBezTo>
                  <a:lnTo>
                    <a:pt x="56" y="50"/>
                  </a:lnTo>
                  <a:cubicBezTo>
                    <a:pt x="51" y="58"/>
                    <a:pt x="44" y="66"/>
                    <a:pt x="30" y="66"/>
                  </a:cubicBezTo>
                  <a:cubicBezTo>
                    <a:pt x="10"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 name="Freeform 39"/>
            <p:cNvSpPr>
              <a:spLocks/>
            </p:cNvSpPr>
            <p:nvPr userDrawn="1"/>
          </p:nvSpPr>
          <p:spPr bwMode="auto">
            <a:xfrm>
              <a:off x="8812213" y="3903663"/>
              <a:ext cx="71438" cy="142875"/>
            </a:xfrm>
            <a:custGeom>
              <a:avLst/>
              <a:gdLst>
                <a:gd name="T0" fmla="*/ 11 w 45"/>
                <a:gd name="T1" fmla="*/ 71 h 88"/>
                <a:gd name="T2" fmla="*/ 11 w 45"/>
                <a:gd name="T3" fmla="*/ 71 h 88"/>
                <a:gd name="T4" fmla="*/ 11 w 45"/>
                <a:gd name="T5" fmla="*/ 29 h 88"/>
                <a:gd name="T6" fmla="*/ 0 w 45"/>
                <a:gd name="T7" fmla="*/ 29 h 88"/>
                <a:gd name="T8" fmla="*/ 0 w 45"/>
                <a:gd name="T9" fmla="*/ 26 h 88"/>
                <a:gd name="T10" fmla="*/ 12 w 45"/>
                <a:gd name="T11" fmla="*/ 23 h 88"/>
                <a:gd name="T12" fmla="*/ 12 w 45"/>
                <a:gd name="T13" fmla="*/ 5 h 88"/>
                <a:gd name="T14" fmla="*/ 23 w 45"/>
                <a:gd name="T15" fmla="*/ 0 h 88"/>
                <a:gd name="T16" fmla="*/ 23 w 45"/>
                <a:gd name="T17" fmla="*/ 23 h 88"/>
                <a:gd name="T18" fmla="*/ 44 w 45"/>
                <a:gd name="T19" fmla="*/ 23 h 88"/>
                <a:gd name="T20" fmla="*/ 44 w 45"/>
                <a:gd name="T21" fmla="*/ 29 h 88"/>
                <a:gd name="T22" fmla="*/ 23 w 45"/>
                <a:gd name="T23" fmla="*/ 29 h 88"/>
                <a:gd name="T24" fmla="*/ 23 w 45"/>
                <a:gd name="T25" fmla="*/ 69 h 88"/>
                <a:gd name="T26" fmla="*/ 32 w 45"/>
                <a:gd name="T27" fmla="*/ 81 h 88"/>
                <a:gd name="T28" fmla="*/ 42 w 45"/>
                <a:gd name="T29" fmla="*/ 73 h 88"/>
                <a:gd name="T30" fmla="*/ 45 w 45"/>
                <a:gd name="T31" fmla="*/ 75 h 88"/>
                <a:gd name="T32" fmla="*/ 26 w 45"/>
                <a:gd name="T33" fmla="*/ 88 h 88"/>
                <a:gd name="T34" fmla="*/ 11 w 45"/>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88">
                  <a:moveTo>
                    <a:pt x="11" y="71"/>
                  </a:moveTo>
                  <a:lnTo>
                    <a:pt x="11" y="71"/>
                  </a:lnTo>
                  <a:lnTo>
                    <a:pt x="11" y="29"/>
                  </a:lnTo>
                  <a:lnTo>
                    <a:pt x="0" y="29"/>
                  </a:lnTo>
                  <a:lnTo>
                    <a:pt x="0" y="26"/>
                  </a:lnTo>
                  <a:lnTo>
                    <a:pt x="12" y="23"/>
                  </a:lnTo>
                  <a:lnTo>
                    <a:pt x="12" y="5"/>
                  </a:lnTo>
                  <a:lnTo>
                    <a:pt x="23" y="0"/>
                  </a:lnTo>
                  <a:lnTo>
                    <a:pt x="23" y="23"/>
                  </a:lnTo>
                  <a:lnTo>
                    <a:pt x="44" y="23"/>
                  </a:lnTo>
                  <a:lnTo>
                    <a:pt x="44" y="29"/>
                  </a:lnTo>
                  <a:lnTo>
                    <a:pt x="23" y="29"/>
                  </a:lnTo>
                  <a:lnTo>
                    <a:pt x="23" y="69"/>
                  </a:lnTo>
                  <a:cubicBezTo>
                    <a:pt x="23" y="77"/>
                    <a:pt x="26" y="81"/>
                    <a:pt x="32" y="81"/>
                  </a:cubicBezTo>
                  <a:cubicBezTo>
                    <a:pt x="36" y="81"/>
                    <a:pt x="39" y="78"/>
                    <a:pt x="42" y="73"/>
                  </a:cubicBezTo>
                  <a:lnTo>
                    <a:pt x="45" y="75"/>
                  </a:lnTo>
                  <a:cubicBezTo>
                    <a:pt x="40" y="85"/>
                    <a:pt x="35" y="88"/>
                    <a:pt x="26" y="88"/>
                  </a:cubicBezTo>
                  <a:cubicBezTo>
                    <a:pt x="17" y="88"/>
                    <a:pt x="11" y="83"/>
                    <a:pt x="11"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7" name="Freeform 40"/>
            <p:cNvSpPr>
              <a:spLocks/>
            </p:cNvSpPr>
            <p:nvPr userDrawn="1"/>
          </p:nvSpPr>
          <p:spPr bwMode="auto">
            <a:xfrm>
              <a:off x="8902700" y="3940175"/>
              <a:ext cx="71438" cy="106362"/>
            </a:xfrm>
            <a:custGeom>
              <a:avLst/>
              <a:gdLst>
                <a:gd name="T0" fmla="*/ 0 w 45"/>
                <a:gd name="T1" fmla="*/ 45 h 66"/>
                <a:gd name="T2" fmla="*/ 0 w 45"/>
                <a:gd name="T3" fmla="*/ 45 h 66"/>
                <a:gd name="T4" fmla="*/ 4 w 45"/>
                <a:gd name="T5" fmla="*/ 45 h 66"/>
                <a:gd name="T6" fmla="*/ 25 w 45"/>
                <a:gd name="T7" fmla="*/ 62 h 66"/>
                <a:gd name="T8" fmla="*/ 36 w 45"/>
                <a:gd name="T9" fmla="*/ 51 h 66"/>
                <a:gd name="T10" fmla="*/ 20 w 45"/>
                <a:gd name="T11" fmla="*/ 38 h 66"/>
                <a:gd name="T12" fmla="*/ 1 w 45"/>
                <a:gd name="T13" fmla="*/ 20 h 66"/>
                <a:gd name="T14" fmla="*/ 23 w 45"/>
                <a:gd name="T15" fmla="*/ 0 h 66"/>
                <a:gd name="T16" fmla="*/ 36 w 45"/>
                <a:gd name="T17" fmla="*/ 4 h 66"/>
                <a:gd name="T18" fmla="*/ 39 w 45"/>
                <a:gd name="T19" fmla="*/ 0 h 66"/>
                <a:gd name="T20" fmla="*/ 42 w 45"/>
                <a:gd name="T21" fmla="*/ 0 h 66"/>
                <a:gd name="T22" fmla="*/ 42 w 45"/>
                <a:gd name="T23" fmla="*/ 19 h 66"/>
                <a:gd name="T24" fmla="*/ 38 w 45"/>
                <a:gd name="T25" fmla="*/ 19 h 66"/>
                <a:gd name="T26" fmla="*/ 21 w 45"/>
                <a:gd name="T27" fmla="*/ 4 h 66"/>
                <a:gd name="T28" fmla="*/ 10 w 45"/>
                <a:gd name="T29" fmla="*/ 15 h 66"/>
                <a:gd name="T30" fmla="*/ 26 w 45"/>
                <a:gd name="T31" fmla="*/ 27 h 66"/>
                <a:gd name="T32" fmla="*/ 45 w 45"/>
                <a:gd name="T33" fmla="*/ 45 h 66"/>
                <a:gd name="T34" fmla="*/ 23 w 45"/>
                <a:gd name="T35" fmla="*/ 66 h 66"/>
                <a:gd name="T36" fmla="*/ 7 w 45"/>
                <a:gd name="T37" fmla="*/ 62 h 66"/>
                <a:gd name="T38" fmla="*/ 3 w 45"/>
                <a:gd name="T39" fmla="*/ 66 h 66"/>
                <a:gd name="T40" fmla="*/ 0 w 45"/>
                <a:gd name="T41" fmla="*/ 66 h 66"/>
                <a:gd name="T42" fmla="*/ 0 w 45"/>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6">
                  <a:moveTo>
                    <a:pt x="0" y="45"/>
                  </a:moveTo>
                  <a:lnTo>
                    <a:pt x="0" y="45"/>
                  </a:lnTo>
                  <a:lnTo>
                    <a:pt x="4" y="45"/>
                  </a:lnTo>
                  <a:cubicBezTo>
                    <a:pt x="10" y="55"/>
                    <a:pt x="17" y="62"/>
                    <a:pt x="25" y="62"/>
                  </a:cubicBezTo>
                  <a:cubicBezTo>
                    <a:pt x="32" y="62"/>
                    <a:pt x="36" y="57"/>
                    <a:pt x="36" y="51"/>
                  </a:cubicBezTo>
                  <a:cubicBezTo>
                    <a:pt x="36" y="45"/>
                    <a:pt x="32" y="42"/>
                    <a:pt x="20" y="38"/>
                  </a:cubicBezTo>
                  <a:cubicBezTo>
                    <a:pt x="6" y="34"/>
                    <a:pt x="1" y="29"/>
                    <a:pt x="1" y="20"/>
                  </a:cubicBezTo>
                  <a:cubicBezTo>
                    <a:pt x="1" y="8"/>
                    <a:pt x="9" y="0"/>
                    <a:pt x="23" y="0"/>
                  </a:cubicBezTo>
                  <a:cubicBezTo>
                    <a:pt x="28" y="0"/>
                    <a:pt x="33" y="2"/>
                    <a:pt x="36" y="4"/>
                  </a:cubicBezTo>
                  <a:lnTo>
                    <a:pt x="39" y="0"/>
                  </a:lnTo>
                  <a:lnTo>
                    <a:pt x="42" y="0"/>
                  </a:lnTo>
                  <a:lnTo>
                    <a:pt x="42" y="19"/>
                  </a:lnTo>
                  <a:lnTo>
                    <a:pt x="38" y="19"/>
                  </a:lnTo>
                  <a:cubicBezTo>
                    <a:pt x="34" y="10"/>
                    <a:pt x="28" y="4"/>
                    <a:pt x="21" y="4"/>
                  </a:cubicBezTo>
                  <a:cubicBezTo>
                    <a:pt x="15" y="4"/>
                    <a:pt x="10" y="9"/>
                    <a:pt x="10" y="15"/>
                  </a:cubicBezTo>
                  <a:cubicBezTo>
                    <a:pt x="10" y="20"/>
                    <a:pt x="15" y="23"/>
                    <a:pt x="26" y="27"/>
                  </a:cubicBezTo>
                  <a:cubicBezTo>
                    <a:pt x="39" y="30"/>
                    <a:pt x="45" y="35"/>
                    <a:pt x="45" y="45"/>
                  </a:cubicBezTo>
                  <a:cubicBezTo>
                    <a:pt x="45" y="57"/>
                    <a:pt x="38" y="66"/>
                    <a:pt x="23" y="66"/>
                  </a:cubicBezTo>
                  <a:cubicBezTo>
                    <a:pt x="18" y="66"/>
                    <a:pt x="11" y="64"/>
                    <a:pt x="7"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8" name="Freeform 41"/>
            <p:cNvSpPr>
              <a:spLocks/>
            </p:cNvSpPr>
            <p:nvPr userDrawn="1"/>
          </p:nvSpPr>
          <p:spPr bwMode="auto">
            <a:xfrm>
              <a:off x="8996363" y="3983038"/>
              <a:ext cx="58738" cy="14287"/>
            </a:xfrm>
            <a:custGeom>
              <a:avLst/>
              <a:gdLst>
                <a:gd name="T0" fmla="*/ 0 w 36"/>
                <a:gd name="T1" fmla="*/ 0 h 9"/>
                <a:gd name="T2" fmla="*/ 0 w 36"/>
                <a:gd name="T3" fmla="*/ 0 h 9"/>
                <a:gd name="T4" fmla="*/ 36 w 36"/>
                <a:gd name="T5" fmla="*/ 0 h 9"/>
                <a:gd name="T6" fmla="*/ 36 w 36"/>
                <a:gd name="T7" fmla="*/ 9 h 9"/>
                <a:gd name="T8" fmla="*/ 0 w 36"/>
                <a:gd name="T9" fmla="*/ 9 h 9"/>
                <a:gd name="T10" fmla="*/ 0 w 36"/>
                <a:gd name="T11" fmla="*/ 0 h 9"/>
              </a:gdLst>
              <a:ahLst/>
              <a:cxnLst>
                <a:cxn ang="0">
                  <a:pos x="T0" y="T1"/>
                </a:cxn>
                <a:cxn ang="0">
                  <a:pos x="T2" y="T3"/>
                </a:cxn>
                <a:cxn ang="0">
                  <a:pos x="T4" y="T5"/>
                </a:cxn>
                <a:cxn ang="0">
                  <a:pos x="T6" y="T7"/>
                </a:cxn>
                <a:cxn ang="0">
                  <a:pos x="T8" y="T9"/>
                </a:cxn>
                <a:cxn ang="0">
                  <a:pos x="T10" y="T11"/>
                </a:cxn>
              </a:cxnLst>
              <a:rect l="0" t="0" r="r" b="b"/>
              <a:pathLst>
                <a:path w="36" h="9">
                  <a:moveTo>
                    <a:pt x="0" y="0"/>
                  </a:moveTo>
                  <a:lnTo>
                    <a:pt x="0" y="0"/>
                  </a:lnTo>
                  <a:lnTo>
                    <a:pt x="36" y="0"/>
                  </a:lnTo>
                  <a:lnTo>
                    <a:pt x="36" y="9"/>
                  </a:lnTo>
                  <a:lnTo>
                    <a:pt x="0" y="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 name="Freeform 42"/>
            <p:cNvSpPr>
              <a:spLocks noEditPoints="1"/>
            </p:cNvSpPr>
            <p:nvPr userDrawn="1"/>
          </p:nvSpPr>
          <p:spPr bwMode="auto">
            <a:xfrm>
              <a:off x="9110663" y="3940175"/>
              <a:ext cx="101600" cy="106362"/>
            </a:xfrm>
            <a:custGeom>
              <a:avLst/>
              <a:gdLst>
                <a:gd name="T0" fmla="*/ 50 w 63"/>
                <a:gd name="T1" fmla="*/ 33 h 66"/>
                <a:gd name="T2" fmla="*/ 50 w 63"/>
                <a:gd name="T3" fmla="*/ 33 h 66"/>
                <a:gd name="T4" fmla="*/ 31 w 63"/>
                <a:gd name="T5" fmla="*/ 4 h 66"/>
                <a:gd name="T6" fmla="*/ 13 w 63"/>
                <a:gd name="T7" fmla="*/ 33 h 66"/>
                <a:gd name="T8" fmla="*/ 32 w 63"/>
                <a:gd name="T9" fmla="*/ 62 h 66"/>
                <a:gd name="T10" fmla="*/ 50 w 63"/>
                <a:gd name="T11" fmla="*/ 33 h 66"/>
                <a:gd name="T12" fmla="*/ 0 w 63"/>
                <a:gd name="T13" fmla="*/ 33 h 66"/>
                <a:gd name="T14" fmla="*/ 0 w 63"/>
                <a:gd name="T15" fmla="*/ 33 h 66"/>
                <a:gd name="T16" fmla="*/ 31 w 63"/>
                <a:gd name="T17" fmla="*/ 0 h 66"/>
                <a:gd name="T18" fmla="*/ 63 w 63"/>
                <a:gd name="T19" fmla="*/ 33 h 66"/>
                <a:gd name="T20" fmla="*/ 31 w 63"/>
                <a:gd name="T21" fmla="*/ 66 h 66"/>
                <a:gd name="T22" fmla="*/ 0 w 63"/>
                <a:gd name="T23"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6">
                  <a:moveTo>
                    <a:pt x="50" y="33"/>
                  </a:moveTo>
                  <a:lnTo>
                    <a:pt x="50" y="33"/>
                  </a:lnTo>
                  <a:cubicBezTo>
                    <a:pt x="50" y="13"/>
                    <a:pt x="42" y="4"/>
                    <a:pt x="31" y="4"/>
                  </a:cubicBezTo>
                  <a:cubicBezTo>
                    <a:pt x="20" y="4"/>
                    <a:pt x="13" y="13"/>
                    <a:pt x="13" y="33"/>
                  </a:cubicBezTo>
                  <a:cubicBezTo>
                    <a:pt x="13" y="53"/>
                    <a:pt x="21" y="62"/>
                    <a:pt x="32" y="62"/>
                  </a:cubicBezTo>
                  <a:cubicBezTo>
                    <a:pt x="43" y="62"/>
                    <a:pt x="50" y="53"/>
                    <a:pt x="50" y="33"/>
                  </a:cubicBezTo>
                  <a:close/>
                  <a:moveTo>
                    <a:pt x="0" y="33"/>
                  </a:moveTo>
                  <a:lnTo>
                    <a:pt x="0" y="33"/>
                  </a:lnTo>
                  <a:cubicBezTo>
                    <a:pt x="0" y="14"/>
                    <a:pt x="12" y="0"/>
                    <a:pt x="31" y="0"/>
                  </a:cubicBezTo>
                  <a:cubicBezTo>
                    <a:pt x="51" y="0"/>
                    <a:pt x="63" y="13"/>
                    <a:pt x="63" y="33"/>
                  </a:cubicBezTo>
                  <a:cubicBezTo>
                    <a:pt x="63" y="52"/>
                    <a:pt x="50" y="66"/>
                    <a:pt x="31" y="66"/>
                  </a:cubicBezTo>
                  <a:cubicBezTo>
                    <a:pt x="11" y="66"/>
                    <a:pt x="0" y="53"/>
                    <a:pt x="0" y="3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0" name="Freeform 43"/>
            <p:cNvSpPr>
              <a:spLocks/>
            </p:cNvSpPr>
            <p:nvPr userDrawn="1"/>
          </p:nvSpPr>
          <p:spPr bwMode="auto">
            <a:xfrm>
              <a:off x="9231313" y="3940175"/>
              <a:ext cx="88900" cy="106362"/>
            </a:xfrm>
            <a:custGeom>
              <a:avLst/>
              <a:gdLst>
                <a:gd name="T0" fmla="*/ 0 w 55"/>
                <a:gd name="T1" fmla="*/ 34 h 66"/>
                <a:gd name="T2" fmla="*/ 0 w 55"/>
                <a:gd name="T3" fmla="*/ 34 h 66"/>
                <a:gd name="T4" fmla="*/ 31 w 55"/>
                <a:gd name="T5" fmla="*/ 0 h 66"/>
                <a:gd name="T6" fmla="*/ 53 w 55"/>
                <a:gd name="T7" fmla="*/ 15 h 66"/>
                <a:gd name="T8" fmla="*/ 46 w 55"/>
                <a:gd name="T9" fmla="*/ 23 h 66"/>
                <a:gd name="T10" fmla="*/ 38 w 55"/>
                <a:gd name="T11" fmla="*/ 16 h 66"/>
                <a:gd name="T12" fmla="*/ 43 w 55"/>
                <a:gd name="T13" fmla="*/ 8 h 66"/>
                <a:gd name="T14" fmla="*/ 31 w 55"/>
                <a:gd name="T15" fmla="*/ 4 h 66"/>
                <a:gd name="T16" fmla="*/ 12 w 55"/>
                <a:gd name="T17" fmla="*/ 31 h 66"/>
                <a:gd name="T18" fmla="*/ 34 w 55"/>
                <a:gd name="T19" fmla="*/ 58 h 66"/>
                <a:gd name="T20" fmla="*/ 52 w 55"/>
                <a:gd name="T21" fmla="*/ 49 h 66"/>
                <a:gd name="T22" fmla="*/ 55 w 55"/>
                <a:gd name="T23" fmla="*/ 52 h 66"/>
                <a:gd name="T24" fmla="*/ 29 w 55"/>
                <a:gd name="T25" fmla="*/ 66 h 66"/>
                <a:gd name="T26" fmla="*/ 0 w 55"/>
                <a:gd name="T27"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66">
                  <a:moveTo>
                    <a:pt x="0" y="34"/>
                  </a:moveTo>
                  <a:lnTo>
                    <a:pt x="0" y="34"/>
                  </a:lnTo>
                  <a:cubicBezTo>
                    <a:pt x="0" y="14"/>
                    <a:pt x="13" y="0"/>
                    <a:pt x="31" y="0"/>
                  </a:cubicBezTo>
                  <a:cubicBezTo>
                    <a:pt x="45" y="0"/>
                    <a:pt x="53" y="8"/>
                    <a:pt x="53" y="15"/>
                  </a:cubicBezTo>
                  <a:cubicBezTo>
                    <a:pt x="53" y="19"/>
                    <a:pt x="50" y="23"/>
                    <a:pt x="46" y="23"/>
                  </a:cubicBezTo>
                  <a:cubicBezTo>
                    <a:pt x="41" y="23"/>
                    <a:pt x="38" y="20"/>
                    <a:pt x="38" y="16"/>
                  </a:cubicBezTo>
                  <a:cubicBezTo>
                    <a:pt x="38" y="12"/>
                    <a:pt x="41" y="9"/>
                    <a:pt x="43" y="8"/>
                  </a:cubicBezTo>
                  <a:cubicBezTo>
                    <a:pt x="41" y="6"/>
                    <a:pt x="36" y="4"/>
                    <a:pt x="31" y="4"/>
                  </a:cubicBezTo>
                  <a:cubicBezTo>
                    <a:pt x="20" y="4"/>
                    <a:pt x="12" y="13"/>
                    <a:pt x="12" y="31"/>
                  </a:cubicBezTo>
                  <a:cubicBezTo>
                    <a:pt x="12" y="47"/>
                    <a:pt x="20" y="58"/>
                    <a:pt x="34" y="58"/>
                  </a:cubicBezTo>
                  <a:cubicBezTo>
                    <a:pt x="41" y="58"/>
                    <a:pt x="47" y="54"/>
                    <a:pt x="52" y="49"/>
                  </a:cubicBezTo>
                  <a:lnTo>
                    <a:pt x="55" y="52"/>
                  </a:lnTo>
                  <a:cubicBezTo>
                    <a:pt x="49" y="60"/>
                    <a:pt x="42" y="66"/>
                    <a:pt x="29" y="66"/>
                  </a:cubicBezTo>
                  <a:cubicBezTo>
                    <a:pt x="11"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 name="Freeform 44"/>
            <p:cNvSpPr>
              <a:spLocks/>
            </p:cNvSpPr>
            <p:nvPr userDrawn="1"/>
          </p:nvSpPr>
          <p:spPr bwMode="auto">
            <a:xfrm>
              <a:off x="9329738" y="3887788"/>
              <a:ext cx="119063" cy="157162"/>
            </a:xfrm>
            <a:custGeom>
              <a:avLst/>
              <a:gdLst>
                <a:gd name="T0" fmla="*/ 0 w 74"/>
                <a:gd name="T1" fmla="*/ 93 h 97"/>
                <a:gd name="T2" fmla="*/ 0 w 74"/>
                <a:gd name="T3" fmla="*/ 93 h 97"/>
                <a:gd name="T4" fmla="*/ 11 w 74"/>
                <a:gd name="T5" fmla="*/ 88 h 97"/>
                <a:gd name="T6" fmla="*/ 11 w 74"/>
                <a:gd name="T7" fmla="*/ 11 h 97"/>
                <a:gd name="T8" fmla="*/ 0 w 74"/>
                <a:gd name="T9" fmla="*/ 5 h 97"/>
                <a:gd name="T10" fmla="*/ 0 w 74"/>
                <a:gd name="T11" fmla="*/ 0 h 97"/>
                <a:gd name="T12" fmla="*/ 23 w 74"/>
                <a:gd name="T13" fmla="*/ 0 h 97"/>
                <a:gd name="T14" fmla="*/ 23 w 74"/>
                <a:gd name="T15" fmla="*/ 42 h 97"/>
                <a:gd name="T16" fmla="*/ 48 w 74"/>
                <a:gd name="T17" fmla="*/ 32 h 97"/>
                <a:gd name="T18" fmla="*/ 64 w 74"/>
                <a:gd name="T19" fmla="*/ 52 h 97"/>
                <a:gd name="T20" fmla="*/ 64 w 74"/>
                <a:gd name="T21" fmla="*/ 88 h 97"/>
                <a:gd name="T22" fmla="*/ 74 w 74"/>
                <a:gd name="T23" fmla="*/ 93 h 97"/>
                <a:gd name="T24" fmla="*/ 74 w 74"/>
                <a:gd name="T25" fmla="*/ 97 h 97"/>
                <a:gd name="T26" fmla="*/ 43 w 74"/>
                <a:gd name="T27" fmla="*/ 97 h 97"/>
                <a:gd name="T28" fmla="*/ 43 w 74"/>
                <a:gd name="T29" fmla="*/ 93 h 97"/>
                <a:gd name="T30" fmla="*/ 52 w 74"/>
                <a:gd name="T31" fmla="*/ 88 h 97"/>
                <a:gd name="T32" fmla="*/ 52 w 74"/>
                <a:gd name="T33" fmla="*/ 57 h 97"/>
                <a:gd name="T34" fmla="*/ 38 w 74"/>
                <a:gd name="T35" fmla="*/ 41 h 97"/>
                <a:gd name="T36" fmla="*/ 23 w 74"/>
                <a:gd name="T37" fmla="*/ 47 h 97"/>
                <a:gd name="T38" fmla="*/ 23 w 74"/>
                <a:gd name="T39" fmla="*/ 88 h 97"/>
                <a:gd name="T40" fmla="*/ 31 w 74"/>
                <a:gd name="T41" fmla="*/ 93 h 97"/>
                <a:gd name="T42" fmla="*/ 31 w 74"/>
                <a:gd name="T43" fmla="*/ 97 h 97"/>
                <a:gd name="T44" fmla="*/ 0 w 74"/>
                <a:gd name="T45" fmla="*/ 97 h 97"/>
                <a:gd name="T46" fmla="*/ 0 w 74"/>
                <a:gd name="T47"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97">
                  <a:moveTo>
                    <a:pt x="0" y="93"/>
                  </a:moveTo>
                  <a:lnTo>
                    <a:pt x="0" y="93"/>
                  </a:lnTo>
                  <a:cubicBezTo>
                    <a:pt x="9" y="93"/>
                    <a:pt x="11" y="91"/>
                    <a:pt x="11" y="88"/>
                  </a:cubicBezTo>
                  <a:lnTo>
                    <a:pt x="11" y="11"/>
                  </a:lnTo>
                  <a:cubicBezTo>
                    <a:pt x="11" y="7"/>
                    <a:pt x="8" y="5"/>
                    <a:pt x="0" y="5"/>
                  </a:cubicBezTo>
                  <a:lnTo>
                    <a:pt x="0" y="0"/>
                  </a:lnTo>
                  <a:lnTo>
                    <a:pt x="23" y="0"/>
                  </a:lnTo>
                  <a:lnTo>
                    <a:pt x="23" y="42"/>
                  </a:lnTo>
                  <a:cubicBezTo>
                    <a:pt x="30" y="37"/>
                    <a:pt x="39" y="32"/>
                    <a:pt x="48" y="32"/>
                  </a:cubicBezTo>
                  <a:cubicBezTo>
                    <a:pt x="57" y="32"/>
                    <a:pt x="64" y="39"/>
                    <a:pt x="64" y="52"/>
                  </a:cubicBezTo>
                  <a:lnTo>
                    <a:pt x="64" y="88"/>
                  </a:lnTo>
                  <a:cubicBezTo>
                    <a:pt x="64" y="91"/>
                    <a:pt x="66" y="93"/>
                    <a:pt x="74" y="93"/>
                  </a:cubicBezTo>
                  <a:lnTo>
                    <a:pt x="74" y="97"/>
                  </a:lnTo>
                  <a:lnTo>
                    <a:pt x="43" y="97"/>
                  </a:lnTo>
                  <a:lnTo>
                    <a:pt x="43" y="93"/>
                  </a:lnTo>
                  <a:cubicBezTo>
                    <a:pt x="50" y="93"/>
                    <a:pt x="52" y="91"/>
                    <a:pt x="52" y="88"/>
                  </a:cubicBezTo>
                  <a:lnTo>
                    <a:pt x="52" y="57"/>
                  </a:lnTo>
                  <a:cubicBezTo>
                    <a:pt x="52" y="44"/>
                    <a:pt x="47" y="41"/>
                    <a:pt x="38" y="41"/>
                  </a:cubicBezTo>
                  <a:cubicBezTo>
                    <a:pt x="32" y="41"/>
                    <a:pt x="27" y="44"/>
                    <a:pt x="23" y="47"/>
                  </a:cubicBezTo>
                  <a:lnTo>
                    <a:pt x="23" y="88"/>
                  </a:lnTo>
                  <a:cubicBezTo>
                    <a:pt x="23" y="91"/>
                    <a:pt x="24" y="93"/>
                    <a:pt x="31" y="93"/>
                  </a:cubicBezTo>
                  <a:lnTo>
                    <a:pt x="31"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2" name="Freeform 45"/>
            <p:cNvSpPr>
              <a:spLocks/>
            </p:cNvSpPr>
            <p:nvPr userDrawn="1"/>
          </p:nvSpPr>
          <p:spPr bwMode="auto">
            <a:xfrm>
              <a:off x="9499600" y="3940175"/>
              <a:ext cx="117475" cy="104775"/>
            </a:xfrm>
            <a:custGeom>
              <a:avLst/>
              <a:gdLst>
                <a:gd name="T0" fmla="*/ 0 w 73"/>
                <a:gd name="T1" fmla="*/ 61 h 65"/>
                <a:gd name="T2" fmla="*/ 0 w 73"/>
                <a:gd name="T3" fmla="*/ 61 h 65"/>
                <a:gd name="T4" fmla="*/ 10 w 73"/>
                <a:gd name="T5" fmla="*/ 56 h 65"/>
                <a:gd name="T6" fmla="*/ 10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0" y="59"/>
                    <a:pt x="10" y="56"/>
                  </a:cubicBezTo>
                  <a:lnTo>
                    <a:pt x="10" y="12"/>
                  </a:lnTo>
                  <a:cubicBezTo>
                    <a:pt x="10"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49" y="61"/>
                    <a:pt x="51" y="59"/>
                    <a:pt x="51" y="56"/>
                  </a:cubicBezTo>
                  <a:lnTo>
                    <a:pt x="51" y="25"/>
                  </a:lnTo>
                  <a:cubicBezTo>
                    <a:pt x="51" y="12"/>
                    <a:pt x="46" y="9"/>
                    <a:pt x="38" y="9"/>
                  </a:cubicBezTo>
                  <a:cubicBezTo>
                    <a:pt x="31"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3" name="Freeform 46"/>
            <p:cNvSpPr>
              <a:spLocks noEditPoints="1"/>
            </p:cNvSpPr>
            <p:nvPr userDrawn="1"/>
          </p:nvSpPr>
          <p:spPr bwMode="auto">
            <a:xfrm>
              <a:off x="9632950" y="3895725"/>
              <a:ext cx="98425" cy="150812"/>
            </a:xfrm>
            <a:custGeom>
              <a:avLst/>
              <a:gdLst>
                <a:gd name="T0" fmla="*/ 33 w 61"/>
                <a:gd name="T1" fmla="*/ 8 h 93"/>
                <a:gd name="T2" fmla="*/ 33 w 61"/>
                <a:gd name="T3" fmla="*/ 8 h 93"/>
                <a:gd name="T4" fmla="*/ 40 w 61"/>
                <a:gd name="T5" fmla="*/ 0 h 93"/>
                <a:gd name="T6" fmla="*/ 48 w 61"/>
                <a:gd name="T7" fmla="*/ 8 h 93"/>
                <a:gd name="T8" fmla="*/ 40 w 61"/>
                <a:gd name="T9" fmla="*/ 16 h 93"/>
                <a:gd name="T10" fmla="*/ 33 w 61"/>
                <a:gd name="T11" fmla="*/ 8 h 93"/>
                <a:gd name="T12" fmla="*/ 38 w 61"/>
                <a:gd name="T13" fmla="*/ 77 h 93"/>
                <a:gd name="T14" fmla="*/ 38 w 61"/>
                <a:gd name="T15" fmla="*/ 77 h 93"/>
                <a:gd name="T16" fmla="*/ 38 w 61"/>
                <a:gd name="T17" fmla="*/ 59 h 93"/>
                <a:gd name="T18" fmla="*/ 13 w 61"/>
                <a:gd name="T19" fmla="*/ 75 h 93"/>
                <a:gd name="T20" fmla="*/ 23 w 61"/>
                <a:gd name="T21" fmla="*/ 86 h 93"/>
                <a:gd name="T22" fmla="*/ 38 w 61"/>
                <a:gd name="T23" fmla="*/ 77 h 93"/>
                <a:gd name="T24" fmla="*/ 7 w 61"/>
                <a:gd name="T25" fmla="*/ 8 h 93"/>
                <a:gd name="T26" fmla="*/ 7 w 61"/>
                <a:gd name="T27" fmla="*/ 8 h 93"/>
                <a:gd name="T28" fmla="*/ 14 w 61"/>
                <a:gd name="T29" fmla="*/ 0 h 93"/>
                <a:gd name="T30" fmla="*/ 22 w 61"/>
                <a:gd name="T31" fmla="*/ 8 h 93"/>
                <a:gd name="T32" fmla="*/ 14 w 61"/>
                <a:gd name="T33" fmla="*/ 16 h 93"/>
                <a:gd name="T34" fmla="*/ 7 w 61"/>
                <a:gd name="T35" fmla="*/ 8 h 93"/>
                <a:gd name="T36" fmla="*/ 0 w 61"/>
                <a:gd name="T37" fmla="*/ 78 h 93"/>
                <a:gd name="T38" fmla="*/ 0 w 61"/>
                <a:gd name="T39" fmla="*/ 78 h 93"/>
                <a:gd name="T40" fmla="*/ 8 w 61"/>
                <a:gd name="T41" fmla="*/ 64 h 93"/>
                <a:gd name="T42" fmla="*/ 38 w 61"/>
                <a:gd name="T43" fmla="*/ 54 h 93"/>
                <a:gd name="T44" fmla="*/ 38 w 61"/>
                <a:gd name="T45" fmla="*/ 50 h 93"/>
                <a:gd name="T46" fmla="*/ 25 w 61"/>
                <a:gd name="T47" fmla="*/ 32 h 93"/>
                <a:gd name="T48" fmla="*/ 15 w 61"/>
                <a:gd name="T49" fmla="*/ 35 h 93"/>
                <a:gd name="T50" fmla="*/ 17 w 61"/>
                <a:gd name="T51" fmla="*/ 42 h 93"/>
                <a:gd name="T52" fmla="*/ 9 w 61"/>
                <a:gd name="T53" fmla="*/ 49 h 93"/>
                <a:gd name="T54" fmla="*/ 2 w 61"/>
                <a:gd name="T55" fmla="*/ 42 h 93"/>
                <a:gd name="T56" fmla="*/ 27 w 61"/>
                <a:gd name="T57" fmla="*/ 27 h 93"/>
                <a:gd name="T58" fmla="*/ 50 w 61"/>
                <a:gd name="T59" fmla="*/ 47 h 93"/>
                <a:gd name="T60" fmla="*/ 50 w 61"/>
                <a:gd name="T61" fmla="*/ 79 h 93"/>
                <a:gd name="T62" fmla="*/ 60 w 61"/>
                <a:gd name="T63" fmla="*/ 87 h 93"/>
                <a:gd name="T64" fmla="*/ 61 w 61"/>
                <a:gd name="T65" fmla="*/ 90 h 93"/>
                <a:gd name="T66" fmla="*/ 48 w 61"/>
                <a:gd name="T67" fmla="*/ 93 h 93"/>
                <a:gd name="T68" fmla="*/ 38 w 61"/>
                <a:gd name="T69" fmla="*/ 82 h 93"/>
                <a:gd name="T70" fmla="*/ 38 w 61"/>
                <a:gd name="T71" fmla="*/ 82 h 93"/>
                <a:gd name="T72" fmla="*/ 17 w 61"/>
                <a:gd name="T73" fmla="*/ 93 h 93"/>
                <a:gd name="T74" fmla="*/ 0 w 61"/>
                <a:gd name="T7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93">
                  <a:moveTo>
                    <a:pt x="33" y="8"/>
                  </a:moveTo>
                  <a:lnTo>
                    <a:pt x="33" y="8"/>
                  </a:lnTo>
                  <a:cubicBezTo>
                    <a:pt x="33" y="4"/>
                    <a:pt x="36" y="0"/>
                    <a:pt x="40" y="0"/>
                  </a:cubicBezTo>
                  <a:cubicBezTo>
                    <a:pt x="45" y="0"/>
                    <a:pt x="48" y="3"/>
                    <a:pt x="48" y="8"/>
                  </a:cubicBezTo>
                  <a:cubicBezTo>
                    <a:pt x="48" y="13"/>
                    <a:pt x="45" y="16"/>
                    <a:pt x="40" y="16"/>
                  </a:cubicBezTo>
                  <a:cubicBezTo>
                    <a:pt x="36" y="16"/>
                    <a:pt x="33" y="13"/>
                    <a:pt x="33" y="8"/>
                  </a:cubicBezTo>
                  <a:close/>
                  <a:moveTo>
                    <a:pt x="38" y="77"/>
                  </a:moveTo>
                  <a:lnTo>
                    <a:pt x="38" y="77"/>
                  </a:lnTo>
                  <a:lnTo>
                    <a:pt x="38" y="59"/>
                  </a:lnTo>
                  <a:cubicBezTo>
                    <a:pt x="18" y="63"/>
                    <a:pt x="13" y="66"/>
                    <a:pt x="13" y="75"/>
                  </a:cubicBezTo>
                  <a:cubicBezTo>
                    <a:pt x="13" y="81"/>
                    <a:pt x="16" y="86"/>
                    <a:pt x="23" y="86"/>
                  </a:cubicBezTo>
                  <a:cubicBezTo>
                    <a:pt x="29" y="86"/>
                    <a:pt x="35" y="81"/>
                    <a:pt x="38" y="77"/>
                  </a:cubicBezTo>
                  <a:close/>
                  <a:moveTo>
                    <a:pt x="7" y="8"/>
                  </a:moveTo>
                  <a:lnTo>
                    <a:pt x="7" y="8"/>
                  </a:lnTo>
                  <a:cubicBezTo>
                    <a:pt x="7" y="4"/>
                    <a:pt x="10" y="0"/>
                    <a:pt x="14" y="0"/>
                  </a:cubicBezTo>
                  <a:cubicBezTo>
                    <a:pt x="19" y="0"/>
                    <a:pt x="22" y="3"/>
                    <a:pt x="22" y="8"/>
                  </a:cubicBezTo>
                  <a:cubicBezTo>
                    <a:pt x="22" y="13"/>
                    <a:pt x="19" y="16"/>
                    <a:pt x="14" y="16"/>
                  </a:cubicBezTo>
                  <a:cubicBezTo>
                    <a:pt x="10" y="16"/>
                    <a:pt x="7" y="13"/>
                    <a:pt x="7" y="8"/>
                  </a:cubicBezTo>
                  <a:close/>
                  <a:moveTo>
                    <a:pt x="0" y="78"/>
                  </a:moveTo>
                  <a:lnTo>
                    <a:pt x="0" y="78"/>
                  </a:lnTo>
                  <a:cubicBezTo>
                    <a:pt x="0" y="73"/>
                    <a:pt x="2" y="67"/>
                    <a:pt x="8" y="64"/>
                  </a:cubicBezTo>
                  <a:cubicBezTo>
                    <a:pt x="19" y="58"/>
                    <a:pt x="36" y="56"/>
                    <a:pt x="38" y="54"/>
                  </a:cubicBezTo>
                  <a:lnTo>
                    <a:pt x="38" y="50"/>
                  </a:lnTo>
                  <a:cubicBezTo>
                    <a:pt x="38" y="36"/>
                    <a:pt x="34" y="32"/>
                    <a:pt x="25" y="32"/>
                  </a:cubicBezTo>
                  <a:cubicBezTo>
                    <a:pt x="20" y="32"/>
                    <a:pt x="18" y="33"/>
                    <a:pt x="15" y="35"/>
                  </a:cubicBezTo>
                  <a:cubicBezTo>
                    <a:pt x="16" y="38"/>
                    <a:pt x="17" y="40"/>
                    <a:pt x="17" y="42"/>
                  </a:cubicBezTo>
                  <a:cubicBezTo>
                    <a:pt x="17" y="46"/>
                    <a:pt x="14" y="49"/>
                    <a:pt x="9" y="49"/>
                  </a:cubicBezTo>
                  <a:cubicBezTo>
                    <a:pt x="5" y="49"/>
                    <a:pt x="2" y="46"/>
                    <a:pt x="2" y="42"/>
                  </a:cubicBezTo>
                  <a:cubicBezTo>
                    <a:pt x="2" y="34"/>
                    <a:pt x="13" y="27"/>
                    <a:pt x="27" y="27"/>
                  </a:cubicBezTo>
                  <a:cubicBezTo>
                    <a:pt x="41" y="27"/>
                    <a:pt x="50" y="34"/>
                    <a:pt x="50" y="47"/>
                  </a:cubicBezTo>
                  <a:lnTo>
                    <a:pt x="50" y="79"/>
                  </a:lnTo>
                  <a:cubicBezTo>
                    <a:pt x="50" y="86"/>
                    <a:pt x="51" y="88"/>
                    <a:pt x="60" y="87"/>
                  </a:cubicBezTo>
                  <a:lnTo>
                    <a:pt x="61" y="90"/>
                  </a:lnTo>
                  <a:cubicBezTo>
                    <a:pt x="56" y="92"/>
                    <a:pt x="52" y="93"/>
                    <a:pt x="48" y="93"/>
                  </a:cubicBezTo>
                  <a:cubicBezTo>
                    <a:pt x="40" y="93"/>
                    <a:pt x="39" y="90"/>
                    <a:pt x="38" y="82"/>
                  </a:cubicBezTo>
                  <a:lnTo>
                    <a:pt x="38" y="82"/>
                  </a:lnTo>
                  <a:cubicBezTo>
                    <a:pt x="32" y="88"/>
                    <a:pt x="25" y="93"/>
                    <a:pt x="17" y="93"/>
                  </a:cubicBezTo>
                  <a:cubicBezTo>
                    <a:pt x="5" y="93"/>
                    <a:pt x="0" y="86"/>
                    <a:pt x="0" y="7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 name="Freeform 47"/>
            <p:cNvSpPr>
              <a:spLocks/>
            </p:cNvSpPr>
            <p:nvPr userDrawn="1"/>
          </p:nvSpPr>
          <p:spPr bwMode="auto">
            <a:xfrm>
              <a:off x="9745663" y="3940175"/>
              <a:ext cx="80963" cy="104775"/>
            </a:xfrm>
            <a:custGeom>
              <a:avLst/>
              <a:gdLst>
                <a:gd name="T0" fmla="*/ 0 w 50"/>
                <a:gd name="T1" fmla="*/ 61 h 65"/>
                <a:gd name="T2" fmla="*/ 0 w 50"/>
                <a:gd name="T3" fmla="*/ 61 h 65"/>
                <a:gd name="T4" fmla="*/ 10 w 50"/>
                <a:gd name="T5" fmla="*/ 56 h 65"/>
                <a:gd name="T6" fmla="*/ 10 w 50"/>
                <a:gd name="T7" fmla="*/ 12 h 65"/>
                <a:gd name="T8" fmla="*/ 0 w 50"/>
                <a:gd name="T9" fmla="*/ 6 h 65"/>
                <a:gd name="T10" fmla="*/ 0 w 50"/>
                <a:gd name="T11" fmla="*/ 1 h 65"/>
                <a:gd name="T12" fmla="*/ 21 w 50"/>
                <a:gd name="T13" fmla="*/ 1 h 65"/>
                <a:gd name="T14" fmla="*/ 21 w 50"/>
                <a:gd name="T15" fmla="*/ 12 h 65"/>
                <a:gd name="T16" fmla="*/ 40 w 50"/>
                <a:gd name="T17" fmla="*/ 0 h 65"/>
                <a:gd name="T18" fmla="*/ 50 w 50"/>
                <a:gd name="T19" fmla="*/ 10 h 65"/>
                <a:gd name="T20" fmla="*/ 43 w 50"/>
                <a:gd name="T21" fmla="*/ 18 h 65"/>
                <a:gd name="T22" fmla="*/ 35 w 50"/>
                <a:gd name="T23" fmla="*/ 11 h 65"/>
                <a:gd name="T24" fmla="*/ 36 w 50"/>
                <a:gd name="T25" fmla="*/ 8 h 65"/>
                <a:gd name="T26" fmla="*/ 22 w 50"/>
                <a:gd name="T27" fmla="*/ 16 h 65"/>
                <a:gd name="T28" fmla="*/ 22 w 50"/>
                <a:gd name="T29" fmla="*/ 56 h 65"/>
                <a:gd name="T30" fmla="*/ 33 w 50"/>
                <a:gd name="T31" fmla="*/ 61 h 65"/>
                <a:gd name="T32" fmla="*/ 33 w 50"/>
                <a:gd name="T33" fmla="*/ 65 h 65"/>
                <a:gd name="T34" fmla="*/ 0 w 50"/>
                <a:gd name="T35" fmla="*/ 65 h 65"/>
                <a:gd name="T36" fmla="*/ 0 w 50"/>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5">
                  <a:moveTo>
                    <a:pt x="0" y="61"/>
                  </a:moveTo>
                  <a:lnTo>
                    <a:pt x="0" y="61"/>
                  </a:lnTo>
                  <a:cubicBezTo>
                    <a:pt x="8" y="61"/>
                    <a:pt x="10" y="59"/>
                    <a:pt x="10" y="56"/>
                  </a:cubicBezTo>
                  <a:lnTo>
                    <a:pt x="10" y="12"/>
                  </a:lnTo>
                  <a:cubicBezTo>
                    <a:pt x="10" y="8"/>
                    <a:pt x="8" y="6"/>
                    <a:pt x="0" y="6"/>
                  </a:cubicBezTo>
                  <a:lnTo>
                    <a:pt x="0" y="1"/>
                  </a:lnTo>
                  <a:lnTo>
                    <a:pt x="21" y="1"/>
                  </a:lnTo>
                  <a:lnTo>
                    <a:pt x="21" y="12"/>
                  </a:lnTo>
                  <a:cubicBezTo>
                    <a:pt x="26" y="5"/>
                    <a:pt x="33" y="0"/>
                    <a:pt x="40" y="0"/>
                  </a:cubicBezTo>
                  <a:cubicBezTo>
                    <a:pt x="47" y="0"/>
                    <a:pt x="50" y="5"/>
                    <a:pt x="50" y="10"/>
                  </a:cubicBezTo>
                  <a:cubicBezTo>
                    <a:pt x="50" y="14"/>
                    <a:pt x="47" y="18"/>
                    <a:pt x="43" y="18"/>
                  </a:cubicBezTo>
                  <a:cubicBezTo>
                    <a:pt x="39" y="18"/>
                    <a:pt x="35" y="15"/>
                    <a:pt x="35" y="11"/>
                  </a:cubicBezTo>
                  <a:cubicBezTo>
                    <a:pt x="35" y="10"/>
                    <a:pt x="35" y="9"/>
                    <a:pt x="36" y="8"/>
                  </a:cubicBezTo>
                  <a:cubicBezTo>
                    <a:pt x="29" y="8"/>
                    <a:pt x="24" y="12"/>
                    <a:pt x="22" y="16"/>
                  </a:cubicBezTo>
                  <a:lnTo>
                    <a:pt x="22" y="56"/>
                  </a:lnTo>
                  <a:cubicBezTo>
                    <a:pt x="22" y="59"/>
                    <a:pt x="24" y="61"/>
                    <a:pt x="33" y="61"/>
                  </a:cubicBezTo>
                  <a:lnTo>
                    <a:pt x="33"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5" name="Freeform 48"/>
            <p:cNvSpPr>
              <a:spLocks noEditPoints="1"/>
            </p:cNvSpPr>
            <p:nvPr userDrawn="1"/>
          </p:nvSpPr>
          <p:spPr bwMode="auto">
            <a:xfrm>
              <a:off x="9842500" y="3887788"/>
              <a:ext cx="52388" cy="157162"/>
            </a:xfrm>
            <a:custGeom>
              <a:avLst/>
              <a:gdLst>
                <a:gd name="T0" fmla="*/ 7 w 32"/>
                <a:gd name="T1" fmla="*/ 9 h 97"/>
                <a:gd name="T2" fmla="*/ 7 w 32"/>
                <a:gd name="T3" fmla="*/ 9 h 97"/>
                <a:gd name="T4" fmla="*/ 15 w 32"/>
                <a:gd name="T5" fmla="*/ 0 h 97"/>
                <a:gd name="T6" fmla="*/ 23 w 32"/>
                <a:gd name="T7" fmla="*/ 8 h 97"/>
                <a:gd name="T8" fmla="*/ 15 w 32"/>
                <a:gd name="T9" fmla="*/ 17 h 97"/>
                <a:gd name="T10" fmla="*/ 7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7" y="9"/>
                  </a:moveTo>
                  <a:lnTo>
                    <a:pt x="7" y="9"/>
                  </a:lnTo>
                  <a:cubicBezTo>
                    <a:pt x="7" y="4"/>
                    <a:pt x="11" y="0"/>
                    <a:pt x="15" y="0"/>
                  </a:cubicBezTo>
                  <a:cubicBezTo>
                    <a:pt x="20" y="0"/>
                    <a:pt x="23" y="3"/>
                    <a:pt x="23" y="8"/>
                  </a:cubicBezTo>
                  <a:cubicBezTo>
                    <a:pt x="23" y="13"/>
                    <a:pt x="20" y="17"/>
                    <a:pt x="15" y="17"/>
                  </a:cubicBezTo>
                  <a:cubicBezTo>
                    <a:pt x="11" y="17"/>
                    <a:pt x="7" y="14"/>
                    <a:pt x="7"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 name="Freeform 49"/>
            <p:cNvSpPr>
              <a:spLocks/>
            </p:cNvSpPr>
            <p:nvPr userDrawn="1"/>
          </p:nvSpPr>
          <p:spPr bwMode="auto">
            <a:xfrm>
              <a:off x="9910763" y="3940175"/>
              <a:ext cx="117475" cy="104775"/>
            </a:xfrm>
            <a:custGeom>
              <a:avLst/>
              <a:gdLst>
                <a:gd name="T0" fmla="*/ 0 w 73"/>
                <a:gd name="T1" fmla="*/ 61 h 65"/>
                <a:gd name="T2" fmla="*/ 0 w 73"/>
                <a:gd name="T3" fmla="*/ 61 h 65"/>
                <a:gd name="T4" fmla="*/ 10 w 73"/>
                <a:gd name="T5" fmla="*/ 56 h 65"/>
                <a:gd name="T6" fmla="*/ 10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0" y="59"/>
                    <a:pt x="10" y="56"/>
                  </a:cubicBezTo>
                  <a:lnTo>
                    <a:pt x="10" y="12"/>
                  </a:lnTo>
                  <a:cubicBezTo>
                    <a:pt x="10"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50" y="61"/>
                    <a:pt x="51" y="59"/>
                    <a:pt x="51" y="56"/>
                  </a:cubicBezTo>
                  <a:lnTo>
                    <a:pt x="51" y="25"/>
                  </a:lnTo>
                  <a:cubicBezTo>
                    <a:pt x="51" y="12"/>
                    <a:pt x="46" y="9"/>
                    <a:pt x="38" y="9"/>
                  </a:cubicBezTo>
                  <a:cubicBezTo>
                    <a:pt x="32"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7" name="Freeform 50"/>
            <p:cNvSpPr>
              <a:spLocks noEditPoints="1"/>
            </p:cNvSpPr>
            <p:nvPr userDrawn="1"/>
          </p:nvSpPr>
          <p:spPr bwMode="auto">
            <a:xfrm>
              <a:off x="10037763" y="3927475"/>
              <a:ext cx="101600" cy="165100"/>
            </a:xfrm>
            <a:custGeom>
              <a:avLst/>
              <a:gdLst>
                <a:gd name="T0" fmla="*/ 42 w 63"/>
                <a:gd name="T1" fmla="*/ 30 h 102"/>
                <a:gd name="T2" fmla="*/ 42 w 63"/>
                <a:gd name="T3" fmla="*/ 30 h 102"/>
                <a:gd name="T4" fmla="*/ 29 w 63"/>
                <a:gd name="T5" fmla="*/ 12 h 102"/>
                <a:gd name="T6" fmla="*/ 17 w 63"/>
                <a:gd name="T7" fmla="*/ 30 h 102"/>
                <a:gd name="T8" fmla="*/ 30 w 63"/>
                <a:gd name="T9" fmla="*/ 47 h 102"/>
                <a:gd name="T10" fmla="*/ 42 w 63"/>
                <a:gd name="T11" fmla="*/ 30 h 102"/>
                <a:gd name="T12" fmla="*/ 52 w 63"/>
                <a:gd name="T13" fmla="*/ 83 h 102"/>
                <a:gd name="T14" fmla="*/ 52 w 63"/>
                <a:gd name="T15" fmla="*/ 83 h 102"/>
                <a:gd name="T16" fmla="*/ 34 w 63"/>
                <a:gd name="T17" fmla="*/ 74 h 102"/>
                <a:gd name="T18" fmla="*/ 22 w 63"/>
                <a:gd name="T19" fmla="*/ 74 h 102"/>
                <a:gd name="T20" fmla="*/ 10 w 63"/>
                <a:gd name="T21" fmla="*/ 85 h 102"/>
                <a:gd name="T22" fmla="*/ 32 w 63"/>
                <a:gd name="T23" fmla="*/ 97 h 102"/>
                <a:gd name="T24" fmla="*/ 52 w 63"/>
                <a:gd name="T25" fmla="*/ 83 h 102"/>
                <a:gd name="T26" fmla="*/ 41 w 63"/>
                <a:gd name="T27" fmla="*/ 11 h 102"/>
                <a:gd name="T28" fmla="*/ 41 w 63"/>
                <a:gd name="T29" fmla="*/ 11 h 102"/>
                <a:gd name="T30" fmla="*/ 55 w 63"/>
                <a:gd name="T31" fmla="*/ 0 h 102"/>
                <a:gd name="T32" fmla="*/ 63 w 63"/>
                <a:gd name="T33" fmla="*/ 6 h 102"/>
                <a:gd name="T34" fmla="*/ 58 w 63"/>
                <a:gd name="T35" fmla="*/ 12 h 102"/>
                <a:gd name="T36" fmla="*/ 52 w 63"/>
                <a:gd name="T37" fmla="*/ 5 h 102"/>
                <a:gd name="T38" fmla="*/ 44 w 63"/>
                <a:gd name="T39" fmla="*/ 12 h 102"/>
                <a:gd name="T40" fmla="*/ 54 w 63"/>
                <a:gd name="T41" fmla="*/ 29 h 102"/>
                <a:gd name="T42" fmla="*/ 29 w 63"/>
                <a:gd name="T43" fmla="*/ 51 h 102"/>
                <a:gd name="T44" fmla="*/ 21 w 63"/>
                <a:gd name="T45" fmla="*/ 50 h 102"/>
                <a:gd name="T46" fmla="*/ 14 w 63"/>
                <a:gd name="T47" fmla="*/ 57 h 102"/>
                <a:gd name="T48" fmla="*/ 29 w 63"/>
                <a:gd name="T49" fmla="*/ 62 h 102"/>
                <a:gd name="T50" fmla="*/ 34 w 63"/>
                <a:gd name="T51" fmla="*/ 62 h 102"/>
                <a:gd name="T52" fmla="*/ 61 w 63"/>
                <a:gd name="T53" fmla="*/ 79 h 102"/>
                <a:gd name="T54" fmla="*/ 28 w 63"/>
                <a:gd name="T55" fmla="*/ 102 h 102"/>
                <a:gd name="T56" fmla="*/ 0 w 63"/>
                <a:gd name="T57" fmla="*/ 87 h 102"/>
                <a:gd name="T58" fmla="*/ 18 w 63"/>
                <a:gd name="T59" fmla="*/ 72 h 102"/>
                <a:gd name="T60" fmla="*/ 18 w 63"/>
                <a:gd name="T61" fmla="*/ 71 h 102"/>
                <a:gd name="T62" fmla="*/ 6 w 63"/>
                <a:gd name="T63" fmla="*/ 60 h 102"/>
                <a:gd name="T64" fmla="*/ 16 w 63"/>
                <a:gd name="T65" fmla="*/ 49 h 102"/>
                <a:gd name="T66" fmla="*/ 4 w 63"/>
                <a:gd name="T67" fmla="*/ 30 h 102"/>
                <a:gd name="T68" fmla="*/ 29 w 63"/>
                <a:gd name="T69" fmla="*/ 8 h 102"/>
                <a:gd name="T70" fmla="*/ 41 w 63"/>
                <a:gd name="T71"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42" y="30"/>
                  </a:moveTo>
                  <a:lnTo>
                    <a:pt x="42" y="30"/>
                  </a:lnTo>
                  <a:cubicBezTo>
                    <a:pt x="42" y="18"/>
                    <a:pt x="36" y="12"/>
                    <a:pt x="29" y="12"/>
                  </a:cubicBezTo>
                  <a:cubicBezTo>
                    <a:pt x="22" y="12"/>
                    <a:pt x="17" y="17"/>
                    <a:pt x="17" y="30"/>
                  </a:cubicBezTo>
                  <a:cubicBezTo>
                    <a:pt x="17" y="43"/>
                    <a:pt x="23" y="47"/>
                    <a:pt x="30" y="47"/>
                  </a:cubicBezTo>
                  <a:cubicBezTo>
                    <a:pt x="37" y="47"/>
                    <a:pt x="42" y="43"/>
                    <a:pt x="42" y="30"/>
                  </a:cubicBezTo>
                  <a:close/>
                  <a:moveTo>
                    <a:pt x="52" y="83"/>
                  </a:moveTo>
                  <a:lnTo>
                    <a:pt x="52" y="83"/>
                  </a:lnTo>
                  <a:cubicBezTo>
                    <a:pt x="52" y="78"/>
                    <a:pt x="49" y="74"/>
                    <a:pt x="34" y="74"/>
                  </a:cubicBezTo>
                  <a:lnTo>
                    <a:pt x="22" y="74"/>
                  </a:lnTo>
                  <a:cubicBezTo>
                    <a:pt x="15" y="76"/>
                    <a:pt x="10" y="79"/>
                    <a:pt x="10" y="85"/>
                  </a:cubicBezTo>
                  <a:cubicBezTo>
                    <a:pt x="10" y="92"/>
                    <a:pt x="16" y="97"/>
                    <a:pt x="32" y="97"/>
                  </a:cubicBezTo>
                  <a:cubicBezTo>
                    <a:pt x="44" y="97"/>
                    <a:pt x="52" y="92"/>
                    <a:pt x="52" y="83"/>
                  </a:cubicBezTo>
                  <a:close/>
                  <a:moveTo>
                    <a:pt x="41" y="11"/>
                  </a:moveTo>
                  <a:lnTo>
                    <a:pt x="41" y="11"/>
                  </a:lnTo>
                  <a:cubicBezTo>
                    <a:pt x="44" y="5"/>
                    <a:pt x="49" y="0"/>
                    <a:pt x="55" y="0"/>
                  </a:cubicBezTo>
                  <a:cubicBezTo>
                    <a:pt x="60" y="0"/>
                    <a:pt x="63" y="3"/>
                    <a:pt x="63" y="6"/>
                  </a:cubicBezTo>
                  <a:cubicBezTo>
                    <a:pt x="63" y="10"/>
                    <a:pt x="61" y="12"/>
                    <a:pt x="58" y="12"/>
                  </a:cubicBezTo>
                  <a:cubicBezTo>
                    <a:pt x="55" y="12"/>
                    <a:pt x="52" y="9"/>
                    <a:pt x="52" y="5"/>
                  </a:cubicBezTo>
                  <a:cubicBezTo>
                    <a:pt x="49" y="6"/>
                    <a:pt x="46" y="9"/>
                    <a:pt x="44" y="12"/>
                  </a:cubicBezTo>
                  <a:cubicBezTo>
                    <a:pt x="50" y="15"/>
                    <a:pt x="54" y="21"/>
                    <a:pt x="54" y="29"/>
                  </a:cubicBezTo>
                  <a:cubicBezTo>
                    <a:pt x="54" y="43"/>
                    <a:pt x="44" y="51"/>
                    <a:pt x="29" y="51"/>
                  </a:cubicBezTo>
                  <a:cubicBezTo>
                    <a:pt x="27" y="51"/>
                    <a:pt x="24" y="51"/>
                    <a:pt x="21" y="50"/>
                  </a:cubicBezTo>
                  <a:cubicBezTo>
                    <a:pt x="17" y="52"/>
                    <a:pt x="14" y="54"/>
                    <a:pt x="14" y="57"/>
                  </a:cubicBezTo>
                  <a:cubicBezTo>
                    <a:pt x="14" y="60"/>
                    <a:pt x="17" y="62"/>
                    <a:pt x="29" y="62"/>
                  </a:cubicBezTo>
                  <a:lnTo>
                    <a:pt x="34" y="62"/>
                  </a:lnTo>
                  <a:cubicBezTo>
                    <a:pt x="52" y="62"/>
                    <a:pt x="61" y="67"/>
                    <a:pt x="61" y="79"/>
                  </a:cubicBezTo>
                  <a:cubicBezTo>
                    <a:pt x="61" y="91"/>
                    <a:pt x="50" y="102"/>
                    <a:pt x="28" y="102"/>
                  </a:cubicBezTo>
                  <a:cubicBezTo>
                    <a:pt x="11" y="102"/>
                    <a:pt x="0" y="95"/>
                    <a:pt x="0" y="87"/>
                  </a:cubicBezTo>
                  <a:cubicBezTo>
                    <a:pt x="0" y="80"/>
                    <a:pt x="7" y="73"/>
                    <a:pt x="18" y="72"/>
                  </a:cubicBezTo>
                  <a:lnTo>
                    <a:pt x="18" y="71"/>
                  </a:lnTo>
                  <a:cubicBezTo>
                    <a:pt x="9" y="70"/>
                    <a:pt x="6" y="67"/>
                    <a:pt x="6" y="60"/>
                  </a:cubicBezTo>
                  <a:cubicBezTo>
                    <a:pt x="6" y="56"/>
                    <a:pt x="10" y="52"/>
                    <a:pt x="16" y="49"/>
                  </a:cubicBezTo>
                  <a:cubicBezTo>
                    <a:pt x="9" y="46"/>
                    <a:pt x="4" y="40"/>
                    <a:pt x="4" y="30"/>
                  </a:cubicBezTo>
                  <a:cubicBezTo>
                    <a:pt x="4" y="17"/>
                    <a:pt x="15" y="8"/>
                    <a:pt x="29" y="8"/>
                  </a:cubicBezTo>
                  <a:cubicBezTo>
                    <a:pt x="34" y="8"/>
                    <a:pt x="38" y="9"/>
                    <a:pt x="41" y="1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8" name="Freeform 51"/>
            <p:cNvSpPr>
              <a:spLocks/>
            </p:cNvSpPr>
            <p:nvPr userDrawn="1"/>
          </p:nvSpPr>
          <p:spPr bwMode="auto">
            <a:xfrm>
              <a:off x="10153650" y="3940175"/>
              <a:ext cx="71438" cy="106362"/>
            </a:xfrm>
            <a:custGeom>
              <a:avLst/>
              <a:gdLst>
                <a:gd name="T0" fmla="*/ 0 w 45"/>
                <a:gd name="T1" fmla="*/ 45 h 66"/>
                <a:gd name="T2" fmla="*/ 0 w 45"/>
                <a:gd name="T3" fmla="*/ 45 h 66"/>
                <a:gd name="T4" fmla="*/ 4 w 45"/>
                <a:gd name="T5" fmla="*/ 45 h 66"/>
                <a:gd name="T6" fmla="*/ 25 w 45"/>
                <a:gd name="T7" fmla="*/ 62 h 66"/>
                <a:gd name="T8" fmla="*/ 36 w 45"/>
                <a:gd name="T9" fmla="*/ 51 h 66"/>
                <a:gd name="T10" fmla="*/ 20 w 45"/>
                <a:gd name="T11" fmla="*/ 38 h 66"/>
                <a:gd name="T12" fmla="*/ 0 w 45"/>
                <a:gd name="T13" fmla="*/ 20 h 66"/>
                <a:gd name="T14" fmla="*/ 23 w 45"/>
                <a:gd name="T15" fmla="*/ 0 h 66"/>
                <a:gd name="T16" fmla="*/ 36 w 45"/>
                <a:gd name="T17" fmla="*/ 4 h 66"/>
                <a:gd name="T18" fmla="*/ 39 w 45"/>
                <a:gd name="T19" fmla="*/ 0 h 66"/>
                <a:gd name="T20" fmla="*/ 42 w 45"/>
                <a:gd name="T21" fmla="*/ 0 h 66"/>
                <a:gd name="T22" fmla="*/ 42 w 45"/>
                <a:gd name="T23" fmla="*/ 19 h 66"/>
                <a:gd name="T24" fmla="*/ 38 w 45"/>
                <a:gd name="T25" fmla="*/ 19 h 66"/>
                <a:gd name="T26" fmla="*/ 21 w 45"/>
                <a:gd name="T27" fmla="*/ 4 h 66"/>
                <a:gd name="T28" fmla="*/ 10 w 45"/>
                <a:gd name="T29" fmla="*/ 15 h 66"/>
                <a:gd name="T30" fmla="*/ 26 w 45"/>
                <a:gd name="T31" fmla="*/ 27 h 66"/>
                <a:gd name="T32" fmla="*/ 45 w 45"/>
                <a:gd name="T33" fmla="*/ 45 h 66"/>
                <a:gd name="T34" fmla="*/ 23 w 45"/>
                <a:gd name="T35" fmla="*/ 66 h 66"/>
                <a:gd name="T36" fmla="*/ 7 w 45"/>
                <a:gd name="T37" fmla="*/ 62 h 66"/>
                <a:gd name="T38" fmla="*/ 3 w 45"/>
                <a:gd name="T39" fmla="*/ 66 h 66"/>
                <a:gd name="T40" fmla="*/ 0 w 45"/>
                <a:gd name="T41" fmla="*/ 66 h 66"/>
                <a:gd name="T42" fmla="*/ 0 w 45"/>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6">
                  <a:moveTo>
                    <a:pt x="0" y="45"/>
                  </a:moveTo>
                  <a:lnTo>
                    <a:pt x="0" y="45"/>
                  </a:lnTo>
                  <a:lnTo>
                    <a:pt x="4" y="45"/>
                  </a:lnTo>
                  <a:cubicBezTo>
                    <a:pt x="10" y="55"/>
                    <a:pt x="17" y="62"/>
                    <a:pt x="25" y="62"/>
                  </a:cubicBezTo>
                  <a:cubicBezTo>
                    <a:pt x="32" y="62"/>
                    <a:pt x="36" y="57"/>
                    <a:pt x="36" y="51"/>
                  </a:cubicBezTo>
                  <a:cubicBezTo>
                    <a:pt x="36" y="45"/>
                    <a:pt x="32" y="42"/>
                    <a:pt x="20" y="38"/>
                  </a:cubicBezTo>
                  <a:cubicBezTo>
                    <a:pt x="5" y="34"/>
                    <a:pt x="0" y="29"/>
                    <a:pt x="0" y="20"/>
                  </a:cubicBezTo>
                  <a:cubicBezTo>
                    <a:pt x="0" y="8"/>
                    <a:pt x="9" y="0"/>
                    <a:pt x="23" y="0"/>
                  </a:cubicBezTo>
                  <a:cubicBezTo>
                    <a:pt x="27" y="0"/>
                    <a:pt x="33" y="2"/>
                    <a:pt x="36" y="4"/>
                  </a:cubicBezTo>
                  <a:lnTo>
                    <a:pt x="39" y="0"/>
                  </a:lnTo>
                  <a:lnTo>
                    <a:pt x="42" y="0"/>
                  </a:lnTo>
                  <a:lnTo>
                    <a:pt x="42" y="19"/>
                  </a:lnTo>
                  <a:lnTo>
                    <a:pt x="38" y="19"/>
                  </a:lnTo>
                  <a:cubicBezTo>
                    <a:pt x="33" y="10"/>
                    <a:pt x="28" y="4"/>
                    <a:pt x="21" y="4"/>
                  </a:cubicBezTo>
                  <a:cubicBezTo>
                    <a:pt x="15" y="4"/>
                    <a:pt x="10" y="9"/>
                    <a:pt x="10" y="15"/>
                  </a:cubicBezTo>
                  <a:cubicBezTo>
                    <a:pt x="10" y="20"/>
                    <a:pt x="15" y="23"/>
                    <a:pt x="26" y="27"/>
                  </a:cubicBezTo>
                  <a:cubicBezTo>
                    <a:pt x="39" y="30"/>
                    <a:pt x="45" y="35"/>
                    <a:pt x="45" y="45"/>
                  </a:cubicBezTo>
                  <a:cubicBezTo>
                    <a:pt x="45" y="57"/>
                    <a:pt x="38" y="66"/>
                    <a:pt x="23" y="66"/>
                  </a:cubicBezTo>
                  <a:cubicBezTo>
                    <a:pt x="18" y="66"/>
                    <a:pt x="11" y="64"/>
                    <a:pt x="7"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 name="Freeform 52"/>
            <p:cNvSpPr>
              <a:spLocks/>
            </p:cNvSpPr>
            <p:nvPr userDrawn="1"/>
          </p:nvSpPr>
          <p:spPr bwMode="auto">
            <a:xfrm>
              <a:off x="10242550" y="3940175"/>
              <a:ext cx="179388" cy="104775"/>
            </a:xfrm>
            <a:custGeom>
              <a:avLst/>
              <a:gdLst>
                <a:gd name="T0" fmla="*/ 42 w 111"/>
                <a:gd name="T1" fmla="*/ 61 h 65"/>
                <a:gd name="T2" fmla="*/ 42 w 111"/>
                <a:gd name="T3" fmla="*/ 61 h 65"/>
                <a:gd name="T4" fmla="*/ 50 w 111"/>
                <a:gd name="T5" fmla="*/ 56 h 65"/>
                <a:gd name="T6" fmla="*/ 50 w 111"/>
                <a:gd name="T7" fmla="*/ 25 h 65"/>
                <a:gd name="T8" fmla="*/ 36 w 111"/>
                <a:gd name="T9" fmla="*/ 9 h 65"/>
                <a:gd name="T10" fmla="*/ 22 w 111"/>
                <a:gd name="T11" fmla="*/ 15 h 65"/>
                <a:gd name="T12" fmla="*/ 22 w 111"/>
                <a:gd name="T13" fmla="*/ 56 h 65"/>
                <a:gd name="T14" fmla="*/ 30 w 111"/>
                <a:gd name="T15" fmla="*/ 61 h 65"/>
                <a:gd name="T16" fmla="*/ 30 w 111"/>
                <a:gd name="T17" fmla="*/ 65 h 65"/>
                <a:gd name="T18" fmla="*/ 0 w 111"/>
                <a:gd name="T19" fmla="*/ 65 h 65"/>
                <a:gd name="T20" fmla="*/ 0 w 111"/>
                <a:gd name="T21" fmla="*/ 61 h 65"/>
                <a:gd name="T22" fmla="*/ 10 w 111"/>
                <a:gd name="T23" fmla="*/ 56 h 65"/>
                <a:gd name="T24" fmla="*/ 10 w 111"/>
                <a:gd name="T25" fmla="*/ 12 h 65"/>
                <a:gd name="T26" fmla="*/ 0 w 111"/>
                <a:gd name="T27" fmla="*/ 6 h 65"/>
                <a:gd name="T28" fmla="*/ 0 w 111"/>
                <a:gd name="T29" fmla="*/ 1 h 65"/>
                <a:gd name="T30" fmla="*/ 21 w 111"/>
                <a:gd name="T31" fmla="*/ 1 h 65"/>
                <a:gd name="T32" fmla="*/ 21 w 111"/>
                <a:gd name="T33" fmla="*/ 10 h 65"/>
                <a:gd name="T34" fmla="*/ 46 w 111"/>
                <a:gd name="T35" fmla="*/ 0 h 65"/>
                <a:gd name="T36" fmla="*/ 60 w 111"/>
                <a:gd name="T37" fmla="*/ 12 h 65"/>
                <a:gd name="T38" fmla="*/ 86 w 111"/>
                <a:gd name="T39" fmla="*/ 0 h 65"/>
                <a:gd name="T40" fmla="*/ 101 w 111"/>
                <a:gd name="T41" fmla="*/ 20 h 65"/>
                <a:gd name="T42" fmla="*/ 101 w 111"/>
                <a:gd name="T43" fmla="*/ 56 h 65"/>
                <a:gd name="T44" fmla="*/ 111 w 111"/>
                <a:gd name="T45" fmla="*/ 61 h 65"/>
                <a:gd name="T46" fmla="*/ 111 w 111"/>
                <a:gd name="T47" fmla="*/ 65 h 65"/>
                <a:gd name="T48" fmla="*/ 81 w 111"/>
                <a:gd name="T49" fmla="*/ 65 h 65"/>
                <a:gd name="T50" fmla="*/ 81 w 111"/>
                <a:gd name="T51" fmla="*/ 61 h 65"/>
                <a:gd name="T52" fmla="*/ 89 w 111"/>
                <a:gd name="T53" fmla="*/ 56 h 65"/>
                <a:gd name="T54" fmla="*/ 89 w 111"/>
                <a:gd name="T55" fmla="*/ 25 h 65"/>
                <a:gd name="T56" fmla="*/ 76 w 111"/>
                <a:gd name="T57" fmla="*/ 9 h 65"/>
                <a:gd name="T58" fmla="*/ 61 w 111"/>
                <a:gd name="T59" fmla="*/ 16 h 65"/>
                <a:gd name="T60" fmla="*/ 61 w 111"/>
                <a:gd name="T61" fmla="*/ 21 h 65"/>
                <a:gd name="T62" fmla="*/ 61 w 111"/>
                <a:gd name="T63" fmla="*/ 56 h 65"/>
                <a:gd name="T64" fmla="*/ 71 w 111"/>
                <a:gd name="T65" fmla="*/ 61 h 65"/>
                <a:gd name="T66" fmla="*/ 71 w 111"/>
                <a:gd name="T67" fmla="*/ 65 h 65"/>
                <a:gd name="T68" fmla="*/ 42 w 111"/>
                <a:gd name="T69" fmla="*/ 65 h 65"/>
                <a:gd name="T70" fmla="*/ 42 w 111"/>
                <a:gd name="T7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65">
                  <a:moveTo>
                    <a:pt x="42" y="61"/>
                  </a:moveTo>
                  <a:lnTo>
                    <a:pt x="42" y="61"/>
                  </a:lnTo>
                  <a:cubicBezTo>
                    <a:pt x="49" y="61"/>
                    <a:pt x="50" y="59"/>
                    <a:pt x="50" y="56"/>
                  </a:cubicBezTo>
                  <a:lnTo>
                    <a:pt x="50" y="25"/>
                  </a:lnTo>
                  <a:cubicBezTo>
                    <a:pt x="50" y="12"/>
                    <a:pt x="45" y="9"/>
                    <a:pt x="36" y="9"/>
                  </a:cubicBezTo>
                  <a:cubicBezTo>
                    <a:pt x="30" y="9"/>
                    <a:pt x="26" y="12"/>
                    <a:pt x="22" y="15"/>
                  </a:cubicBezTo>
                  <a:lnTo>
                    <a:pt x="22" y="56"/>
                  </a:lnTo>
                  <a:cubicBezTo>
                    <a:pt x="22" y="59"/>
                    <a:pt x="23" y="61"/>
                    <a:pt x="30" y="61"/>
                  </a:cubicBezTo>
                  <a:lnTo>
                    <a:pt x="30" y="65"/>
                  </a:lnTo>
                  <a:lnTo>
                    <a:pt x="0" y="65"/>
                  </a:lnTo>
                  <a:lnTo>
                    <a:pt x="0" y="61"/>
                  </a:lnTo>
                  <a:cubicBezTo>
                    <a:pt x="8" y="61"/>
                    <a:pt x="10" y="59"/>
                    <a:pt x="10" y="56"/>
                  </a:cubicBezTo>
                  <a:lnTo>
                    <a:pt x="10" y="12"/>
                  </a:lnTo>
                  <a:cubicBezTo>
                    <a:pt x="10" y="8"/>
                    <a:pt x="8" y="6"/>
                    <a:pt x="0" y="6"/>
                  </a:cubicBezTo>
                  <a:lnTo>
                    <a:pt x="0" y="1"/>
                  </a:lnTo>
                  <a:lnTo>
                    <a:pt x="21" y="1"/>
                  </a:lnTo>
                  <a:lnTo>
                    <a:pt x="21" y="10"/>
                  </a:lnTo>
                  <a:cubicBezTo>
                    <a:pt x="29" y="5"/>
                    <a:pt x="36" y="0"/>
                    <a:pt x="46" y="0"/>
                  </a:cubicBezTo>
                  <a:cubicBezTo>
                    <a:pt x="53" y="0"/>
                    <a:pt x="58" y="5"/>
                    <a:pt x="60" y="12"/>
                  </a:cubicBezTo>
                  <a:cubicBezTo>
                    <a:pt x="69" y="5"/>
                    <a:pt x="77" y="0"/>
                    <a:pt x="86" y="0"/>
                  </a:cubicBezTo>
                  <a:cubicBezTo>
                    <a:pt x="96" y="0"/>
                    <a:pt x="101" y="7"/>
                    <a:pt x="101" y="20"/>
                  </a:cubicBezTo>
                  <a:lnTo>
                    <a:pt x="101" y="56"/>
                  </a:lnTo>
                  <a:cubicBezTo>
                    <a:pt x="101" y="59"/>
                    <a:pt x="103" y="61"/>
                    <a:pt x="111" y="61"/>
                  </a:cubicBezTo>
                  <a:lnTo>
                    <a:pt x="111" y="65"/>
                  </a:lnTo>
                  <a:lnTo>
                    <a:pt x="81" y="65"/>
                  </a:lnTo>
                  <a:lnTo>
                    <a:pt x="81" y="61"/>
                  </a:lnTo>
                  <a:cubicBezTo>
                    <a:pt x="88" y="61"/>
                    <a:pt x="89" y="59"/>
                    <a:pt x="89" y="56"/>
                  </a:cubicBezTo>
                  <a:lnTo>
                    <a:pt x="89" y="25"/>
                  </a:lnTo>
                  <a:cubicBezTo>
                    <a:pt x="89" y="12"/>
                    <a:pt x="85" y="9"/>
                    <a:pt x="76" y="9"/>
                  </a:cubicBezTo>
                  <a:cubicBezTo>
                    <a:pt x="72" y="9"/>
                    <a:pt x="67" y="12"/>
                    <a:pt x="61" y="16"/>
                  </a:cubicBezTo>
                  <a:cubicBezTo>
                    <a:pt x="61" y="18"/>
                    <a:pt x="61" y="19"/>
                    <a:pt x="61" y="21"/>
                  </a:cubicBezTo>
                  <a:lnTo>
                    <a:pt x="61" y="56"/>
                  </a:lnTo>
                  <a:cubicBezTo>
                    <a:pt x="61" y="59"/>
                    <a:pt x="63" y="61"/>
                    <a:pt x="71" y="61"/>
                  </a:cubicBezTo>
                  <a:lnTo>
                    <a:pt x="71" y="65"/>
                  </a:lnTo>
                  <a:lnTo>
                    <a:pt x="42" y="65"/>
                  </a:lnTo>
                  <a:lnTo>
                    <a:pt x="42"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 name="Freeform 53"/>
            <p:cNvSpPr>
              <a:spLocks noEditPoints="1"/>
            </p:cNvSpPr>
            <p:nvPr userDrawn="1"/>
          </p:nvSpPr>
          <p:spPr bwMode="auto">
            <a:xfrm>
              <a:off x="10439400" y="3887788"/>
              <a:ext cx="50800" cy="157162"/>
            </a:xfrm>
            <a:custGeom>
              <a:avLst/>
              <a:gdLst>
                <a:gd name="T0" fmla="*/ 8 w 32"/>
                <a:gd name="T1" fmla="*/ 9 h 97"/>
                <a:gd name="T2" fmla="*/ 8 w 32"/>
                <a:gd name="T3" fmla="*/ 9 h 97"/>
                <a:gd name="T4" fmla="*/ 15 w 32"/>
                <a:gd name="T5" fmla="*/ 0 h 97"/>
                <a:gd name="T6" fmla="*/ 23 w 32"/>
                <a:gd name="T7" fmla="*/ 8 h 97"/>
                <a:gd name="T8" fmla="*/ 15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5" y="0"/>
                  </a:cubicBezTo>
                  <a:cubicBezTo>
                    <a:pt x="20" y="0"/>
                    <a:pt x="23" y="3"/>
                    <a:pt x="23" y="8"/>
                  </a:cubicBezTo>
                  <a:cubicBezTo>
                    <a:pt x="23" y="13"/>
                    <a:pt x="20" y="17"/>
                    <a:pt x="15"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1" name="Freeform 54"/>
            <p:cNvSpPr>
              <a:spLocks/>
            </p:cNvSpPr>
            <p:nvPr userDrawn="1"/>
          </p:nvSpPr>
          <p:spPr bwMode="auto">
            <a:xfrm>
              <a:off x="10506075" y="3940175"/>
              <a:ext cx="117475" cy="104775"/>
            </a:xfrm>
            <a:custGeom>
              <a:avLst/>
              <a:gdLst>
                <a:gd name="T0" fmla="*/ 0 w 73"/>
                <a:gd name="T1" fmla="*/ 61 h 65"/>
                <a:gd name="T2" fmla="*/ 0 w 73"/>
                <a:gd name="T3" fmla="*/ 61 h 65"/>
                <a:gd name="T4" fmla="*/ 11 w 73"/>
                <a:gd name="T5" fmla="*/ 56 h 65"/>
                <a:gd name="T6" fmla="*/ 11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1" y="59"/>
                    <a:pt x="11" y="56"/>
                  </a:cubicBezTo>
                  <a:lnTo>
                    <a:pt x="11" y="12"/>
                  </a:lnTo>
                  <a:cubicBezTo>
                    <a:pt x="11"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50" y="61"/>
                    <a:pt x="51" y="59"/>
                    <a:pt x="51" y="56"/>
                  </a:cubicBezTo>
                  <a:lnTo>
                    <a:pt x="51" y="25"/>
                  </a:lnTo>
                  <a:cubicBezTo>
                    <a:pt x="51" y="12"/>
                    <a:pt x="47" y="9"/>
                    <a:pt x="38" y="9"/>
                  </a:cubicBezTo>
                  <a:cubicBezTo>
                    <a:pt x="32"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 name="Freeform 55"/>
            <p:cNvSpPr>
              <a:spLocks noEditPoints="1"/>
            </p:cNvSpPr>
            <p:nvPr userDrawn="1"/>
          </p:nvSpPr>
          <p:spPr bwMode="auto">
            <a:xfrm>
              <a:off x="10642600" y="3887788"/>
              <a:ext cx="50800" cy="157162"/>
            </a:xfrm>
            <a:custGeom>
              <a:avLst/>
              <a:gdLst>
                <a:gd name="T0" fmla="*/ 8 w 32"/>
                <a:gd name="T1" fmla="*/ 9 h 97"/>
                <a:gd name="T2" fmla="*/ 8 w 32"/>
                <a:gd name="T3" fmla="*/ 9 h 97"/>
                <a:gd name="T4" fmla="*/ 16 w 32"/>
                <a:gd name="T5" fmla="*/ 0 h 97"/>
                <a:gd name="T6" fmla="*/ 23 w 32"/>
                <a:gd name="T7" fmla="*/ 8 h 97"/>
                <a:gd name="T8" fmla="*/ 16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6" y="0"/>
                  </a:cubicBezTo>
                  <a:cubicBezTo>
                    <a:pt x="20" y="0"/>
                    <a:pt x="23" y="3"/>
                    <a:pt x="23" y="8"/>
                  </a:cubicBezTo>
                  <a:cubicBezTo>
                    <a:pt x="23" y="13"/>
                    <a:pt x="20" y="17"/>
                    <a:pt x="16"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 name="Freeform 56"/>
            <p:cNvSpPr>
              <a:spLocks/>
            </p:cNvSpPr>
            <p:nvPr userDrawn="1"/>
          </p:nvSpPr>
          <p:spPr bwMode="auto">
            <a:xfrm>
              <a:off x="10710863" y="3940175"/>
              <a:ext cx="74613" cy="106362"/>
            </a:xfrm>
            <a:custGeom>
              <a:avLst/>
              <a:gdLst>
                <a:gd name="T0" fmla="*/ 0 w 46"/>
                <a:gd name="T1" fmla="*/ 45 h 66"/>
                <a:gd name="T2" fmla="*/ 0 w 46"/>
                <a:gd name="T3" fmla="*/ 45 h 66"/>
                <a:gd name="T4" fmla="*/ 4 w 46"/>
                <a:gd name="T5" fmla="*/ 45 h 66"/>
                <a:gd name="T6" fmla="*/ 25 w 46"/>
                <a:gd name="T7" fmla="*/ 62 h 66"/>
                <a:gd name="T8" fmla="*/ 37 w 46"/>
                <a:gd name="T9" fmla="*/ 51 h 66"/>
                <a:gd name="T10" fmla="*/ 20 w 46"/>
                <a:gd name="T11" fmla="*/ 38 h 66"/>
                <a:gd name="T12" fmla="*/ 1 w 46"/>
                <a:gd name="T13" fmla="*/ 20 h 66"/>
                <a:gd name="T14" fmla="*/ 23 w 46"/>
                <a:gd name="T15" fmla="*/ 0 h 66"/>
                <a:gd name="T16" fmla="*/ 37 w 46"/>
                <a:gd name="T17" fmla="*/ 4 h 66"/>
                <a:gd name="T18" fmla="*/ 39 w 46"/>
                <a:gd name="T19" fmla="*/ 0 h 66"/>
                <a:gd name="T20" fmla="*/ 42 w 46"/>
                <a:gd name="T21" fmla="*/ 0 h 66"/>
                <a:gd name="T22" fmla="*/ 42 w 46"/>
                <a:gd name="T23" fmla="*/ 19 h 66"/>
                <a:gd name="T24" fmla="*/ 38 w 46"/>
                <a:gd name="T25" fmla="*/ 19 h 66"/>
                <a:gd name="T26" fmla="*/ 22 w 46"/>
                <a:gd name="T27" fmla="*/ 4 h 66"/>
                <a:gd name="T28" fmla="*/ 11 w 46"/>
                <a:gd name="T29" fmla="*/ 15 h 66"/>
                <a:gd name="T30" fmla="*/ 26 w 46"/>
                <a:gd name="T31" fmla="*/ 27 h 66"/>
                <a:gd name="T32" fmla="*/ 46 w 46"/>
                <a:gd name="T33" fmla="*/ 45 h 66"/>
                <a:gd name="T34" fmla="*/ 24 w 46"/>
                <a:gd name="T35" fmla="*/ 66 h 66"/>
                <a:gd name="T36" fmla="*/ 8 w 46"/>
                <a:gd name="T37" fmla="*/ 62 h 66"/>
                <a:gd name="T38" fmla="*/ 3 w 46"/>
                <a:gd name="T39" fmla="*/ 66 h 66"/>
                <a:gd name="T40" fmla="*/ 0 w 46"/>
                <a:gd name="T41" fmla="*/ 66 h 66"/>
                <a:gd name="T42" fmla="*/ 0 w 46"/>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66">
                  <a:moveTo>
                    <a:pt x="0" y="45"/>
                  </a:moveTo>
                  <a:lnTo>
                    <a:pt x="0" y="45"/>
                  </a:lnTo>
                  <a:lnTo>
                    <a:pt x="4" y="45"/>
                  </a:lnTo>
                  <a:cubicBezTo>
                    <a:pt x="11" y="55"/>
                    <a:pt x="17" y="62"/>
                    <a:pt x="25" y="62"/>
                  </a:cubicBezTo>
                  <a:cubicBezTo>
                    <a:pt x="33" y="62"/>
                    <a:pt x="37" y="57"/>
                    <a:pt x="37" y="51"/>
                  </a:cubicBezTo>
                  <a:cubicBezTo>
                    <a:pt x="37" y="45"/>
                    <a:pt x="33" y="42"/>
                    <a:pt x="20" y="38"/>
                  </a:cubicBezTo>
                  <a:cubicBezTo>
                    <a:pt x="6" y="34"/>
                    <a:pt x="1" y="29"/>
                    <a:pt x="1" y="20"/>
                  </a:cubicBezTo>
                  <a:cubicBezTo>
                    <a:pt x="1" y="8"/>
                    <a:pt x="10" y="0"/>
                    <a:pt x="23" y="0"/>
                  </a:cubicBezTo>
                  <a:cubicBezTo>
                    <a:pt x="28" y="0"/>
                    <a:pt x="34" y="2"/>
                    <a:pt x="37" y="4"/>
                  </a:cubicBezTo>
                  <a:lnTo>
                    <a:pt x="39" y="0"/>
                  </a:lnTo>
                  <a:lnTo>
                    <a:pt x="42" y="0"/>
                  </a:lnTo>
                  <a:lnTo>
                    <a:pt x="42" y="19"/>
                  </a:lnTo>
                  <a:lnTo>
                    <a:pt x="38" y="19"/>
                  </a:lnTo>
                  <a:cubicBezTo>
                    <a:pt x="34" y="10"/>
                    <a:pt x="29" y="4"/>
                    <a:pt x="22" y="4"/>
                  </a:cubicBezTo>
                  <a:cubicBezTo>
                    <a:pt x="15" y="4"/>
                    <a:pt x="11" y="9"/>
                    <a:pt x="11" y="15"/>
                  </a:cubicBezTo>
                  <a:cubicBezTo>
                    <a:pt x="11" y="20"/>
                    <a:pt x="15" y="23"/>
                    <a:pt x="26" y="27"/>
                  </a:cubicBezTo>
                  <a:cubicBezTo>
                    <a:pt x="40" y="30"/>
                    <a:pt x="46" y="35"/>
                    <a:pt x="46" y="45"/>
                  </a:cubicBezTo>
                  <a:cubicBezTo>
                    <a:pt x="46" y="57"/>
                    <a:pt x="38" y="66"/>
                    <a:pt x="24" y="66"/>
                  </a:cubicBezTo>
                  <a:cubicBezTo>
                    <a:pt x="19" y="66"/>
                    <a:pt x="11" y="64"/>
                    <a:pt x="8"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48" name="Freeform 57"/>
            <p:cNvSpPr>
              <a:spLocks/>
            </p:cNvSpPr>
            <p:nvPr userDrawn="1"/>
          </p:nvSpPr>
          <p:spPr bwMode="auto">
            <a:xfrm>
              <a:off x="10799763" y="3903663"/>
              <a:ext cx="73025" cy="142875"/>
            </a:xfrm>
            <a:custGeom>
              <a:avLst/>
              <a:gdLst>
                <a:gd name="T0" fmla="*/ 12 w 46"/>
                <a:gd name="T1" fmla="*/ 71 h 88"/>
                <a:gd name="T2" fmla="*/ 12 w 46"/>
                <a:gd name="T3" fmla="*/ 71 h 88"/>
                <a:gd name="T4" fmla="*/ 12 w 46"/>
                <a:gd name="T5" fmla="*/ 29 h 88"/>
                <a:gd name="T6" fmla="*/ 0 w 46"/>
                <a:gd name="T7" fmla="*/ 29 h 88"/>
                <a:gd name="T8" fmla="*/ 0 w 46"/>
                <a:gd name="T9" fmla="*/ 26 h 88"/>
                <a:gd name="T10" fmla="*/ 12 w 46"/>
                <a:gd name="T11" fmla="*/ 23 h 88"/>
                <a:gd name="T12" fmla="*/ 12 w 46"/>
                <a:gd name="T13" fmla="*/ 5 h 88"/>
                <a:gd name="T14" fmla="*/ 23 w 46"/>
                <a:gd name="T15" fmla="*/ 0 h 88"/>
                <a:gd name="T16" fmla="*/ 23 w 46"/>
                <a:gd name="T17" fmla="*/ 23 h 88"/>
                <a:gd name="T18" fmla="*/ 44 w 46"/>
                <a:gd name="T19" fmla="*/ 23 h 88"/>
                <a:gd name="T20" fmla="*/ 44 w 46"/>
                <a:gd name="T21" fmla="*/ 29 h 88"/>
                <a:gd name="T22" fmla="*/ 23 w 46"/>
                <a:gd name="T23" fmla="*/ 29 h 88"/>
                <a:gd name="T24" fmla="*/ 23 w 46"/>
                <a:gd name="T25" fmla="*/ 69 h 88"/>
                <a:gd name="T26" fmla="*/ 32 w 46"/>
                <a:gd name="T27" fmla="*/ 81 h 88"/>
                <a:gd name="T28" fmla="*/ 42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6"/>
                  </a:lnTo>
                  <a:lnTo>
                    <a:pt x="12" y="23"/>
                  </a:lnTo>
                  <a:lnTo>
                    <a:pt x="12" y="5"/>
                  </a:lnTo>
                  <a:lnTo>
                    <a:pt x="23" y="0"/>
                  </a:lnTo>
                  <a:lnTo>
                    <a:pt x="23" y="23"/>
                  </a:lnTo>
                  <a:lnTo>
                    <a:pt x="44" y="23"/>
                  </a:lnTo>
                  <a:lnTo>
                    <a:pt x="44" y="29"/>
                  </a:lnTo>
                  <a:lnTo>
                    <a:pt x="23" y="29"/>
                  </a:lnTo>
                  <a:lnTo>
                    <a:pt x="23" y="69"/>
                  </a:lnTo>
                  <a:cubicBezTo>
                    <a:pt x="23" y="77"/>
                    <a:pt x="26" y="81"/>
                    <a:pt x="32" y="81"/>
                  </a:cubicBezTo>
                  <a:cubicBezTo>
                    <a:pt x="36" y="81"/>
                    <a:pt x="39" y="78"/>
                    <a:pt x="42" y="73"/>
                  </a:cubicBezTo>
                  <a:lnTo>
                    <a:pt x="46" y="75"/>
                  </a:lnTo>
                  <a:cubicBezTo>
                    <a:pt x="40" y="85"/>
                    <a:pt x="36" y="88"/>
                    <a:pt x="27" y="88"/>
                  </a:cubicBezTo>
                  <a:cubicBezTo>
                    <a:pt x="17" y="88"/>
                    <a:pt x="12" y="83"/>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49" name="Freeform 58"/>
            <p:cNvSpPr>
              <a:spLocks noEditPoints="1"/>
            </p:cNvSpPr>
            <p:nvPr userDrawn="1"/>
          </p:nvSpPr>
          <p:spPr bwMode="auto">
            <a:xfrm>
              <a:off x="10883900" y="3940175"/>
              <a:ext cx="92075"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6 w 57"/>
                <a:gd name="T17" fmla="*/ 31 h 66"/>
                <a:gd name="T18" fmla="*/ 13 w 57"/>
                <a:gd name="T19" fmla="*/ 31 h 66"/>
                <a:gd name="T20" fmla="*/ 13 w 57"/>
                <a:gd name="T21" fmla="*/ 32 h 66"/>
                <a:gd name="T22" fmla="*/ 13 w 57"/>
                <a:gd name="T23" fmla="*/ 32 h 66"/>
                <a:gd name="T24" fmla="*/ 35 w 57"/>
                <a:gd name="T25" fmla="*/ 59 h 66"/>
                <a:gd name="T26" fmla="*/ 54 w 57"/>
                <a:gd name="T27" fmla="*/ 47 h 66"/>
                <a:gd name="T28" fmla="*/ 57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5" y="14"/>
                    <a:pt x="40" y="4"/>
                    <a:pt x="29" y="4"/>
                  </a:cubicBezTo>
                  <a:cubicBezTo>
                    <a:pt x="21" y="4"/>
                    <a:pt x="14" y="11"/>
                    <a:pt x="13" y="27"/>
                  </a:cubicBezTo>
                  <a:close/>
                  <a:moveTo>
                    <a:pt x="0" y="34"/>
                  </a:moveTo>
                  <a:lnTo>
                    <a:pt x="0" y="34"/>
                  </a:lnTo>
                  <a:cubicBezTo>
                    <a:pt x="0" y="15"/>
                    <a:pt x="12" y="0"/>
                    <a:pt x="30" y="0"/>
                  </a:cubicBezTo>
                  <a:cubicBezTo>
                    <a:pt x="49" y="0"/>
                    <a:pt x="57" y="16"/>
                    <a:pt x="56" y="31"/>
                  </a:cubicBezTo>
                  <a:lnTo>
                    <a:pt x="13" y="31"/>
                  </a:lnTo>
                  <a:lnTo>
                    <a:pt x="13" y="32"/>
                  </a:lnTo>
                  <a:lnTo>
                    <a:pt x="13" y="32"/>
                  </a:lnTo>
                  <a:cubicBezTo>
                    <a:pt x="13" y="48"/>
                    <a:pt x="21" y="59"/>
                    <a:pt x="35" y="59"/>
                  </a:cubicBezTo>
                  <a:cubicBezTo>
                    <a:pt x="42" y="59"/>
                    <a:pt x="49" y="54"/>
                    <a:pt x="54" y="47"/>
                  </a:cubicBezTo>
                  <a:lnTo>
                    <a:pt x="57" y="50"/>
                  </a:lnTo>
                  <a:cubicBezTo>
                    <a:pt x="52" y="58"/>
                    <a:pt x="45" y="66"/>
                    <a:pt x="30" y="66"/>
                  </a:cubicBezTo>
                  <a:cubicBezTo>
                    <a:pt x="11"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1" name="Freeform 59"/>
            <p:cNvSpPr>
              <a:spLocks/>
            </p:cNvSpPr>
            <p:nvPr userDrawn="1"/>
          </p:nvSpPr>
          <p:spPr bwMode="auto">
            <a:xfrm>
              <a:off x="10990263" y="3940175"/>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6 h 65"/>
                <a:gd name="T10" fmla="*/ 0 w 51"/>
                <a:gd name="T11" fmla="*/ 1 h 65"/>
                <a:gd name="T12" fmla="*/ 22 w 51"/>
                <a:gd name="T13" fmla="*/ 1 h 65"/>
                <a:gd name="T14" fmla="*/ 22 w 51"/>
                <a:gd name="T15" fmla="*/ 12 h 65"/>
                <a:gd name="T16" fmla="*/ 40 w 51"/>
                <a:gd name="T17" fmla="*/ 0 h 65"/>
                <a:gd name="T18" fmla="*/ 51 w 51"/>
                <a:gd name="T19" fmla="*/ 10 h 65"/>
                <a:gd name="T20" fmla="*/ 43 w 51"/>
                <a:gd name="T21" fmla="*/ 18 h 65"/>
                <a:gd name="T22" fmla="*/ 36 w 51"/>
                <a:gd name="T23" fmla="*/ 11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1"/>
                    <a:pt x="10" y="59"/>
                    <a:pt x="10" y="56"/>
                  </a:cubicBezTo>
                  <a:lnTo>
                    <a:pt x="10" y="12"/>
                  </a:lnTo>
                  <a:cubicBezTo>
                    <a:pt x="10" y="8"/>
                    <a:pt x="8" y="6"/>
                    <a:pt x="0" y="6"/>
                  </a:cubicBezTo>
                  <a:lnTo>
                    <a:pt x="0" y="1"/>
                  </a:lnTo>
                  <a:lnTo>
                    <a:pt x="22" y="1"/>
                  </a:lnTo>
                  <a:lnTo>
                    <a:pt x="22" y="12"/>
                  </a:lnTo>
                  <a:cubicBezTo>
                    <a:pt x="26" y="5"/>
                    <a:pt x="33" y="0"/>
                    <a:pt x="40" y="0"/>
                  </a:cubicBezTo>
                  <a:cubicBezTo>
                    <a:pt x="47" y="0"/>
                    <a:pt x="51" y="5"/>
                    <a:pt x="51" y="10"/>
                  </a:cubicBezTo>
                  <a:cubicBezTo>
                    <a:pt x="51" y="14"/>
                    <a:pt x="48" y="18"/>
                    <a:pt x="43" y="18"/>
                  </a:cubicBezTo>
                  <a:cubicBezTo>
                    <a:pt x="39" y="18"/>
                    <a:pt x="36" y="15"/>
                    <a:pt x="36" y="11"/>
                  </a:cubicBezTo>
                  <a:cubicBezTo>
                    <a:pt x="36" y="10"/>
                    <a:pt x="36" y="9"/>
                    <a:pt x="36" y="8"/>
                  </a:cubicBezTo>
                  <a:cubicBezTo>
                    <a:pt x="30" y="8"/>
                    <a:pt x="25" y="12"/>
                    <a:pt x="22" y="16"/>
                  </a:cubicBezTo>
                  <a:lnTo>
                    <a:pt x="22" y="56"/>
                  </a:lnTo>
                  <a:cubicBezTo>
                    <a:pt x="22" y="59"/>
                    <a:pt x="24" y="61"/>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2" name="Freeform 60"/>
            <p:cNvSpPr>
              <a:spLocks noEditPoints="1"/>
            </p:cNvSpPr>
            <p:nvPr userDrawn="1"/>
          </p:nvSpPr>
          <p:spPr bwMode="auto">
            <a:xfrm>
              <a:off x="11087100" y="3887788"/>
              <a:ext cx="52388" cy="157162"/>
            </a:xfrm>
            <a:custGeom>
              <a:avLst/>
              <a:gdLst>
                <a:gd name="T0" fmla="*/ 8 w 32"/>
                <a:gd name="T1" fmla="*/ 9 h 97"/>
                <a:gd name="T2" fmla="*/ 8 w 32"/>
                <a:gd name="T3" fmla="*/ 9 h 97"/>
                <a:gd name="T4" fmla="*/ 16 w 32"/>
                <a:gd name="T5" fmla="*/ 0 h 97"/>
                <a:gd name="T6" fmla="*/ 24 w 32"/>
                <a:gd name="T7" fmla="*/ 8 h 97"/>
                <a:gd name="T8" fmla="*/ 16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6" y="0"/>
                  </a:cubicBezTo>
                  <a:cubicBezTo>
                    <a:pt x="20" y="0"/>
                    <a:pt x="24" y="3"/>
                    <a:pt x="24" y="8"/>
                  </a:cubicBezTo>
                  <a:cubicBezTo>
                    <a:pt x="24" y="13"/>
                    <a:pt x="20" y="17"/>
                    <a:pt x="16"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3" name="Freeform 61"/>
            <p:cNvSpPr>
              <a:spLocks noEditPoints="1"/>
            </p:cNvSpPr>
            <p:nvPr userDrawn="1"/>
          </p:nvSpPr>
          <p:spPr bwMode="auto">
            <a:xfrm>
              <a:off x="11150600" y="3940175"/>
              <a:ext cx="90488"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6 w 57"/>
                <a:gd name="T17" fmla="*/ 31 h 66"/>
                <a:gd name="T18" fmla="*/ 13 w 57"/>
                <a:gd name="T19" fmla="*/ 31 h 66"/>
                <a:gd name="T20" fmla="*/ 13 w 57"/>
                <a:gd name="T21" fmla="*/ 32 h 66"/>
                <a:gd name="T22" fmla="*/ 13 w 57"/>
                <a:gd name="T23" fmla="*/ 32 h 66"/>
                <a:gd name="T24" fmla="*/ 34 w 57"/>
                <a:gd name="T25" fmla="*/ 59 h 66"/>
                <a:gd name="T26" fmla="*/ 54 w 57"/>
                <a:gd name="T27" fmla="*/ 47 h 66"/>
                <a:gd name="T28" fmla="*/ 57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4" y="14"/>
                    <a:pt x="39" y="4"/>
                    <a:pt x="29" y="4"/>
                  </a:cubicBezTo>
                  <a:cubicBezTo>
                    <a:pt x="21" y="4"/>
                    <a:pt x="14" y="11"/>
                    <a:pt x="13" y="27"/>
                  </a:cubicBezTo>
                  <a:close/>
                  <a:moveTo>
                    <a:pt x="0" y="34"/>
                  </a:moveTo>
                  <a:lnTo>
                    <a:pt x="0" y="34"/>
                  </a:lnTo>
                  <a:cubicBezTo>
                    <a:pt x="0" y="15"/>
                    <a:pt x="12" y="0"/>
                    <a:pt x="30" y="0"/>
                  </a:cubicBezTo>
                  <a:cubicBezTo>
                    <a:pt x="48" y="0"/>
                    <a:pt x="57" y="16"/>
                    <a:pt x="56" y="31"/>
                  </a:cubicBezTo>
                  <a:lnTo>
                    <a:pt x="13" y="31"/>
                  </a:lnTo>
                  <a:lnTo>
                    <a:pt x="13" y="32"/>
                  </a:lnTo>
                  <a:lnTo>
                    <a:pt x="13" y="32"/>
                  </a:lnTo>
                  <a:cubicBezTo>
                    <a:pt x="13" y="48"/>
                    <a:pt x="20" y="59"/>
                    <a:pt x="34" y="59"/>
                  </a:cubicBezTo>
                  <a:cubicBezTo>
                    <a:pt x="42" y="59"/>
                    <a:pt x="48" y="54"/>
                    <a:pt x="54" y="47"/>
                  </a:cubicBezTo>
                  <a:lnTo>
                    <a:pt x="57" y="50"/>
                  </a:lnTo>
                  <a:cubicBezTo>
                    <a:pt x="52" y="58"/>
                    <a:pt x="44" y="66"/>
                    <a:pt x="30" y="66"/>
                  </a:cubicBezTo>
                  <a:cubicBezTo>
                    <a:pt x="10"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4" name="Freeform 62"/>
            <p:cNvSpPr>
              <a:spLocks/>
            </p:cNvSpPr>
            <p:nvPr userDrawn="1"/>
          </p:nvSpPr>
          <p:spPr bwMode="auto">
            <a:xfrm>
              <a:off x="11252200" y="3903663"/>
              <a:ext cx="74613" cy="142875"/>
            </a:xfrm>
            <a:custGeom>
              <a:avLst/>
              <a:gdLst>
                <a:gd name="T0" fmla="*/ 12 w 46"/>
                <a:gd name="T1" fmla="*/ 71 h 88"/>
                <a:gd name="T2" fmla="*/ 12 w 46"/>
                <a:gd name="T3" fmla="*/ 71 h 88"/>
                <a:gd name="T4" fmla="*/ 12 w 46"/>
                <a:gd name="T5" fmla="*/ 29 h 88"/>
                <a:gd name="T6" fmla="*/ 0 w 46"/>
                <a:gd name="T7" fmla="*/ 29 h 88"/>
                <a:gd name="T8" fmla="*/ 0 w 46"/>
                <a:gd name="T9" fmla="*/ 26 h 88"/>
                <a:gd name="T10" fmla="*/ 12 w 46"/>
                <a:gd name="T11" fmla="*/ 23 h 88"/>
                <a:gd name="T12" fmla="*/ 12 w 46"/>
                <a:gd name="T13" fmla="*/ 5 h 88"/>
                <a:gd name="T14" fmla="*/ 24 w 46"/>
                <a:gd name="T15" fmla="*/ 0 h 88"/>
                <a:gd name="T16" fmla="*/ 24 w 46"/>
                <a:gd name="T17" fmla="*/ 23 h 88"/>
                <a:gd name="T18" fmla="*/ 44 w 46"/>
                <a:gd name="T19" fmla="*/ 23 h 88"/>
                <a:gd name="T20" fmla="*/ 44 w 46"/>
                <a:gd name="T21" fmla="*/ 29 h 88"/>
                <a:gd name="T22" fmla="*/ 24 w 46"/>
                <a:gd name="T23" fmla="*/ 29 h 88"/>
                <a:gd name="T24" fmla="*/ 24 w 46"/>
                <a:gd name="T25" fmla="*/ 69 h 88"/>
                <a:gd name="T26" fmla="*/ 32 w 46"/>
                <a:gd name="T27" fmla="*/ 81 h 88"/>
                <a:gd name="T28" fmla="*/ 42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6"/>
                  </a:lnTo>
                  <a:lnTo>
                    <a:pt x="12" y="23"/>
                  </a:lnTo>
                  <a:lnTo>
                    <a:pt x="12" y="5"/>
                  </a:lnTo>
                  <a:lnTo>
                    <a:pt x="24" y="0"/>
                  </a:lnTo>
                  <a:lnTo>
                    <a:pt x="24" y="23"/>
                  </a:lnTo>
                  <a:lnTo>
                    <a:pt x="44" y="23"/>
                  </a:lnTo>
                  <a:lnTo>
                    <a:pt x="44" y="29"/>
                  </a:lnTo>
                  <a:lnTo>
                    <a:pt x="24" y="29"/>
                  </a:lnTo>
                  <a:lnTo>
                    <a:pt x="24" y="69"/>
                  </a:lnTo>
                  <a:cubicBezTo>
                    <a:pt x="24" y="77"/>
                    <a:pt x="26" y="81"/>
                    <a:pt x="32" y="81"/>
                  </a:cubicBezTo>
                  <a:cubicBezTo>
                    <a:pt x="36" y="81"/>
                    <a:pt x="39" y="78"/>
                    <a:pt x="42" y="73"/>
                  </a:cubicBezTo>
                  <a:lnTo>
                    <a:pt x="46" y="75"/>
                  </a:lnTo>
                  <a:cubicBezTo>
                    <a:pt x="40" y="85"/>
                    <a:pt x="36" y="88"/>
                    <a:pt x="27" y="88"/>
                  </a:cubicBezTo>
                  <a:cubicBezTo>
                    <a:pt x="17" y="88"/>
                    <a:pt x="12" y="83"/>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5" name="Freeform 63"/>
            <p:cNvSpPr>
              <a:spLocks/>
            </p:cNvSpPr>
            <p:nvPr userDrawn="1"/>
          </p:nvSpPr>
          <p:spPr bwMode="auto">
            <a:xfrm>
              <a:off x="9569450" y="3225800"/>
              <a:ext cx="533400" cy="169862"/>
            </a:xfrm>
            <a:custGeom>
              <a:avLst/>
              <a:gdLst>
                <a:gd name="T0" fmla="*/ 276 w 332"/>
                <a:gd name="T1" fmla="*/ 50 h 105"/>
                <a:gd name="T2" fmla="*/ 276 w 332"/>
                <a:gd name="T3" fmla="*/ 50 h 105"/>
                <a:gd name="T4" fmla="*/ 190 w 332"/>
                <a:gd name="T5" fmla="*/ 63 h 105"/>
                <a:gd name="T6" fmla="*/ 71 w 332"/>
                <a:gd name="T7" fmla="*/ 38 h 105"/>
                <a:gd name="T8" fmla="*/ 81 w 332"/>
                <a:gd name="T9" fmla="*/ 20 h 105"/>
                <a:gd name="T10" fmla="*/ 81 w 332"/>
                <a:gd name="T11" fmla="*/ 20 h 105"/>
                <a:gd name="T12" fmla="*/ 81 w 332"/>
                <a:gd name="T13" fmla="*/ 18 h 105"/>
                <a:gd name="T14" fmla="*/ 74 w 332"/>
                <a:gd name="T15" fmla="*/ 2 h 105"/>
                <a:gd name="T16" fmla="*/ 58 w 332"/>
                <a:gd name="T17" fmla="*/ 10 h 105"/>
                <a:gd name="T18" fmla="*/ 66 w 332"/>
                <a:gd name="T19" fmla="*/ 25 h 105"/>
                <a:gd name="T20" fmla="*/ 67 w 332"/>
                <a:gd name="T21" fmla="*/ 26 h 105"/>
                <a:gd name="T22" fmla="*/ 63 w 332"/>
                <a:gd name="T23" fmla="*/ 34 h 105"/>
                <a:gd name="T24" fmla="*/ 9 w 332"/>
                <a:gd name="T25" fmla="*/ 1 h 105"/>
                <a:gd name="T26" fmla="*/ 0 w 332"/>
                <a:gd name="T27" fmla="*/ 13 h 105"/>
                <a:gd name="T28" fmla="*/ 52 w 332"/>
                <a:gd name="T29" fmla="*/ 56 h 105"/>
                <a:gd name="T30" fmla="*/ 41 w 332"/>
                <a:gd name="T31" fmla="*/ 77 h 105"/>
                <a:gd name="T32" fmla="*/ 41 w 332"/>
                <a:gd name="T33" fmla="*/ 77 h 105"/>
                <a:gd name="T34" fmla="*/ 40 w 332"/>
                <a:gd name="T35" fmla="*/ 79 h 105"/>
                <a:gd name="T36" fmla="*/ 48 w 332"/>
                <a:gd name="T37" fmla="*/ 94 h 105"/>
                <a:gd name="T38" fmla="*/ 63 w 332"/>
                <a:gd name="T39" fmla="*/ 87 h 105"/>
                <a:gd name="T40" fmla="*/ 56 w 332"/>
                <a:gd name="T41" fmla="*/ 71 h 105"/>
                <a:gd name="T42" fmla="*/ 54 w 332"/>
                <a:gd name="T43" fmla="*/ 71 h 105"/>
                <a:gd name="T44" fmla="*/ 59 w 332"/>
                <a:gd name="T45" fmla="*/ 61 h 105"/>
                <a:gd name="T46" fmla="*/ 213 w 332"/>
                <a:gd name="T47" fmla="*/ 105 h 105"/>
                <a:gd name="T48" fmla="*/ 332 w 332"/>
                <a:gd name="T49" fmla="*/ 79 h 105"/>
                <a:gd name="T50" fmla="*/ 326 w 332"/>
                <a:gd name="T51" fmla="*/ 80 h 105"/>
                <a:gd name="T52" fmla="*/ 276 w 332"/>
                <a:gd name="T53"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2" h="105">
                  <a:moveTo>
                    <a:pt x="276" y="50"/>
                  </a:moveTo>
                  <a:lnTo>
                    <a:pt x="276" y="50"/>
                  </a:lnTo>
                  <a:cubicBezTo>
                    <a:pt x="249" y="58"/>
                    <a:pt x="220" y="63"/>
                    <a:pt x="190" y="63"/>
                  </a:cubicBezTo>
                  <a:cubicBezTo>
                    <a:pt x="148" y="63"/>
                    <a:pt x="107" y="54"/>
                    <a:pt x="71" y="38"/>
                  </a:cubicBezTo>
                  <a:lnTo>
                    <a:pt x="81" y="20"/>
                  </a:lnTo>
                  <a:lnTo>
                    <a:pt x="81" y="20"/>
                  </a:lnTo>
                  <a:cubicBezTo>
                    <a:pt x="81" y="19"/>
                    <a:pt x="81" y="18"/>
                    <a:pt x="81" y="18"/>
                  </a:cubicBezTo>
                  <a:cubicBezTo>
                    <a:pt x="84" y="11"/>
                    <a:pt x="80" y="4"/>
                    <a:pt x="74" y="2"/>
                  </a:cubicBezTo>
                  <a:cubicBezTo>
                    <a:pt x="68" y="0"/>
                    <a:pt x="61" y="3"/>
                    <a:pt x="58" y="10"/>
                  </a:cubicBezTo>
                  <a:cubicBezTo>
                    <a:pt x="56" y="16"/>
                    <a:pt x="60" y="23"/>
                    <a:pt x="66" y="25"/>
                  </a:cubicBezTo>
                  <a:cubicBezTo>
                    <a:pt x="66" y="26"/>
                    <a:pt x="67" y="26"/>
                    <a:pt x="67" y="26"/>
                  </a:cubicBezTo>
                  <a:lnTo>
                    <a:pt x="63" y="34"/>
                  </a:lnTo>
                  <a:cubicBezTo>
                    <a:pt x="44" y="25"/>
                    <a:pt x="26" y="13"/>
                    <a:pt x="9" y="1"/>
                  </a:cubicBezTo>
                  <a:lnTo>
                    <a:pt x="0" y="13"/>
                  </a:lnTo>
                  <a:cubicBezTo>
                    <a:pt x="15" y="29"/>
                    <a:pt x="33" y="44"/>
                    <a:pt x="52" y="56"/>
                  </a:cubicBezTo>
                  <a:lnTo>
                    <a:pt x="41" y="77"/>
                  </a:lnTo>
                  <a:lnTo>
                    <a:pt x="41" y="77"/>
                  </a:lnTo>
                  <a:cubicBezTo>
                    <a:pt x="41" y="78"/>
                    <a:pt x="40" y="78"/>
                    <a:pt x="40" y="79"/>
                  </a:cubicBezTo>
                  <a:cubicBezTo>
                    <a:pt x="38" y="85"/>
                    <a:pt x="41" y="92"/>
                    <a:pt x="48" y="94"/>
                  </a:cubicBezTo>
                  <a:cubicBezTo>
                    <a:pt x="54" y="97"/>
                    <a:pt x="61" y="93"/>
                    <a:pt x="63" y="87"/>
                  </a:cubicBezTo>
                  <a:cubicBezTo>
                    <a:pt x="66" y="80"/>
                    <a:pt x="62" y="73"/>
                    <a:pt x="56" y="71"/>
                  </a:cubicBezTo>
                  <a:cubicBezTo>
                    <a:pt x="55" y="71"/>
                    <a:pt x="55" y="71"/>
                    <a:pt x="54" y="71"/>
                  </a:cubicBezTo>
                  <a:lnTo>
                    <a:pt x="59" y="61"/>
                  </a:lnTo>
                  <a:cubicBezTo>
                    <a:pt x="104" y="89"/>
                    <a:pt x="157" y="105"/>
                    <a:pt x="213" y="105"/>
                  </a:cubicBezTo>
                  <a:cubicBezTo>
                    <a:pt x="255" y="105"/>
                    <a:pt x="296" y="96"/>
                    <a:pt x="332" y="79"/>
                  </a:cubicBezTo>
                  <a:cubicBezTo>
                    <a:pt x="330" y="80"/>
                    <a:pt x="328" y="80"/>
                    <a:pt x="326" y="80"/>
                  </a:cubicBezTo>
                  <a:cubicBezTo>
                    <a:pt x="304" y="80"/>
                    <a:pt x="286" y="68"/>
                    <a:pt x="276" y="5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6" name="Freeform 64"/>
            <p:cNvSpPr>
              <a:spLocks/>
            </p:cNvSpPr>
            <p:nvPr userDrawn="1"/>
          </p:nvSpPr>
          <p:spPr bwMode="auto">
            <a:xfrm>
              <a:off x="9563100" y="2638425"/>
              <a:ext cx="207963" cy="119062"/>
            </a:xfrm>
            <a:custGeom>
              <a:avLst/>
              <a:gdLst>
                <a:gd name="T0" fmla="*/ 17 w 129"/>
                <a:gd name="T1" fmla="*/ 56 h 73"/>
                <a:gd name="T2" fmla="*/ 17 w 129"/>
                <a:gd name="T3" fmla="*/ 56 h 73"/>
                <a:gd name="T4" fmla="*/ 21 w 129"/>
                <a:gd name="T5" fmla="*/ 52 h 73"/>
                <a:gd name="T6" fmla="*/ 25 w 129"/>
                <a:gd name="T7" fmla="*/ 52 h 73"/>
                <a:gd name="T8" fmla="*/ 25 w 129"/>
                <a:gd name="T9" fmla="*/ 53 h 73"/>
                <a:gd name="T10" fmla="*/ 38 w 129"/>
                <a:gd name="T11" fmla="*/ 68 h 73"/>
                <a:gd name="T12" fmla="*/ 50 w 129"/>
                <a:gd name="T13" fmla="*/ 69 h 73"/>
                <a:gd name="T14" fmla="*/ 55 w 129"/>
                <a:gd name="T15" fmla="*/ 67 h 73"/>
                <a:gd name="T16" fmla="*/ 66 w 129"/>
                <a:gd name="T17" fmla="*/ 44 h 73"/>
                <a:gd name="T18" fmla="*/ 66 w 129"/>
                <a:gd name="T19" fmla="*/ 44 h 73"/>
                <a:gd name="T20" fmla="*/ 68 w 129"/>
                <a:gd name="T21" fmla="*/ 44 h 73"/>
                <a:gd name="T22" fmla="*/ 69 w 129"/>
                <a:gd name="T23" fmla="*/ 73 h 73"/>
                <a:gd name="T24" fmla="*/ 85 w 129"/>
                <a:gd name="T25" fmla="*/ 70 h 73"/>
                <a:gd name="T26" fmla="*/ 76 w 129"/>
                <a:gd name="T27" fmla="*/ 48 h 73"/>
                <a:gd name="T28" fmla="*/ 120 w 129"/>
                <a:gd name="T29" fmla="*/ 40 h 73"/>
                <a:gd name="T30" fmla="*/ 129 w 129"/>
                <a:gd name="T31" fmla="*/ 13 h 73"/>
                <a:gd name="T32" fmla="*/ 71 w 129"/>
                <a:gd name="T33" fmla="*/ 24 h 73"/>
                <a:gd name="T34" fmla="*/ 72 w 129"/>
                <a:gd name="T35" fmla="*/ 0 h 73"/>
                <a:gd name="T36" fmla="*/ 56 w 129"/>
                <a:gd name="T37" fmla="*/ 3 h 73"/>
                <a:gd name="T38" fmla="*/ 66 w 129"/>
                <a:gd name="T39" fmla="*/ 31 h 73"/>
                <a:gd name="T40" fmla="*/ 63 w 129"/>
                <a:gd name="T41" fmla="*/ 31 h 73"/>
                <a:gd name="T42" fmla="*/ 62 w 129"/>
                <a:gd name="T43" fmla="*/ 27 h 73"/>
                <a:gd name="T44" fmla="*/ 62 w 129"/>
                <a:gd name="T45" fmla="*/ 27 h 73"/>
                <a:gd name="T46" fmla="*/ 62 w 129"/>
                <a:gd name="T47" fmla="*/ 26 h 73"/>
                <a:gd name="T48" fmla="*/ 62 w 129"/>
                <a:gd name="T49" fmla="*/ 25 h 73"/>
                <a:gd name="T50" fmla="*/ 54 w 129"/>
                <a:gd name="T51" fmla="*/ 23 h 73"/>
                <a:gd name="T52" fmla="*/ 51 w 129"/>
                <a:gd name="T53" fmla="*/ 26 h 73"/>
                <a:gd name="T54" fmla="*/ 44 w 129"/>
                <a:gd name="T55" fmla="*/ 25 h 73"/>
                <a:gd name="T56" fmla="*/ 41 w 129"/>
                <a:gd name="T57" fmla="*/ 28 h 73"/>
                <a:gd name="T58" fmla="*/ 34 w 129"/>
                <a:gd name="T59" fmla="*/ 27 h 73"/>
                <a:gd name="T60" fmla="*/ 32 w 129"/>
                <a:gd name="T61" fmla="*/ 30 h 73"/>
                <a:gd name="T62" fmla="*/ 25 w 129"/>
                <a:gd name="T63" fmla="*/ 29 h 73"/>
                <a:gd name="T64" fmla="*/ 22 w 129"/>
                <a:gd name="T65" fmla="*/ 35 h 73"/>
                <a:gd name="T66" fmla="*/ 23 w 129"/>
                <a:gd name="T67" fmla="*/ 39 h 73"/>
                <a:gd name="T68" fmla="*/ 19 w 129"/>
                <a:gd name="T69" fmla="*/ 39 h 73"/>
                <a:gd name="T70" fmla="*/ 7 w 129"/>
                <a:gd name="T71" fmla="*/ 38 h 73"/>
                <a:gd name="T72" fmla="*/ 3 w 129"/>
                <a:gd name="T73" fmla="*/ 52 h 73"/>
                <a:gd name="T74" fmla="*/ 17 w 129"/>
                <a:gd name="T7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 h="73">
                  <a:moveTo>
                    <a:pt x="17" y="56"/>
                  </a:moveTo>
                  <a:lnTo>
                    <a:pt x="17" y="56"/>
                  </a:lnTo>
                  <a:cubicBezTo>
                    <a:pt x="19" y="55"/>
                    <a:pt x="20" y="54"/>
                    <a:pt x="21" y="52"/>
                  </a:cubicBezTo>
                  <a:lnTo>
                    <a:pt x="25" y="52"/>
                  </a:lnTo>
                  <a:lnTo>
                    <a:pt x="25" y="53"/>
                  </a:lnTo>
                  <a:cubicBezTo>
                    <a:pt x="27" y="60"/>
                    <a:pt x="32" y="65"/>
                    <a:pt x="38" y="68"/>
                  </a:cubicBezTo>
                  <a:cubicBezTo>
                    <a:pt x="42" y="69"/>
                    <a:pt x="46" y="70"/>
                    <a:pt x="50" y="69"/>
                  </a:cubicBezTo>
                  <a:cubicBezTo>
                    <a:pt x="52" y="68"/>
                    <a:pt x="53" y="68"/>
                    <a:pt x="55" y="67"/>
                  </a:cubicBezTo>
                  <a:cubicBezTo>
                    <a:pt x="63" y="63"/>
                    <a:pt x="68" y="54"/>
                    <a:pt x="66" y="44"/>
                  </a:cubicBezTo>
                  <a:lnTo>
                    <a:pt x="66" y="44"/>
                  </a:lnTo>
                  <a:lnTo>
                    <a:pt x="68" y="44"/>
                  </a:lnTo>
                  <a:cubicBezTo>
                    <a:pt x="69" y="53"/>
                    <a:pt x="69" y="63"/>
                    <a:pt x="69" y="73"/>
                  </a:cubicBezTo>
                  <a:lnTo>
                    <a:pt x="85" y="70"/>
                  </a:lnTo>
                  <a:cubicBezTo>
                    <a:pt x="81" y="63"/>
                    <a:pt x="78" y="55"/>
                    <a:pt x="76" y="48"/>
                  </a:cubicBezTo>
                  <a:lnTo>
                    <a:pt x="120" y="40"/>
                  </a:lnTo>
                  <a:cubicBezTo>
                    <a:pt x="124" y="31"/>
                    <a:pt x="127" y="22"/>
                    <a:pt x="129" y="13"/>
                  </a:cubicBezTo>
                  <a:lnTo>
                    <a:pt x="71" y="24"/>
                  </a:lnTo>
                  <a:cubicBezTo>
                    <a:pt x="71" y="16"/>
                    <a:pt x="71" y="8"/>
                    <a:pt x="72" y="0"/>
                  </a:cubicBezTo>
                  <a:lnTo>
                    <a:pt x="56" y="3"/>
                  </a:lnTo>
                  <a:cubicBezTo>
                    <a:pt x="60" y="12"/>
                    <a:pt x="63" y="21"/>
                    <a:pt x="66" y="31"/>
                  </a:cubicBezTo>
                  <a:lnTo>
                    <a:pt x="63" y="31"/>
                  </a:lnTo>
                  <a:lnTo>
                    <a:pt x="62" y="27"/>
                  </a:lnTo>
                  <a:lnTo>
                    <a:pt x="62" y="27"/>
                  </a:lnTo>
                  <a:lnTo>
                    <a:pt x="62" y="26"/>
                  </a:lnTo>
                  <a:cubicBezTo>
                    <a:pt x="62" y="26"/>
                    <a:pt x="62" y="25"/>
                    <a:pt x="62" y="25"/>
                  </a:cubicBezTo>
                  <a:cubicBezTo>
                    <a:pt x="60" y="22"/>
                    <a:pt x="57" y="21"/>
                    <a:pt x="54" y="23"/>
                  </a:cubicBezTo>
                  <a:cubicBezTo>
                    <a:pt x="52" y="23"/>
                    <a:pt x="52" y="24"/>
                    <a:pt x="51" y="26"/>
                  </a:cubicBezTo>
                  <a:cubicBezTo>
                    <a:pt x="49" y="24"/>
                    <a:pt x="46" y="23"/>
                    <a:pt x="44" y="25"/>
                  </a:cubicBezTo>
                  <a:cubicBezTo>
                    <a:pt x="43" y="25"/>
                    <a:pt x="42" y="26"/>
                    <a:pt x="41" y="28"/>
                  </a:cubicBezTo>
                  <a:cubicBezTo>
                    <a:pt x="40" y="26"/>
                    <a:pt x="37" y="25"/>
                    <a:pt x="34" y="27"/>
                  </a:cubicBezTo>
                  <a:cubicBezTo>
                    <a:pt x="33" y="27"/>
                    <a:pt x="32" y="28"/>
                    <a:pt x="32" y="30"/>
                  </a:cubicBezTo>
                  <a:cubicBezTo>
                    <a:pt x="30" y="28"/>
                    <a:pt x="27" y="27"/>
                    <a:pt x="25" y="29"/>
                  </a:cubicBezTo>
                  <a:cubicBezTo>
                    <a:pt x="23" y="30"/>
                    <a:pt x="21" y="32"/>
                    <a:pt x="22" y="35"/>
                  </a:cubicBezTo>
                  <a:lnTo>
                    <a:pt x="23" y="39"/>
                  </a:lnTo>
                  <a:lnTo>
                    <a:pt x="19" y="39"/>
                  </a:lnTo>
                  <a:cubicBezTo>
                    <a:pt x="15" y="37"/>
                    <a:pt x="11" y="36"/>
                    <a:pt x="7" y="38"/>
                  </a:cubicBezTo>
                  <a:cubicBezTo>
                    <a:pt x="2" y="41"/>
                    <a:pt x="0" y="47"/>
                    <a:pt x="3" y="52"/>
                  </a:cubicBezTo>
                  <a:cubicBezTo>
                    <a:pt x="6" y="57"/>
                    <a:pt x="12" y="59"/>
                    <a:pt x="17" y="5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7" name="Freeform 65"/>
            <p:cNvSpPr>
              <a:spLocks/>
            </p:cNvSpPr>
            <p:nvPr userDrawn="1"/>
          </p:nvSpPr>
          <p:spPr bwMode="auto">
            <a:xfrm>
              <a:off x="9709150" y="2736850"/>
              <a:ext cx="85725" cy="44450"/>
            </a:xfrm>
            <a:custGeom>
              <a:avLst/>
              <a:gdLst>
                <a:gd name="T0" fmla="*/ 20 w 53"/>
                <a:gd name="T1" fmla="*/ 1 h 27"/>
                <a:gd name="T2" fmla="*/ 20 w 53"/>
                <a:gd name="T3" fmla="*/ 1 h 27"/>
                <a:gd name="T4" fmla="*/ 13 w 53"/>
                <a:gd name="T5" fmla="*/ 0 h 27"/>
                <a:gd name="T6" fmla="*/ 0 w 53"/>
                <a:gd name="T7" fmla="*/ 14 h 27"/>
                <a:gd name="T8" fmla="*/ 14 w 53"/>
                <a:gd name="T9" fmla="*/ 27 h 27"/>
                <a:gd name="T10" fmla="*/ 53 w 53"/>
                <a:gd name="T11" fmla="*/ 12 h 27"/>
                <a:gd name="T12" fmla="*/ 21 w 53"/>
                <a:gd name="T13" fmla="*/ 17 h 27"/>
                <a:gd name="T14" fmla="*/ 13 w 53"/>
                <a:gd name="T15" fmla="*/ 9 h 27"/>
                <a:gd name="T16" fmla="*/ 20 w 53"/>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7">
                  <a:moveTo>
                    <a:pt x="20" y="1"/>
                  </a:moveTo>
                  <a:lnTo>
                    <a:pt x="20" y="1"/>
                  </a:lnTo>
                  <a:cubicBezTo>
                    <a:pt x="17" y="0"/>
                    <a:pt x="14" y="0"/>
                    <a:pt x="13" y="0"/>
                  </a:cubicBezTo>
                  <a:cubicBezTo>
                    <a:pt x="5" y="0"/>
                    <a:pt x="0" y="7"/>
                    <a:pt x="0" y="14"/>
                  </a:cubicBezTo>
                  <a:cubicBezTo>
                    <a:pt x="0" y="21"/>
                    <a:pt x="7" y="27"/>
                    <a:pt x="14" y="27"/>
                  </a:cubicBezTo>
                  <a:cubicBezTo>
                    <a:pt x="20" y="26"/>
                    <a:pt x="46" y="15"/>
                    <a:pt x="53" y="12"/>
                  </a:cubicBezTo>
                  <a:cubicBezTo>
                    <a:pt x="45" y="14"/>
                    <a:pt x="25" y="17"/>
                    <a:pt x="21" y="17"/>
                  </a:cubicBezTo>
                  <a:cubicBezTo>
                    <a:pt x="17" y="17"/>
                    <a:pt x="13" y="14"/>
                    <a:pt x="13" y="9"/>
                  </a:cubicBezTo>
                  <a:cubicBezTo>
                    <a:pt x="13" y="5"/>
                    <a:pt x="16" y="2"/>
                    <a:pt x="20"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8" name="Freeform 66"/>
            <p:cNvSpPr>
              <a:spLocks/>
            </p:cNvSpPr>
            <p:nvPr userDrawn="1"/>
          </p:nvSpPr>
          <p:spPr bwMode="auto">
            <a:xfrm>
              <a:off x="9804400" y="2560638"/>
              <a:ext cx="265113" cy="139700"/>
            </a:xfrm>
            <a:custGeom>
              <a:avLst/>
              <a:gdLst>
                <a:gd name="T0" fmla="*/ 1 w 165"/>
                <a:gd name="T1" fmla="*/ 45 h 86"/>
                <a:gd name="T2" fmla="*/ 1 w 165"/>
                <a:gd name="T3" fmla="*/ 45 h 86"/>
                <a:gd name="T4" fmla="*/ 16 w 165"/>
                <a:gd name="T5" fmla="*/ 54 h 86"/>
                <a:gd name="T6" fmla="*/ 38 w 165"/>
                <a:gd name="T7" fmla="*/ 66 h 86"/>
                <a:gd name="T8" fmla="*/ 51 w 165"/>
                <a:gd name="T9" fmla="*/ 72 h 86"/>
                <a:gd name="T10" fmla="*/ 51 w 165"/>
                <a:gd name="T11" fmla="*/ 72 h 86"/>
                <a:gd name="T12" fmla="*/ 75 w 165"/>
                <a:gd name="T13" fmla="*/ 85 h 86"/>
                <a:gd name="T14" fmla="*/ 76 w 165"/>
                <a:gd name="T15" fmla="*/ 86 h 86"/>
                <a:gd name="T16" fmla="*/ 103 w 165"/>
                <a:gd name="T17" fmla="*/ 63 h 86"/>
                <a:gd name="T18" fmla="*/ 109 w 165"/>
                <a:gd name="T19" fmla="*/ 62 h 86"/>
                <a:gd name="T20" fmla="*/ 155 w 165"/>
                <a:gd name="T21" fmla="*/ 53 h 86"/>
                <a:gd name="T22" fmla="*/ 165 w 165"/>
                <a:gd name="T23" fmla="*/ 38 h 86"/>
                <a:gd name="T24" fmla="*/ 150 w 165"/>
                <a:gd name="T25" fmla="*/ 29 h 86"/>
                <a:gd name="T26" fmla="*/ 104 w 165"/>
                <a:gd name="T27" fmla="*/ 37 h 86"/>
                <a:gd name="T28" fmla="*/ 77 w 165"/>
                <a:gd name="T29" fmla="*/ 42 h 86"/>
                <a:gd name="T30" fmla="*/ 81 w 165"/>
                <a:gd name="T31" fmla="*/ 49 h 86"/>
                <a:gd name="T32" fmla="*/ 82 w 165"/>
                <a:gd name="T33" fmla="*/ 49 h 86"/>
                <a:gd name="T34" fmla="*/ 82 w 165"/>
                <a:gd name="T35" fmla="*/ 50 h 86"/>
                <a:gd name="T36" fmla="*/ 82 w 165"/>
                <a:gd name="T37" fmla="*/ 51 h 86"/>
                <a:gd name="T38" fmla="*/ 82 w 165"/>
                <a:gd name="T39" fmla="*/ 51 h 86"/>
                <a:gd name="T40" fmla="*/ 82 w 165"/>
                <a:gd name="T41" fmla="*/ 52 h 86"/>
                <a:gd name="T42" fmla="*/ 82 w 165"/>
                <a:gd name="T43" fmla="*/ 52 h 86"/>
                <a:gd name="T44" fmla="*/ 82 w 165"/>
                <a:gd name="T45" fmla="*/ 54 h 86"/>
                <a:gd name="T46" fmla="*/ 82 w 165"/>
                <a:gd name="T47" fmla="*/ 57 h 86"/>
                <a:gd name="T48" fmla="*/ 82 w 165"/>
                <a:gd name="T49" fmla="*/ 57 h 86"/>
                <a:gd name="T50" fmla="*/ 82 w 165"/>
                <a:gd name="T51" fmla="*/ 58 h 86"/>
                <a:gd name="T52" fmla="*/ 77 w 165"/>
                <a:gd name="T53" fmla="*/ 65 h 86"/>
                <a:gd name="T54" fmla="*/ 76 w 165"/>
                <a:gd name="T55" fmla="*/ 66 h 86"/>
                <a:gd name="T56" fmla="*/ 74 w 165"/>
                <a:gd name="T57" fmla="*/ 67 h 86"/>
                <a:gd name="T58" fmla="*/ 68 w 165"/>
                <a:gd name="T59" fmla="*/ 68 h 86"/>
                <a:gd name="T60" fmla="*/ 60 w 165"/>
                <a:gd name="T61" fmla="*/ 66 h 86"/>
                <a:gd name="T62" fmla="*/ 57 w 165"/>
                <a:gd name="T63" fmla="*/ 62 h 86"/>
                <a:gd name="T64" fmla="*/ 56 w 165"/>
                <a:gd name="T65" fmla="*/ 61 h 86"/>
                <a:gd name="T66" fmla="*/ 55 w 165"/>
                <a:gd name="T67" fmla="*/ 60 h 86"/>
                <a:gd name="T68" fmla="*/ 54 w 165"/>
                <a:gd name="T69" fmla="*/ 54 h 86"/>
                <a:gd name="T70" fmla="*/ 68 w 165"/>
                <a:gd name="T71" fmla="*/ 40 h 86"/>
                <a:gd name="T72" fmla="*/ 70 w 165"/>
                <a:gd name="T73" fmla="*/ 40 h 86"/>
                <a:gd name="T74" fmla="*/ 63 w 165"/>
                <a:gd name="T75" fmla="*/ 19 h 86"/>
                <a:gd name="T76" fmla="*/ 42 w 165"/>
                <a:gd name="T77" fmla="*/ 25 h 86"/>
                <a:gd name="T78" fmla="*/ 44 w 165"/>
                <a:gd name="T79" fmla="*/ 41 h 86"/>
                <a:gd name="T80" fmla="*/ 24 w 165"/>
                <a:gd name="T81" fmla="*/ 47 h 86"/>
                <a:gd name="T82" fmla="*/ 19 w 165"/>
                <a:gd name="T83" fmla="*/ 27 h 86"/>
                <a:gd name="T84" fmla="*/ 32 w 165"/>
                <a:gd name="T85" fmla="*/ 20 h 86"/>
                <a:gd name="T86" fmla="*/ 26 w 165"/>
                <a:gd name="T87" fmla="*/ 0 h 86"/>
                <a:gd name="T88" fmla="*/ 5 w 165"/>
                <a:gd name="T89" fmla="*/ 5 h 86"/>
                <a:gd name="T90" fmla="*/ 4 w 165"/>
                <a:gd name="T91" fmla="*/ 7 h 86"/>
                <a:gd name="T92" fmla="*/ 4 w 165"/>
                <a:gd name="T93" fmla="*/ 8 h 86"/>
                <a:gd name="T94" fmla="*/ 4 w 165"/>
                <a:gd name="T95" fmla="*/ 9 h 86"/>
                <a:gd name="T96" fmla="*/ 4 w 165"/>
                <a:gd name="T97" fmla="*/ 11 h 86"/>
                <a:gd name="T98" fmla="*/ 4 w 165"/>
                <a:gd name="T99" fmla="*/ 13 h 86"/>
                <a:gd name="T100" fmla="*/ 3 w 165"/>
                <a:gd name="T101" fmla="*/ 20 h 86"/>
                <a:gd name="T102" fmla="*/ 3 w 165"/>
                <a:gd name="T103" fmla="*/ 23 h 86"/>
                <a:gd name="T104" fmla="*/ 3 w 165"/>
                <a:gd name="T105" fmla="*/ 25 h 86"/>
                <a:gd name="T106" fmla="*/ 0 w 165"/>
                <a:gd name="T107" fmla="*/ 46 h 86"/>
                <a:gd name="T108" fmla="*/ 0 w 165"/>
                <a:gd name="T109" fmla="*/ 46 h 86"/>
                <a:gd name="T110" fmla="*/ 1 w 165"/>
                <a:gd name="T111"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86">
                  <a:moveTo>
                    <a:pt x="1" y="45"/>
                  </a:moveTo>
                  <a:lnTo>
                    <a:pt x="1" y="45"/>
                  </a:lnTo>
                  <a:lnTo>
                    <a:pt x="16" y="54"/>
                  </a:lnTo>
                  <a:lnTo>
                    <a:pt x="38" y="66"/>
                  </a:lnTo>
                  <a:lnTo>
                    <a:pt x="51" y="72"/>
                  </a:lnTo>
                  <a:lnTo>
                    <a:pt x="51" y="72"/>
                  </a:lnTo>
                  <a:lnTo>
                    <a:pt x="75" y="85"/>
                  </a:lnTo>
                  <a:lnTo>
                    <a:pt x="76" y="86"/>
                  </a:lnTo>
                  <a:cubicBezTo>
                    <a:pt x="76" y="86"/>
                    <a:pt x="94" y="70"/>
                    <a:pt x="103" y="63"/>
                  </a:cubicBezTo>
                  <a:lnTo>
                    <a:pt x="109" y="62"/>
                  </a:lnTo>
                  <a:lnTo>
                    <a:pt x="155" y="53"/>
                  </a:lnTo>
                  <a:lnTo>
                    <a:pt x="165" y="38"/>
                  </a:lnTo>
                  <a:lnTo>
                    <a:pt x="150" y="29"/>
                  </a:lnTo>
                  <a:lnTo>
                    <a:pt x="104" y="37"/>
                  </a:lnTo>
                  <a:lnTo>
                    <a:pt x="77" y="42"/>
                  </a:lnTo>
                  <a:cubicBezTo>
                    <a:pt x="79" y="44"/>
                    <a:pt x="81" y="46"/>
                    <a:pt x="81" y="49"/>
                  </a:cubicBezTo>
                  <a:cubicBezTo>
                    <a:pt x="82" y="49"/>
                    <a:pt x="82" y="49"/>
                    <a:pt x="82" y="49"/>
                  </a:cubicBezTo>
                  <a:cubicBezTo>
                    <a:pt x="82" y="49"/>
                    <a:pt x="82" y="50"/>
                    <a:pt x="82" y="50"/>
                  </a:cubicBezTo>
                  <a:cubicBezTo>
                    <a:pt x="82" y="50"/>
                    <a:pt x="82" y="50"/>
                    <a:pt x="82" y="51"/>
                  </a:cubicBezTo>
                  <a:cubicBezTo>
                    <a:pt x="82" y="51"/>
                    <a:pt x="82" y="51"/>
                    <a:pt x="82" y="51"/>
                  </a:cubicBezTo>
                  <a:cubicBezTo>
                    <a:pt x="82" y="51"/>
                    <a:pt x="82" y="52"/>
                    <a:pt x="82" y="52"/>
                  </a:cubicBezTo>
                  <a:cubicBezTo>
                    <a:pt x="82" y="52"/>
                    <a:pt x="82" y="52"/>
                    <a:pt x="82" y="52"/>
                  </a:cubicBezTo>
                  <a:cubicBezTo>
                    <a:pt x="82" y="53"/>
                    <a:pt x="82" y="53"/>
                    <a:pt x="82" y="54"/>
                  </a:cubicBezTo>
                  <a:cubicBezTo>
                    <a:pt x="82" y="55"/>
                    <a:pt x="82" y="56"/>
                    <a:pt x="82" y="57"/>
                  </a:cubicBezTo>
                  <a:cubicBezTo>
                    <a:pt x="82" y="57"/>
                    <a:pt x="82" y="57"/>
                    <a:pt x="82" y="57"/>
                  </a:cubicBezTo>
                  <a:cubicBezTo>
                    <a:pt x="82" y="57"/>
                    <a:pt x="82" y="58"/>
                    <a:pt x="82" y="58"/>
                  </a:cubicBezTo>
                  <a:cubicBezTo>
                    <a:pt x="81" y="61"/>
                    <a:pt x="79" y="63"/>
                    <a:pt x="77" y="65"/>
                  </a:cubicBezTo>
                  <a:cubicBezTo>
                    <a:pt x="77" y="65"/>
                    <a:pt x="76" y="66"/>
                    <a:pt x="76" y="66"/>
                  </a:cubicBezTo>
                  <a:cubicBezTo>
                    <a:pt x="75" y="66"/>
                    <a:pt x="75" y="66"/>
                    <a:pt x="74" y="67"/>
                  </a:cubicBezTo>
                  <a:cubicBezTo>
                    <a:pt x="72" y="67"/>
                    <a:pt x="70" y="68"/>
                    <a:pt x="68" y="68"/>
                  </a:cubicBezTo>
                  <a:cubicBezTo>
                    <a:pt x="65" y="68"/>
                    <a:pt x="63" y="67"/>
                    <a:pt x="60" y="66"/>
                  </a:cubicBezTo>
                  <a:cubicBezTo>
                    <a:pt x="59" y="65"/>
                    <a:pt x="58" y="64"/>
                    <a:pt x="57" y="62"/>
                  </a:cubicBezTo>
                  <a:cubicBezTo>
                    <a:pt x="57" y="62"/>
                    <a:pt x="56" y="62"/>
                    <a:pt x="56" y="61"/>
                  </a:cubicBezTo>
                  <a:cubicBezTo>
                    <a:pt x="56" y="61"/>
                    <a:pt x="56" y="60"/>
                    <a:pt x="55" y="60"/>
                  </a:cubicBezTo>
                  <a:cubicBezTo>
                    <a:pt x="55" y="58"/>
                    <a:pt x="54" y="56"/>
                    <a:pt x="54" y="54"/>
                  </a:cubicBezTo>
                  <a:cubicBezTo>
                    <a:pt x="54" y="46"/>
                    <a:pt x="60" y="40"/>
                    <a:pt x="68" y="40"/>
                  </a:cubicBezTo>
                  <a:cubicBezTo>
                    <a:pt x="69" y="40"/>
                    <a:pt x="69" y="40"/>
                    <a:pt x="70" y="40"/>
                  </a:cubicBezTo>
                  <a:lnTo>
                    <a:pt x="63" y="19"/>
                  </a:lnTo>
                  <a:lnTo>
                    <a:pt x="42" y="25"/>
                  </a:lnTo>
                  <a:cubicBezTo>
                    <a:pt x="46" y="29"/>
                    <a:pt x="46" y="35"/>
                    <a:pt x="44" y="41"/>
                  </a:cubicBezTo>
                  <a:cubicBezTo>
                    <a:pt x="40" y="48"/>
                    <a:pt x="31" y="50"/>
                    <a:pt x="24" y="47"/>
                  </a:cubicBezTo>
                  <a:cubicBezTo>
                    <a:pt x="17" y="43"/>
                    <a:pt x="15" y="34"/>
                    <a:pt x="19" y="27"/>
                  </a:cubicBezTo>
                  <a:cubicBezTo>
                    <a:pt x="21" y="22"/>
                    <a:pt x="27" y="19"/>
                    <a:pt x="32" y="20"/>
                  </a:cubicBezTo>
                  <a:lnTo>
                    <a:pt x="26" y="0"/>
                  </a:lnTo>
                  <a:lnTo>
                    <a:pt x="5" y="5"/>
                  </a:lnTo>
                  <a:cubicBezTo>
                    <a:pt x="5" y="6"/>
                    <a:pt x="4" y="6"/>
                    <a:pt x="4" y="7"/>
                  </a:cubicBezTo>
                  <a:lnTo>
                    <a:pt x="4" y="8"/>
                  </a:lnTo>
                  <a:cubicBezTo>
                    <a:pt x="4" y="9"/>
                    <a:pt x="4" y="9"/>
                    <a:pt x="4" y="9"/>
                  </a:cubicBezTo>
                  <a:lnTo>
                    <a:pt x="4" y="11"/>
                  </a:lnTo>
                  <a:cubicBezTo>
                    <a:pt x="4" y="12"/>
                    <a:pt x="4" y="12"/>
                    <a:pt x="4" y="13"/>
                  </a:cubicBezTo>
                  <a:lnTo>
                    <a:pt x="3" y="20"/>
                  </a:lnTo>
                  <a:cubicBezTo>
                    <a:pt x="3" y="21"/>
                    <a:pt x="3" y="22"/>
                    <a:pt x="3" y="23"/>
                  </a:cubicBezTo>
                  <a:lnTo>
                    <a:pt x="3" y="25"/>
                  </a:lnTo>
                  <a:cubicBezTo>
                    <a:pt x="1" y="35"/>
                    <a:pt x="0" y="46"/>
                    <a:pt x="0" y="46"/>
                  </a:cubicBezTo>
                  <a:lnTo>
                    <a:pt x="0" y="46"/>
                  </a:lnTo>
                  <a:lnTo>
                    <a:pt x="1"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9" name="Freeform 67"/>
            <p:cNvSpPr>
              <a:spLocks noEditPoints="1"/>
            </p:cNvSpPr>
            <p:nvPr userDrawn="1"/>
          </p:nvSpPr>
          <p:spPr bwMode="auto">
            <a:xfrm>
              <a:off x="9548813" y="2641600"/>
              <a:ext cx="554038" cy="649287"/>
            </a:xfrm>
            <a:custGeom>
              <a:avLst/>
              <a:gdLst>
                <a:gd name="T0" fmla="*/ 161 w 345"/>
                <a:gd name="T1" fmla="*/ 35 h 400"/>
                <a:gd name="T2" fmla="*/ 169 w 345"/>
                <a:gd name="T3" fmla="*/ 29 h 400"/>
                <a:gd name="T4" fmla="*/ 325 w 345"/>
                <a:gd name="T5" fmla="*/ 74 h 400"/>
                <a:gd name="T6" fmla="*/ 46 w 345"/>
                <a:gd name="T7" fmla="*/ 202 h 400"/>
                <a:gd name="T8" fmla="*/ 98 w 345"/>
                <a:gd name="T9" fmla="*/ 209 h 400"/>
                <a:gd name="T10" fmla="*/ 124 w 345"/>
                <a:gd name="T11" fmla="*/ 210 h 400"/>
                <a:gd name="T12" fmla="*/ 152 w 345"/>
                <a:gd name="T13" fmla="*/ 205 h 400"/>
                <a:gd name="T14" fmla="*/ 185 w 345"/>
                <a:gd name="T15" fmla="*/ 188 h 400"/>
                <a:gd name="T16" fmla="*/ 199 w 345"/>
                <a:gd name="T17" fmla="*/ 199 h 400"/>
                <a:gd name="T18" fmla="*/ 156 w 345"/>
                <a:gd name="T19" fmla="*/ 307 h 400"/>
                <a:gd name="T20" fmla="*/ 132 w 345"/>
                <a:gd name="T21" fmla="*/ 329 h 400"/>
                <a:gd name="T22" fmla="*/ 115 w 345"/>
                <a:gd name="T23" fmla="*/ 330 h 400"/>
                <a:gd name="T24" fmla="*/ 98 w 345"/>
                <a:gd name="T25" fmla="*/ 323 h 400"/>
                <a:gd name="T26" fmla="*/ 81 w 345"/>
                <a:gd name="T27" fmla="*/ 343 h 400"/>
                <a:gd name="T28" fmla="*/ 188 w 345"/>
                <a:gd name="T29" fmla="*/ 288 h 400"/>
                <a:gd name="T30" fmla="*/ 195 w 345"/>
                <a:gd name="T31" fmla="*/ 265 h 400"/>
                <a:gd name="T32" fmla="*/ 221 w 345"/>
                <a:gd name="T33" fmla="*/ 248 h 400"/>
                <a:gd name="T34" fmla="*/ 230 w 345"/>
                <a:gd name="T35" fmla="*/ 247 h 400"/>
                <a:gd name="T36" fmla="*/ 256 w 345"/>
                <a:gd name="T37" fmla="*/ 293 h 400"/>
                <a:gd name="T38" fmla="*/ 275 w 345"/>
                <a:gd name="T39" fmla="*/ 351 h 400"/>
                <a:gd name="T40" fmla="*/ 248 w 345"/>
                <a:gd name="T41" fmla="*/ 371 h 400"/>
                <a:gd name="T42" fmla="*/ 253 w 345"/>
                <a:gd name="T43" fmla="*/ 400 h 400"/>
                <a:gd name="T44" fmla="*/ 311 w 345"/>
                <a:gd name="T45" fmla="*/ 400 h 400"/>
                <a:gd name="T46" fmla="*/ 328 w 345"/>
                <a:gd name="T47" fmla="*/ 281 h 400"/>
                <a:gd name="T48" fmla="*/ 288 w 345"/>
                <a:gd name="T49" fmla="*/ 240 h 400"/>
                <a:gd name="T50" fmla="*/ 312 w 345"/>
                <a:gd name="T51" fmla="*/ 202 h 400"/>
                <a:gd name="T52" fmla="*/ 295 w 345"/>
                <a:gd name="T53" fmla="*/ 28 h 400"/>
                <a:gd name="T54" fmla="*/ 261 w 345"/>
                <a:gd name="T55" fmla="*/ 127 h 400"/>
                <a:gd name="T56" fmla="*/ 255 w 345"/>
                <a:gd name="T57" fmla="*/ 135 h 400"/>
                <a:gd name="T58" fmla="*/ 250 w 345"/>
                <a:gd name="T59" fmla="*/ 144 h 400"/>
                <a:gd name="T60" fmla="*/ 248 w 345"/>
                <a:gd name="T61" fmla="*/ 155 h 400"/>
                <a:gd name="T62" fmla="*/ 268 w 345"/>
                <a:gd name="T63" fmla="*/ 144 h 400"/>
                <a:gd name="T64" fmla="*/ 274 w 345"/>
                <a:gd name="T65" fmla="*/ 136 h 400"/>
                <a:gd name="T66" fmla="*/ 288 w 345"/>
                <a:gd name="T67" fmla="*/ 129 h 400"/>
                <a:gd name="T68" fmla="*/ 324 w 345"/>
                <a:gd name="T69" fmla="*/ 163 h 400"/>
                <a:gd name="T70" fmla="*/ 214 w 345"/>
                <a:gd name="T71" fmla="*/ 130 h 400"/>
                <a:gd name="T72" fmla="*/ 191 w 345"/>
                <a:gd name="T73" fmla="*/ 102 h 400"/>
                <a:gd name="T74" fmla="*/ 201 w 345"/>
                <a:gd name="T75" fmla="*/ 78 h 400"/>
                <a:gd name="T76" fmla="*/ 211 w 345"/>
                <a:gd name="T77" fmla="*/ 53 h 400"/>
                <a:gd name="T78" fmla="*/ 200 w 345"/>
                <a:gd name="T79" fmla="*/ 24 h 400"/>
                <a:gd name="T80" fmla="*/ 154 w 345"/>
                <a:gd name="T81" fmla="*/ 0 h 400"/>
                <a:gd name="T82" fmla="*/ 135 w 345"/>
                <a:gd name="T83" fmla="*/ 35 h 400"/>
                <a:gd name="T84" fmla="*/ 135 w 345"/>
                <a:gd name="T85" fmla="*/ 55 h 400"/>
                <a:gd name="T86" fmla="*/ 154 w 345"/>
                <a:gd name="T87" fmla="*/ 94 h 400"/>
                <a:gd name="T88" fmla="*/ 136 w 345"/>
                <a:gd name="T89" fmla="*/ 110 h 400"/>
                <a:gd name="T90" fmla="*/ 111 w 345"/>
                <a:gd name="T91" fmla="*/ 145 h 400"/>
                <a:gd name="T92" fmla="*/ 85 w 345"/>
                <a:gd name="T93" fmla="*/ 127 h 400"/>
                <a:gd name="T94" fmla="*/ 86 w 345"/>
                <a:gd name="T95" fmla="*/ 102 h 400"/>
                <a:gd name="T96" fmla="*/ 80 w 345"/>
                <a:gd name="T97" fmla="*/ 97 h 400"/>
                <a:gd name="T98" fmla="*/ 47 w 345"/>
                <a:gd name="T99" fmla="*/ 72 h 400"/>
                <a:gd name="T100" fmla="*/ 47 w 345"/>
                <a:gd name="T101" fmla="*/ 134 h 400"/>
                <a:gd name="T102" fmla="*/ 138 w 345"/>
                <a:gd name="T103" fmla="*/ 155 h 400"/>
                <a:gd name="T104" fmla="*/ 47 w 345"/>
                <a:gd name="T105" fmla="*/ 162 h 400"/>
                <a:gd name="T106" fmla="*/ 46 w 345"/>
                <a:gd name="T107" fmla="*/ 2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400">
                  <a:moveTo>
                    <a:pt x="169" y="29"/>
                  </a:moveTo>
                  <a:lnTo>
                    <a:pt x="169" y="29"/>
                  </a:lnTo>
                  <a:cubicBezTo>
                    <a:pt x="169" y="29"/>
                    <a:pt x="169" y="30"/>
                    <a:pt x="169" y="30"/>
                  </a:cubicBezTo>
                  <a:cubicBezTo>
                    <a:pt x="168" y="33"/>
                    <a:pt x="164" y="36"/>
                    <a:pt x="161" y="35"/>
                  </a:cubicBezTo>
                  <a:cubicBezTo>
                    <a:pt x="159" y="35"/>
                    <a:pt x="157" y="34"/>
                    <a:pt x="156" y="33"/>
                  </a:cubicBezTo>
                  <a:cubicBezTo>
                    <a:pt x="155" y="31"/>
                    <a:pt x="154" y="29"/>
                    <a:pt x="154" y="27"/>
                  </a:cubicBezTo>
                  <a:cubicBezTo>
                    <a:pt x="155" y="23"/>
                    <a:pt x="158" y="20"/>
                    <a:pt x="162" y="20"/>
                  </a:cubicBezTo>
                  <a:cubicBezTo>
                    <a:pt x="166" y="21"/>
                    <a:pt x="169" y="24"/>
                    <a:pt x="169" y="29"/>
                  </a:cubicBezTo>
                  <a:close/>
                  <a:moveTo>
                    <a:pt x="264" y="74"/>
                  </a:moveTo>
                  <a:lnTo>
                    <a:pt x="264" y="74"/>
                  </a:lnTo>
                  <a:cubicBezTo>
                    <a:pt x="264" y="58"/>
                    <a:pt x="278" y="44"/>
                    <a:pt x="295" y="44"/>
                  </a:cubicBezTo>
                  <a:cubicBezTo>
                    <a:pt x="311" y="44"/>
                    <a:pt x="325" y="58"/>
                    <a:pt x="325" y="74"/>
                  </a:cubicBezTo>
                  <a:cubicBezTo>
                    <a:pt x="325" y="91"/>
                    <a:pt x="311" y="105"/>
                    <a:pt x="295" y="105"/>
                  </a:cubicBezTo>
                  <a:cubicBezTo>
                    <a:pt x="278" y="105"/>
                    <a:pt x="264" y="91"/>
                    <a:pt x="264" y="74"/>
                  </a:cubicBezTo>
                  <a:close/>
                  <a:moveTo>
                    <a:pt x="46" y="202"/>
                  </a:moveTo>
                  <a:lnTo>
                    <a:pt x="46" y="202"/>
                  </a:lnTo>
                  <a:cubicBezTo>
                    <a:pt x="48" y="208"/>
                    <a:pt x="47" y="215"/>
                    <a:pt x="43" y="221"/>
                  </a:cubicBezTo>
                  <a:cubicBezTo>
                    <a:pt x="47" y="219"/>
                    <a:pt x="51" y="217"/>
                    <a:pt x="54" y="214"/>
                  </a:cubicBezTo>
                  <a:cubicBezTo>
                    <a:pt x="59" y="209"/>
                    <a:pt x="63" y="204"/>
                    <a:pt x="64" y="197"/>
                  </a:cubicBezTo>
                  <a:cubicBezTo>
                    <a:pt x="74" y="203"/>
                    <a:pt x="86" y="207"/>
                    <a:pt x="98" y="209"/>
                  </a:cubicBezTo>
                  <a:cubicBezTo>
                    <a:pt x="102" y="202"/>
                    <a:pt x="104" y="194"/>
                    <a:pt x="104" y="186"/>
                  </a:cubicBezTo>
                  <a:cubicBezTo>
                    <a:pt x="105" y="187"/>
                    <a:pt x="106" y="188"/>
                    <a:pt x="106" y="189"/>
                  </a:cubicBezTo>
                  <a:cubicBezTo>
                    <a:pt x="109" y="196"/>
                    <a:pt x="110" y="203"/>
                    <a:pt x="108" y="210"/>
                  </a:cubicBezTo>
                  <a:cubicBezTo>
                    <a:pt x="113" y="210"/>
                    <a:pt x="118" y="210"/>
                    <a:pt x="124" y="210"/>
                  </a:cubicBezTo>
                  <a:cubicBezTo>
                    <a:pt x="128" y="202"/>
                    <a:pt x="130" y="194"/>
                    <a:pt x="130" y="185"/>
                  </a:cubicBezTo>
                  <a:cubicBezTo>
                    <a:pt x="131" y="186"/>
                    <a:pt x="132" y="187"/>
                    <a:pt x="132" y="188"/>
                  </a:cubicBezTo>
                  <a:cubicBezTo>
                    <a:pt x="135" y="195"/>
                    <a:pt x="136" y="202"/>
                    <a:pt x="135" y="209"/>
                  </a:cubicBezTo>
                  <a:cubicBezTo>
                    <a:pt x="141" y="208"/>
                    <a:pt x="146" y="207"/>
                    <a:pt x="152" y="205"/>
                  </a:cubicBezTo>
                  <a:cubicBezTo>
                    <a:pt x="155" y="199"/>
                    <a:pt x="156" y="192"/>
                    <a:pt x="156" y="184"/>
                  </a:cubicBezTo>
                  <a:cubicBezTo>
                    <a:pt x="157" y="186"/>
                    <a:pt x="158" y="186"/>
                    <a:pt x="158" y="188"/>
                  </a:cubicBezTo>
                  <a:cubicBezTo>
                    <a:pt x="160" y="192"/>
                    <a:pt x="161" y="197"/>
                    <a:pt x="161" y="202"/>
                  </a:cubicBezTo>
                  <a:cubicBezTo>
                    <a:pt x="170" y="198"/>
                    <a:pt x="178" y="194"/>
                    <a:pt x="185" y="188"/>
                  </a:cubicBezTo>
                  <a:cubicBezTo>
                    <a:pt x="189" y="185"/>
                    <a:pt x="193" y="181"/>
                    <a:pt x="195" y="176"/>
                  </a:cubicBezTo>
                  <a:cubicBezTo>
                    <a:pt x="195" y="178"/>
                    <a:pt x="194" y="181"/>
                    <a:pt x="193" y="183"/>
                  </a:cubicBezTo>
                  <a:cubicBezTo>
                    <a:pt x="192" y="186"/>
                    <a:pt x="191" y="188"/>
                    <a:pt x="189" y="191"/>
                  </a:cubicBezTo>
                  <a:cubicBezTo>
                    <a:pt x="193" y="193"/>
                    <a:pt x="196" y="196"/>
                    <a:pt x="199" y="199"/>
                  </a:cubicBezTo>
                  <a:cubicBezTo>
                    <a:pt x="200" y="200"/>
                    <a:pt x="201" y="201"/>
                    <a:pt x="202" y="202"/>
                  </a:cubicBezTo>
                  <a:cubicBezTo>
                    <a:pt x="171" y="207"/>
                    <a:pt x="145" y="229"/>
                    <a:pt x="134" y="258"/>
                  </a:cubicBezTo>
                  <a:cubicBezTo>
                    <a:pt x="148" y="263"/>
                    <a:pt x="159" y="277"/>
                    <a:pt x="159" y="293"/>
                  </a:cubicBezTo>
                  <a:cubicBezTo>
                    <a:pt x="159" y="298"/>
                    <a:pt x="158" y="303"/>
                    <a:pt x="156" y="307"/>
                  </a:cubicBezTo>
                  <a:cubicBezTo>
                    <a:pt x="155" y="309"/>
                    <a:pt x="154" y="310"/>
                    <a:pt x="154" y="312"/>
                  </a:cubicBezTo>
                  <a:cubicBezTo>
                    <a:pt x="153" y="312"/>
                    <a:pt x="153" y="313"/>
                    <a:pt x="152" y="314"/>
                  </a:cubicBezTo>
                  <a:cubicBezTo>
                    <a:pt x="152" y="314"/>
                    <a:pt x="151" y="315"/>
                    <a:pt x="151" y="316"/>
                  </a:cubicBezTo>
                  <a:cubicBezTo>
                    <a:pt x="146" y="322"/>
                    <a:pt x="140" y="327"/>
                    <a:pt x="132" y="329"/>
                  </a:cubicBezTo>
                  <a:cubicBezTo>
                    <a:pt x="129" y="330"/>
                    <a:pt x="125" y="331"/>
                    <a:pt x="121" y="331"/>
                  </a:cubicBezTo>
                  <a:cubicBezTo>
                    <a:pt x="121" y="331"/>
                    <a:pt x="121" y="331"/>
                    <a:pt x="121" y="331"/>
                  </a:cubicBezTo>
                  <a:cubicBezTo>
                    <a:pt x="119" y="331"/>
                    <a:pt x="118" y="330"/>
                    <a:pt x="117" y="330"/>
                  </a:cubicBezTo>
                  <a:cubicBezTo>
                    <a:pt x="116" y="330"/>
                    <a:pt x="116" y="330"/>
                    <a:pt x="115" y="330"/>
                  </a:cubicBezTo>
                  <a:cubicBezTo>
                    <a:pt x="114" y="330"/>
                    <a:pt x="113" y="330"/>
                    <a:pt x="111" y="329"/>
                  </a:cubicBezTo>
                  <a:cubicBezTo>
                    <a:pt x="111" y="329"/>
                    <a:pt x="111" y="329"/>
                    <a:pt x="111" y="329"/>
                  </a:cubicBezTo>
                  <a:cubicBezTo>
                    <a:pt x="107" y="328"/>
                    <a:pt x="104" y="326"/>
                    <a:pt x="101" y="324"/>
                  </a:cubicBezTo>
                  <a:cubicBezTo>
                    <a:pt x="100" y="324"/>
                    <a:pt x="99" y="323"/>
                    <a:pt x="98" y="323"/>
                  </a:cubicBezTo>
                  <a:cubicBezTo>
                    <a:pt x="94" y="321"/>
                    <a:pt x="90" y="319"/>
                    <a:pt x="85" y="319"/>
                  </a:cubicBezTo>
                  <a:cubicBezTo>
                    <a:pt x="69" y="319"/>
                    <a:pt x="57" y="332"/>
                    <a:pt x="57" y="347"/>
                  </a:cubicBezTo>
                  <a:cubicBezTo>
                    <a:pt x="57" y="350"/>
                    <a:pt x="57" y="352"/>
                    <a:pt x="58" y="354"/>
                  </a:cubicBezTo>
                  <a:cubicBezTo>
                    <a:pt x="64" y="348"/>
                    <a:pt x="72" y="343"/>
                    <a:pt x="81" y="343"/>
                  </a:cubicBezTo>
                  <a:cubicBezTo>
                    <a:pt x="97" y="343"/>
                    <a:pt x="111" y="357"/>
                    <a:pt x="111" y="373"/>
                  </a:cubicBezTo>
                  <a:cubicBezTo>
                    <a:pt x="111" y="375"/>
                    <a:pt x="110" y="378"/>
                    <a:pt x="110" y="380"/>
                  </a:cubicBezTo>
                  <a:cubicBezTo>
                    <a:pt x="152" y="380"/>
                    <a:pt x="186" y="350"/>
                    <a:pt x="194" y="311"/>
                  </a:cubicBezTo>
                  <a:cubicBezTo>
                    <a:pt x="190" y="304"/>
                    <a:pt x="188" y="297"/>
                    <a:pt x="188" y="288"/>
                  </a:cubicBezTo>
                  <a:cubicBezTo>
                    <a:pt x="188" y="280"/>
                    <a:pt x="190" y="272"/>
                    <a:pt x="194" y="266"/>
                  </a:cubicBezTo>
                  <a:cubicBezTo>
                    <a:pt x="194" y="266"/>
                    <a:pt x="194" y="266"/>
                    <a:pt x="194" y="266"/>
                  </a:cubicBezTo>
                  <a:cubicBezTo>
                    <a:pt x="194" y="266"/>
                    <a:pt x="194" y="265"/>
                    <a:pt x="195" y="265"/>
                  </a:cubicBezTo>
                  <a:cubicBezTo>
                    <a:pt x="195" y="265"/>
                    <a:pt x="195" y="265"/>
                    <a:pt x="195" y="265"/>
                  </a:cubicBezTo>
                  <a:cubicBezTo>
                    <a:pt x="195" y="264"/>
                    <a:pt x="196" y="263"/>
                    <a:pt x="197" y="263"/>
                  </a:cubicBezTo>
                  <a:cubicBezTo>
                    <a:pt x="197" y="263"/>
                    <a:pt x="197" y="262"/>
                    <a:pt x="197" y="262"/>
                  </a:cubicBezTo>
                  <a:cubicBezTo>
                    <a:pt x="202" y="256"/>
                    <a:pt x="210" y="251"/>
                    <a:pt x="218" y="248"/>
                  </a:cubicBezTo>
                  <a:cubicBezTo>
                    <a:pt x="219" y="248"/>
                    <a:pt x="220" y="248"/>
                    <a:pt x="221" y="248"/>
                  </a:cubicBezTo>
                  <a:lnTo>
                    <a:pt x="221" y="248"/>
                  </a:lnTo>
                  <a:cubicBezTo>
                    <a:pt x="220" y="237"/>
                    <a:pt x="222" y="225"/>
                    <a:pt x="226" y="214"/>
                  </a:cubicBezTo>
                  <a:cubicBezTo>
                    <a:pt x="227" y="211"/>
                    <a:pt x="228" y="208"/>
                    <a:pt x="230" y="205"/>
                  </a:cubicBezTo>
                  <a:cubicBezTo>
                    <a:pt x="226" y="219"/>
                    <a:pt x="226" y="233"/>
                    <a:pt x="230" y="247"/>
                  </a:cubicBezTo>
                  <a:cubicBezTo>
                    <a:pt x="230" y="247"/>
                    <a:pt x="230" y="248"/>
                    <a:pt x="230" y="248"/>
                  </a:cubicBezTo>
                  <a:cubicBezTo>
                    <a:pt x="230" y="248"/>
                    <a:pt x="230" y="248"/>
                    <a:pt x="230" y="248"/>
                  </a:cubicBezTo>
                  <a:lnTo>
                    <a:pt x="230" y="248"/>
                  </a:lnTo>
                  <a:cubicBezTo>
                    <a:pt x="234" y="266"/>
                    <a:pt x="243" y="281"/>
                    <a:pt x="256" y="293"/>
                  </a:cubicBezTo>
                  <a:cubicBezTo>
                    <a:pt x="261" y="290"/>
                    <a:pt x="266" y="289"/>
                    <a:pt x="272" y="289"/>
                  </a:cubicBezTo>
                  <a:cubicBezTo>
                    <a:pt x="287" y="289"/>
                    <a:pt x="300" y="300"/>
                    <a:pt x="302" y="315"/>
                  </a:cubicBezTo>
                  <a:cubicBezTo>
                    <a:pt x="302" y="317"/>
                    <a:pt x="303" y="318"/>
                    <a:pt x="303" y="320"/>
                  </a:cubicBezTo>
                  <a:cubicBezTo>
                    <a:pt x="303" y="336"/>
                    <a:pt x="291" y="349"/>
                    <a:pt x="275" y="351"/>
                  </a:cubicBezTo>
                  <a:cubicBezTo>
                    <a:pt x="275" y="351"/>
                    <a:pt x="274" y="351"/>
                    <a:pt x="274" y="351"/>
                  </a:cubicBezTo>
                  <a:cubicBezTo>
                    <a:pt x="265" y="352"/>
                    <a:pt x="258" y="356"/>
                    <a:pt x="253" y="363"/>
                  </a:cubicBezTo>
                  <a:lnTo>
                    <a:pt x="253" y="363"/>
                  </a:lnTo>
                  <a:cubicBezTo>
                    <a:pt x="251" y="365"/>
                    <a:pt x="249" y="368"/>
                    <a:pt x="248" y="371"/>
                  </a:cubicBezTo>
                  <a:cubicBezTo>
                    <a:pt x="248" y="372"/>
                    <a:pt x="248" y="372"/>
                    <a:pt x="248" y="372"/>
                  </a:cubicBezTo>
                  <a:cubicBezTo>
                    <a:pt x="247" y="373"/>
                    <a:pt x="247" y="374"/>
                    <a:pt x="247" y="375"/>
                  </a:cubicBezTo>
                  <a:cubicBezTo>
                    <a:pt x="247" y="377"/>
                    <a:pt x="246" y="380"/>
                    <a:pt x="246" y="382"/>
                  </a:cubicBezTo>
                  <a:cubicBezTo>
                    <a:pt x="246" y="389"/>
                    <a:pt x="249" y="395"/>
                    <a:pt x="253" y="400"/>
                  </a:cubicBezTo>
                  <a:cubicBezTo>
                    <a:pt x="252" y="392"/>
                    <a:pt x="255" y="385"/>
                    <a:pt x="261" y="379"/>
                  </a:cubicBezTo>
                  <a:cubicBezTo>
                    <a:pt x="273" y="367"/>
                    <a:pt x="291" y="367"/>
                    <a:pt x="303" y="379"/>
                  </a:cubicBezTo>
                  <a:cubicBezTo>
                    <a:pt x="305" y="381"/>
                    <a:pt x="307" y="384"/>
                    <a:pt x="308" y="387"/>
                  </a:cubicBezTo>
                  <a:cubicBezTo>
                    <a:pt x="310" y="391"/>
                    <a:pt x="311" y="395"/>
                    <a:pt x="311" y="400"/>
                  </a:cubicBezTo>
                  <a:cubicBezTo>
                    <a:pt x="314" y="399"/>
                    <a:pt x="317" y="397"/>
                    <a:pt x="320" y="394"/>
                  </a:cubicBezTo>
                  <a:cubicBezTo>
                    <a:pt x="336" y="378"/>
                    <a:pt x="345" y="356"/>
                    <a:pt x="345" y="334"/>
                  </a:cubicBezTo>
                  <a:cubicBezTo>
                    <a:pt x="345" y="327"/>
                    <a:pt x="344" y="320"/>
                    <a:pt x="343" y="312"/>
                  </a:cubicBezTo>
                  <a:cubicBezTo>
                    <a:pt x="340" y="301"/>
                    <a:pt x="335" y="291"/>
                    <a:pt x="328" y="281"/>
                  </a:cubicBezTo>
                  <a:cubicBezTo>
                    <a:pt x="328" y="281"/>
                    <a:pt x="328" y="281"/>
                    <a:pt x="327" y="281"/>
                  </a:cubicBezTo>
                  <a:cubicBezTo>
                    <a:pt x="309" y="281"/>
                    <a:pt x="294" y="269"/>
                    <a:pt x="289" y="252"/>
                  </a:cubicBezTo>
                  <a:cubicBezTo>
                    <a:pt x="289" y="252"/>
                    <a:pt x="289" y="252"/>
                    <a:pt x="289" y="252"/>
                  </a:cubicBezTo>
                  <a:cubicBezTo>
                    <a:pt x="288" y="248"/>
                    <a:pt x="288" y="244"/>
                    <a:pt x="288" y="240"/>
                  </a:cubicBezTo>
                  <a:cubicBezTo>
                    <a:pt x="288" y="237"/>
                    <a:pt x="288" y="233"/>
                    <a:pt x="289" y="230"/>
                  </a:cubicBezTo>
                  <a:cubicBezTo>
                    <a:pt x="289" y="230"/>
                    <a:pt x="289" y="229"/>
                    <a:pt x="289" y="229"/>
                  </a:cubicBezTo>
                  <a:cubicBezTo>
                    <a:pt x="289" y="228"/>
                    <a:pt x="289" y="228"/>
                    <a:pt x="290" y="228"/>
                  </a:cubicBezTo>
                  <a:cubicBezTo>
                    <a:pt x="293" y="216"/>
                    <a:pt x="301" y="207"/>
                    <a:pt x="312" y="202"/>
                  </a:cubicBezTo>
                  <a:cubicBezTo>
                    <a:pt x="329" y="195"/>
                    <a:pt x="341" y="178"/>
                    <a:pt x="341" y="159"/>
                  </a:cubicBezTo>
                  <a:cubicBezTo>
                    <a:pt x="341" y="140"/>
                    <a:pt x="330" y="124"/>
                    <a:pt x="314" y="117"/>
                  </a:cubicBezTo>
                  <a:cubicBezTo>
                    <a:pt x="330" y="109"/>
                    <a:pt x="341" y="93"/>
                    <a:pt x="341" y="74"/>
                  </a:cubicBezTo>
                  <a:cubicBezTo>
                    <a:pt x="341" y="49"/>
                    <a:pt x="320" y="28"/>
                    <a:pt x="295" y="28"/>
                  </a:cubicBezTo>
                  <a:cubicBezTo>
                    <a:pt x="269" y="28"/>
                    <a:pt x="248" y="49"/>
                    <a:pt x="248" y="74"/>
                  </a:cubicBezTo>
                  <a:cubicBezTo>
                    <a:pt x="248" y="93"/>
                    <a:pt x="259" y="109"/>
                    <a:pt x="275" y="117"/>
                  </a:cubicBezTo>
                  <a:cubicBezTo>
                    <a:pt x="270" y="119"/>
                    <a:pt x="265" y="122"/>
                    <a:pt x="261" y="126"/>
                  </a:cubicBezTo>
                  <a:cubicBezTo>
                    <a:pt x="261" y="126"/>
                    <a:pt x="261" y="127"/>
                    <a:pt x="261" y="127"/>
                  </a:cubicBezTo>
                  <a:cubicBezTo>
                    <a:pt x="260" y="128"/>
                    <a:pt x="259" y="129"/>
                    <a:pt x="258" y="130"/>
                  </a:cubicBezTo>
                  <a:cubicBezTo>
                    <a:pt x="258" y="130"/>
                    <a:pt x="258" y="130"/>
                    <a:pt x="258" y="131"/>
                  </a:cubicBezTo>
                  <a:cubicBezTo>
                    <a:pt x="257" y="132"/>
                    <a:pt x="256" y="133"/>
                    <a:pt x="255" y="134"/>
                  </a:cubicBezTo>
                  <a:cubicBezTo>
                    <a:pt x="255" y="135"/>
                    <a:pt x="255" y="135"/>
                    <a:pt x="255" y="135"/>
                  </a:cubicBezTo>
                  <a:cubicBezTo>
                    <a:pt x="254" y="136"/>
                    <a:pt x="253" y="137"/>
                    <a:pt x="253" y="138"/>
                  </a:cubicBezTo>
                  <a:cubicBezTo>
                    <a:pt x="253" y="139"/>
                    <a:pt x="252" y="139"/>
                    <a:pt x="252" y="140"/>
                  </a:cubicBezTo>
                  <a:cubicBezTo>
                    <a:pt x="252" y="141"/>
                    <a:pt x="251" y="142"/>
                    <a:pt x="251" y="144"/>
                  </a:cubicBezTo>
                  <a:cubicBezTo>
                    <a:pt x="251" y="144"/>
                    <a:pt x="250" y="144"/>
                    <a:pt x="250" y="144"/>
                  </a:cubicBezTo>
                  <a:cubicBezTo>
                    <a:pt x="250" y="146"/>
                    <a:pt x="249" y="149"/>
                    <a:pt x="249" y="152"/>
                  </a:cubicBezTo>
                  <a:cubicBezTo>
                    <a:pt x="249" y="153"/>
                    <a:pt x="248" y="154"/>
                    <a:pt x="248" y="155"/>
                  </a:cubicBezTo>
                  <a:lnTo>
                    <a:pt x="248" y="155"/>
                  </a:lnTo>
                  <a:lnTo>
                    <a:pt x="248" y="155"/>
                  </a:lnTo>
                  <a:cubicBezTo>
                    <a:pt x="248" y="156"/>
                    <a:pt x="248" y="157"/>
                    <a:pt x="248" y="158"/>
                  </a:cubicBezTo>
                  <a:cubicBezTo>
                    <a:pt x="248" y="182"/>
                    <a:pt x="281" y="176"/>
                    <a:pt x="281" y="176"/>
                  </a:cubicBezTo>
                  <a:cubicBezTo>
                    <a:pt x="281" y="176"/>
                    <a:pt x="273" y="173"/>
                    <a:pt x="273" y="166"/>
                  </a:cubicBezTo>
                  <a:cubicBezTo>
                    <a:pt x="273" y="158"/>
                    <a:pt x="287" y="146"/>
                    <a:pt x="268" y="144"/>
                  </a:cubicBezTo>
                  <a:cubicBezTo>
                    <a:pt x="269" y="143"/>
                    <a:pt x="269" y="141"/>
                    <a:pt x="270" y="140"/>
                  </a:cubicBezTo>
                  <a:lnTo>
                    <a:pt x="270" y="140"/>
                  </a:lnTo>
                  <a:cubicBezTo>
                    <a:pt x="271" y="139"/>
                    <a:pt x="272" y="138"/>
                    <a:pt x="274" y="137"/>
                  </a:cubicBezTo>
                  <a:cubicBezTo>
                    <a:pt x="274" y="137"/>
                    <a:pt x="274" y="136"/>
                    <a:pt x="274" y="136"/>
                  </a:cubicBezTo>
                  <a:cubicBezTo>
                    <a:pt x="275" y="135"/>
                    <a:pt x="276" y="134"/>
                    <a:pt x="277" y="134"/>
                  </a:cubicBezTo>
                  <a:cubicBezTo>
                    <a:pt x="278" y="133"/>
                    <a:pt x="278" y="133"/>
                    <a:pt x="278" y="133"/>
                  </a:cubicBezTo>
                  <a:cubicBezTo>
                    <a:pt x="281" y="131"/>
                    <a:pt x="284" y="130"/>
                    <a:pt x="287" y="129"/>
                  </a:cubicBezTo>
                  <a:cubicBezTo>
                    <a:pt x="288" y="129"/>
                    <a:pt x="288" y="129"/>
                    <a:pt x="288" y="129"/>
                  </a:cubicBezTo>
                  <a:cubicBezTo>
                    <a:pt x="290" y="129"/>
                    <a:pt x="291" y="128"/>
                    <a:pt x="293" y="128"/>
                  </a:cubicBezTo>
                  <a:cubicBezTo>
                    <a:pt x="293" y="128"/>
                    <a:pt x="294" y="128"/>
                    <a:pt x="295" y="128"/>
                  </a:cubicBezTo>
                  <a:cubicBezTo>
                    <a:pt x="311" y="128"/>
                    <a:pt x="325" y="142"/>
                    <a:pt x="325" y="159"/>
                  </a:cubicBezTo>
                  <a:cubicBezTo>
                    <a:pt x="325" y="160"/>
                    <a:pt x="325" y="162"/>
                    <a:pt x="324" y="163"/>
                  </a:cubicBezTo>
                  <a:cubicBezTo>
                    <a:pt x="323" y="180"/>
                    <a:pt x="305" y="195"/>
                    <a:pt x="283" y="196"/>
                  </a:cubicBezTo>
                  <a:cubicBezTo>
                    <a:pt x="282" y="196"/>
                    <a:pt x="282" y="196"/>
                    <a:pt x="281" y="196"/>
                  </a:cubicBezTo>
                  <a:cubicBezTo>
                    <a:pt x="268" y="196"/>
                    <a:pt x="255" y="193"/>
                    <a:pt x="244" y="186"/>
                  </a:cubicBezTo>
                  <a:cubicBezTo>
                    <a:pt x="226" y="174"/>
                    <a:pt x="214" y="154"/>
                    <a:pt x="214" y="130"/>
                  </a:cubicBezTo>
                  <a:cubicBezTo>
                    <a:pt x="214" y="130"/>
                    <a:pt x="214" y="130"/>
                    <a:pt x="214" y="130"/>
                  </a:cubicBezTo>
                  <a:cubicBezTo>
                    <a:pt x="214" y="128"/>
                    <a:pt x="213" y="127"/>
                    <a:pt x="212" y="125"/>
                  </a:cubicBezTo>
                  <a:cubicBezTo>
                    <a:pt x="207" y="115"/>
                    <a:pt x="198" y="107"/>
                    <a:pt x="188" y="102"/>
                  </a:cubicBezTo>
                  <a:cubicBezTo>
                    <a:pt x="189" y="102"/>
                    <a:pt x="190" y="102"/>
                    <a:pt x="191" y="102"/>
                  </a:cubicBezTo>
                  <a:cubicBezTo>
                    <a:pt x="200" y="101"/>
                    <a:pt x="208" y="104"/>
                    <a:pt x="214" y="109"/>
                  </a:cubicBezTo>
                  <a:cubicBezTo>
                    <a:pt x="214" y="104"/>
                    <a:pt x="216" y="98"/>
                    <a:pt x="217" y="93"/>
                  </a:cubicBezTo>
                  <a:cubicBezTo>
                    <a:pt x="212" y="87"/>
                    <a:pt x="205" y="81"/>
                    <a:pt x="197" y="78"/>
                  </a:cubicBezTo>
                  <a:cubicBezTo>
                    <a:pt x="199" y="78"/>
                    <a:pt x="200" y="78"/>
                    <a:pt x="201" y="78"/>
                  </a:cubicBezTo>
                  <a:cubicBezTo>
                    <a:pt x="208" y="77"/>
                    <a:pt x="215" y="79"/>
                    <a:pt x="220" y="83"/>
                  </a:cubicBezTo>
                  <a:cubicBezTo>
                    <a:pt x="222" y="78"/>
                    <a:pt x="225" y="74"/>
                    <a:pt x="227" y="70"/>
                  </a:cubicBezTo>
                  <a:cubicBezTo>
                    <a:pt x="222" y="63"/>
                    <a:pt x="215" y="57"/>
                    <a:pt x="207" y="54"/>
                  </a:cubicBezTo>
                  <a:cubicBezTo>
                    <a:pt x="208" y="54"/>
                    <a:pt x="209" y="53"/>
                    <a:pt x="211" y="53"/>
                  </a:cubicBezTo>
                  <a:cubicBezTo>
                    <a:pt x="219" y="53"/>
                    <a:pt x="226" y="56"/>
                    <a:pt x="232" y="60"/>
                  </a:cubicBezTo>
                  <a:lnTo>
                    <a:pt x="232" y="41"/>
                  </a:lnTo>
                  <a:lnTo>
                    <a:pt x="232" y="41"/>
                  </a:lnTo>
                  <a:lnTo>
                    <a:pt x="200" y="24"/>
                  </a:lnTo>
                  <a:lnTo>
                    <a:pt x="181" y="14"/>
                  </a:lnTo>
                  <a:lnTo>
                    <a:pt x="165" y="6"/>
                  </a:lnTo>
                  <a:lnTo>
                    <a:pt x="165" y="6"/>
                  </a:lnTo>
                  <a:lnTo>
                    <a:pt x="154" y="0"/>
                  </a:lnTo>
                  <a:cubicBezTo>
                    <a:pt x="154" y="2"/>
                    <a:pt x="153" y="4"/>
                    <a:pt x="152" y="5"/>
                  </a:cubicBezTo>
                  <a:cubicBezTo>
                    <a:pt x="152" y="6"/>
                    <a:pt x="152" y="7"/>
                    <a:pt x="151" y="8"/>
                  </a:cubicBezTo>
                  <a:cubicBezTo>
                    <a:pt x="148" y="17"/>
                    <a:pt x="143" y="25"/>
                    <a:pt x="136" y="33"/>
                  </a:cubicBezTo>
                  <a:cubicBezTo>
                    <a:pt x="136" y="34"/>
                    <a:pt x="135" y="35"/>
                    <a:pt x="135" y="35"/>
                  </a:cubicBezTo>
                  <a:cubicBezTo>
                    <a:pt x="135" y="36"/>
                    <a:pt x="134" y="36"/>
                    <a:pt x="133" y="37"/>
                  </a:cubicBezTo>
                  <a:cubicBezTo>
                    <a:pt x="133" y="37"/>
                    <a:pt x="133" y="38"/>
                    <a:pt x="132" y="38"/>
                  </a:cubicBezTo>
                  <a:cubicBezTo>
                    <a:pt x="135" y="41"/>
                    <a:pt x="136" y="45"/>
                    <a:pt x="136" y="49"/>
                  </a:cubicBezTo>
                  <a:cubicBezTo>
                    <a:pt x="136" y="51"/>
                    <a:pt x="136" y="53"/>
                    <a:pt x="135" y="55"/>
                  </a:cubicBezTo>
                  <a:cubicBezTo>
                    <a:pt x="136" y="57"/>
                    <a:pt x="137" y="60"/>
                    <a:pt x="138" y="62"/>
                  </a:cubicBezTo>
                  <a:cubicBezTo>
                    <a:pt x="141" y="57"/>
                    <a:pt x="147" y="54"/>
                    <a:pt x="154" y="54"/>
                  </a:cubicBezTo>
                  <a:cubicBezTo>
                    <a:pt x="166" y="54"/>
                    <a:pt x="175" y="63"/>
                    <a:pt x="175" y="74"/>
                  </a:cubicBezTo>
                  <a:cubicBezTo>
                    <a:pt x="175" y="85"/>
                    <a:pt x="166" y="94"/>
                    <a:pt x="154" y="94"/>
                  </a:cubicBezTo>
                  <a:cubicBezTo>
                    <a:pt x="149" y="94"/>
                    <a:pt x="144" y="92"/>
                    <a:pt x="140" y="89"/>
                  </a:cubicBezTo>
                  <a:cubicBezTo>
                    <a:pt x="140" y="95"/>
                    <a:pt x="139" y="102"/>
                    <a:pt x="137" y="108"/>
                  </a:cubicBezTo>
                  <a:cubicBezTo>
                    <a:pt x="137" y="108"/>
                    <a:pt x="137" y="108"/>
                    <a:pt x="137" y="108"/>
                  </a:cubicBezTo>
                  <a:cubicBezTo>
                    <a:pt x="137" y="109"/>
                    <a:pt x="137" y="109"/>
                    <a:pt x="136" y="110"/>
                  </a:cubicBezTo>
                  <a:cubicBezTo>
                    <a:pt x="136" y="112"/>
                    <a:pt x="135" y="114"/>
                    <a:pt x="134" y="116"/>
                  </a:cubicBezTo>
                  <a:cubicBezTo>
                    <a:pt x="133" y="120"/>
                    <a:pt x="131" y="123"/>
                    <a:pt x="129" y="126"/>
                  </a:cubicBezTo>
                  <a:cubicBezTo>
                    <a:pt x="126" y="131"/>
                    <a:pt x="123" y="135"/>
                    <a:pt x="119" y="138"/>
                  </a:cubicBezTo>
                  <a:cubicBezTo>
                    <a:pt x="117" y="141"/>
                    <a:pt x="114" y="143"/>
                    <a:pt x="111" y="145"/>
                  </a:cubicBezTo>
                  <a:cubicBezTo>
                    <a:pt x="118" y="136"/>
                    <a:pt x="122" y="127"/>
                    <a:pt x="124" y="116"/>
                  </a:cubicBezTo>
                  <a:cubicBezTo>
                    <a:pt x="112" y="116"/>
                    <a:pt x="102" y="113"/>
                    <a:pt x="93" y="107"/>
                  </a:cubicBezTo>
                  <a:cubicBezTo>
                    <a:pt x="92" y="112"/>
                    <a:pt x="91" y="116"/>
                    <a:pt x="89" y="120"/>
                  </a:cubicBezTo>
                  <a:cubicBezTo>
                    <a:pt x="88" y="123"/>
                    <a:pt x="86" y="125"/>
                    <a:pt x="85" y="127"/>
                  </a:cubicBezTo>
                  <a:cubicBezTo>
                    <a:pt x="88" y="119"/>
                    <a:pt x="88" y="111"/>
                    <a:pt x="86" y="103"/>
                  </a:cubicBezTo>
                  <a:lnTo>
                    <a:pt x="86" y="103"/>
                  </a:lnTo>
                  <a:lnTo>
                    <a:pt x="86" y="103"/>
                  </a:lnTo>
                  <a:lnTo>
                    <a:pt x="86" y="102"/>
                  </a:lnTo>
                  <a:cubicBezTo>
                    <a:pt x="86" y="102"/>
                    <a:pt x="86" y="102"/>
                    <a:pt x="85" y="102"/>
                  </a:cubicBezTo>
                  <a:cubicBezTo>
                    <a:pt x="78" y="101"/>
                    <a:pt x="71" y="101"/>
                    <a:pt x="64" y="104"/>
                  </a:cubicBezTo>
                  <a:cubicBezTo>
                    <a:pt x="66" y="102"/>
                    <a:pt x="68" y="101"/>
                    <a:pt x="70" y="100"/>
                  </a:cubicBezTo>
                  <a:cubicBezTo>
                    <a:pt x="74" y="98"/>
                    <a:pt x="77" y="97"/>
                    <a:pt x="80" y="97"/>
                  </a:cubicBezTo>
                  <a:cubicBezTo>
                    <a:pt x="73" y="89"/>
                    <a:pt x="68" y="80"/>
                    <a:pt x="65" y="70"/>
                  </a:cubicBezTo>
                  <a:cubicBezTo>
                    <a:pt x="65" y="71"/>
                    <a:pt x="64" y="71"/>
                    <a:pt x="64" y="71"/>
                  </a:cubicBezTo>
                  <a:cubicBezTo>
                    <a:pt x="62" y="72"/>
                    <a:pt x="61" y="73"/>
                    <a:pt x="59" y="73"/>
                  </a:cubicBezTo>
                  <a:cubicBezTo>
                    <a:pt x="55" y="74"/>
                    <a:pt x="51" y="73"/>
                    <a:pt x="47" y="72"/>
                  </a:cubicBezTo>
                  <a:lnTo>
                    <a:pt x="47" y="86"/>
                  </a:lnTo>
                  <a:lnTo>
                    <a:pt x="47" y="86"/>
                  </a:lnTo>
                  <a:cubicBezTo>
                    <a:pt x="47" y="93"/>
                    <a:pt x="49" y="100"/>
                    <a:pt x="51" y="106"/>
                  </a:cubicBezTo>
                  <a:lnTo>
                    <a:pt x="47" y="134"/>
                  </a:lnTo>
                  <a:lnTo>
                    <a:pt x="74" y="138"/>
                  </a:lnTo>
                  <a:cubicBezTo>
                    <a:pt x="84" y="145"/>
                    <a:pt x="95" y="150"/>
                    <a:pt x="107" y="151"/>
                  </a:cubicBezTo>
                  <a:cubicBezTo>
                    <a:pt x="105" y="152"/>
                    <a:pt x="103" y="154"/>
                    <a:pt x="100" y="155"/>
                  </a:cubicBezTo>
                  <a:lnTo>
                    <a:pt x="138" y="155"/>
                  </a:lnTo>
                  <a:lnTo>
                    <a:pt x="141" y="155"/>
                  </a:lnTo>
                  <a:cubicBezTo>
                    <a:pt x="135" y="160"/>
                    <a:pt x="126" y="166"/>
                    <a:pt x="119" y="169"/>
                  </a:cubicBezTo>
                  <a:cubicBezTo>
                    <a:pt x="94" y="179"/>
                    <a:pt x="69" y="175"/>
                    <a:pt x="48" y="162"/>
                  </a:cubicBezTo>
                  <a:lnTo>
                    <a:pt x="47" y="162"/>
                  </a:lnTo>
                  <a:cubicBezTo>
                    <a:pt x="36" y="156"/>
                    <a:pt x="22" y="158"/>
                    <a:pt x="12" y="167"/>
                  </a:cubicBezTo>
                  <a:cubicBezTo>
                    <a:pt x="3" y="174"/>
                    <a:pt x="0" y="186"/>
                    <a:pt x="2" y="196"/>
                  </a:cubicBezTo>
                  <a:cubicBezTo>
                    <a:pt x="5" y="191"/>
                    <a:pt x="9" y="187"/>
                    <a:pt x="15" y="185"/>
                  </a:cubicBezTo>
                  <a:cubicBezTo>
                    <a:pt x="28" y="182"/>
                    <a:pt x="42" y="189"/>
                    <a:pt x="46" y="20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48732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lvl1pPr>
              <a:defRPr>
                <a:solidFill>
                  <a:schemeClr val="accent1"/>
                </a:solidFill>
              </a:defRPr>
            </a:lvl1pPr>
          </a:lstStyle>
          <a:p>
            <a:fld id="{49B95E72-162F-498F-B705-BE5BB9DFFA3F}" type="datetime1">
              <a:rPr lang="fi-FI" smtClean="0"/>
              <a:pPr/>
              <a:t>13.12.2021</a:t>
            </a:fld>
            <a:endParaRPr lang="fi-FI"/>
          </a:p>
        </p:txBody>
      </p:sp>
      <p:sp>
        <p:nvSpPr>
          <p:cNvPr id="4" name="Footer Placeholder 3"/>
          <p:cNvSpPr>
            <a:spLocks noGrp="1"/>
          </p:cNvSpPr>
          <p:nvPr>
            <p:ph type="ftr" sz="quarter" idx="11"/>
          </p:nvPr>
        </p:nvSpPr>
        <p:spPr/>
        <p:txBody>
          <a:bodyPr/>
          <a:lstStyle>
            <a:lvl1pPr>
              <a:defRPr>
                <a:solidFill>
                  <a:schemeClr val="accent1"/>
                </a:solidFill>
              </a:defRPr>
            </a:lvl1pPr>
          </a:lstStyle>
          <a:p>
            <a:r>
              <a:rPr lang="fi-FI"/>
              <a:t>Esityksen nimi ja tekijä</a:t>
            </a:r>
          </a:p>
        </p:txBody>
      </p:sp>
      <p:sp>
        <p:nvSpPr>
          <p:cNvPr id="5" name="Slide Number Placeholder 4"/>
          <p:cNvSpPr>
            <a:spLocks noGrp="1"/>
          </p:cNvSpPr>
          <p:nvPr>
            <p:ph type="sldNum" sz="quarter" idx="12"/>
          </p:nvPr>
        </p:nvSpPr>
        <p:spPr/>
        <p:txBody>
          <a:bodyPr/>
          <a:lstStyle>
            <a:lvl1pPr>
              <a:defRPr>
                <a:solidFill>
                  <a:schemeClr val="accent1"/>
                </a:solidFill>
              </a:defRPr>
            </a:lvl1pPr>
          </a:lstStyle>
          <a:p>
            <a:fld id="{0861148C-697E-4B67-BDAA-872F34DF1106}" type="slidenum">
              <a:rPr lang="fi-FI" smtClean="0"/>
              <a:pPr/>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37FF261-7541-42FA-B569-1D24A5023728}" type="datetime1">
              <a:rPr lang="fi-FI" smtClean="0"/>
              <a:pPr/>
              <a:t>13.12.2021</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9" name="Freeform 8">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sto vihreä">
    <p:bg>
      <p:bgPr>
        <a:solidFill>
          <a:schemeClr val="accent2"/>
        </a:solidFill>
        <a:effectLst/>
      </p:bgPr>
    </p:bg>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87B7F66C-9540-3041-84F4-34530425C25F}"/>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accent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4" name="Date Placeholder 2">
            <a:extLst>
              <a:ext uri="{FF2B5EF4-FFF2-40B4-BE49-F238E27FC236}">
                <a16:creationId xmlns:a16="http://schemas.microsoft.com/office/drawing/2014/main" id="{496403B8-6F92-2E40-A9D8-5AEFEF1DDAEA}"/>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49B95E72-162F-498F-B705-BE5BB9DFFA3F}" type="datetime1">
              <a:rPr lang="fi-FI" smtClean="0"/>
              <a:pPr/>
              <a:t>13.12.2021</a:t>
            </a:fld>
            <a:endParaRPr lang="fi-FI"/>
          </a:p>
        </p:txBody>
      </p:sp>
      <p:sp>
        <p:nvSpPr>
          <p:cNvPr id="15" name="Footer Placeholder 3">
            <a:extLst>
              <a:ext uri="{FF2B5EF4-FFF2-40B4-BE49-F238E27FC236}">
                <a16:creationId xmlns:a16="http://schemas.microsoft.com/office/drawing/2014/main" id="{507FEECC-FE5E-CF4D-9E3D-3FED52738B67}"/>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6" name="Slide Number Placeholder 4">
            <a:extLst>
              <a:ext uri="{FF2B5EF4-FFF2-40B4-BE49-F238E27FC236}">
                <a16:creationId xmlns:a16="http://schemas.microsoft.com/office/drawing/2014/main" id="{9FA8E42B-7AAE-FD4F-9723-B373DA4BE300}"/>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osto pinkki">
    <p:bg>
      <p:bgPr>
        <a:solidFill>
          <a:schemeClr val="accent3"/>
        </a:solidFill>
        <a:effectLst/>
      </p:bgPr>
    </p:bg>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FD8BF3E4-6A33-CE42-92EF-ACBDCD446940}"/>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49B95E72-162F-498F-B705-BE5BB9DFFA3F}" type="datetime1">
              <a:rPr lang="fi-FI" smtClean="0"/>
              <a:pPr/>
              <a:t>13.12.2021</a:t>
            </a:fld>
            <a:endParaRPr lang="fi-FI"/>
          </a:p>
        </p:txBody>
      </p:sp>
      <p:sp>
        <p:nvSpPr>
          <p:cNvPr id="11" name="Footer Placeholder 3">
            <a:extLst>
              <a:ext uri="{FF2B5EF4-FFF2-40B4-BE49-F238E27FC236}">
                <a16:creationId xmlns:a16="http://schemas.microsoft.com/office/drawing/2014/main" id="{BAA656C3-DB25-1E40-8744-A3A131C6C753}"/>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4">
            <a:extLst>
              <a:ext uri="{FF2B5EF4-FFF2-40B4-BE49-F238E27FC236}">
                <a16:creationId xmlns:a16="http://schemas.microsoft.com/office/drawing/2014/main" id="{DD1F78C1-E9AF-AD44-93AD-4EACBE2B6452}"/>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a:p>
        </p:txBody>
      </p:sp>
      <p:sp>
        <p:nvSpPr>
          <p:cNvPr id="15" name="Text Placeholder 6">
            <a:extLst>
              <a:ext uri="{FF2B5EF4-FFF2-40B4-BE49-F238E27FC236}">
                <a16:creationId xmlns:a16="http://schemas.microsoft.com/office/drawing/2014/main" id="{708B70D6-6859-0A47-BB27-2512BA6DDBBE}"/>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accent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Tree>
    <p:extLst>
      <p:ext uri="{BB962C8B-B14F-4D97-AF65-F5344CB8AC3E}">
        <p14:creationId xmlns:p14="http://schemas.microsoft.com/office/powerpoint/2010/main" val="11954602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nosto munakoiso">
    <p:bg>
      <p:bgPr>
        <a:solidFill>
          <a:schemeClr val="accent4"/>
        </a:solidFill>
        <a:effectLst/>
      </p:bgPr>
    </p:bg>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60DC7559-FD77-AC4E-9652-6582BB737949}"/>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937FF261-7541-42FA-B569-1D24A5023728}" type="datetime1">
              <a:rPr lang="fi-FI" smtClean="0"/>
              <a:pPr/>
              <a:t>13.12.2021</a:t>
            </a:fld>
            <a:endParaRPr lang="fi-FI"/>
          </a:p>
        </p:txBody>
      </p:sp>
      <p:sp>
        <p:nvSpPr>
          <p:cNvPr id="17" name="Footer Placeholder 2">
            <a:extLst>
              <a:ext uri="{FF2B5EF4-FFF2-40B4-BE49-F238E27FC236}">
                <a16:creationId xmlns:a16="http://schemas.microsoft.com/office/drawing/2014/main" id="{E5354114-A672-C947-AAF5-108600FF37C9}"/>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8" name="Slide Number Placeholder 3">
            <a:extLst>
              <a:ext uri="{FF2B5EF4-FFF2-40B4-BE49-F238E27FC236}">
                <a16:creationId xmlns:a16="http://schemas.microsoft.com/office/drawing/2014/main" id="{45141B9B-72BE-6C4C-9477-361EBAE36E7A}"/>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a:p>
        </p:txBody>
      </p:sp>
      <p:sp>
        <p:nvSpPr>
          <p:cNvPr id="19" name="Text Placeholder 6">
            <a:extLst>
              <a:ext uri="{FF2B5EF4-FFF2-40B4-BE49-F238E27FC236}">
                <a16:creationId xmlns:a16="http://schemas.microsoft.com/office/drawing/2014/main" id="{B0208803-84FE-304B-81AE-C023321EF4F0}"/>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7" name="Freeform 6">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5">
    <p:bg>
      <p:bgPr>
        <a:solidFill>
          <a:schemeClr val="accent5"/>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90678D-19C4-BF46-9375-F7866C532CA1}"/>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0BE96632-7876-224A-B132-80770E3DF9B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7" name="Text Placeholder 12">
            <a:extLst>
              <a:ext uri="{FF2B5EF4-FFF2-40B4-BE49-F238E27FC236}">
                <a16:creationId xmlns:a16="http://schemas.microsoft.com/office/drawing/2014/main" id="{058C5294-42F8-2444-9578-7E105A8021A5}"/>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nosto tumman vihreä">
    <p:bg>
      <p:bgPr>
        <a:solidFill>
          <a:schemeClr val="accent5"/>
        </a:solid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848B0291-B898-B343-A449-D16EE66EE43C}"/>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937FF261-7541-42FA-B569-1D24A5023728}" type="datetime1">
              <a:rPr lang="fi-FI" smtClean="0"/>
              <a:pPr/>
              <a:t>13.12.2021</a:t>
            </a:fld>
            <a:endParaRPr lang="fi-FI"/>
          </a:p>
        </p:txBody>
      </p:sp>
      <p:sp>
        <p:nvSpPr>
          <p:cNvPr id="10" name="Footer Placeholder 2">
            <a:extLst>
              <a:ext uri="{FF2B5EF4-FFF2-40B4-BE49-F238E27FC236}">
                <a16:creationId xmlns:a16="http://schemas.microsoft.com/office/drawing/2014/main" id="{E36443A4-250C-8B49-AD97-6FF4A7A3E311}"/>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1" name="Slide Number Placeholder 3">
            <a:extLst>
              <a:ext uri="{FF2B5EF4-FFF2-40B4-BE49-F238E27FC236}">
                <a16:creationId xmlns:a16="http://schemas.microsoft.com/office/drawing/2014/main" id="{204E5369-5F14-854F-8FD2-EBF0BE0A8287}"/>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a:p>
        </p:txBody>
      </p:sp>
      <p:sp>
        <p:nvSpPr>
          <p:cNvPr id="12" name="Text Placeholder 6">
            <a:extLst>
              <a:ext uri="{FF2B5EF4-FFF2-40B4-BE49-F238E27FC236}">
                <a16:creationId xmlns:a16="http://schemas.microsoft.com/office/drawing/2014/main" id="{C825B30B-3542-D445-9ADF-137E84B66644}"/>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7" name="Freeform 6">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48099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9" name="Content Placeholder 2"/>
          <p:cNvSpPr>
            <a:spLocks noGrp="1"/>
          </p:cNvSpPr>
          <p:nvPr>
            <p:ph sz="half" idx="13"/>
          </p:nvPr>
        </p:nvSpPr>
        <p:spPr>
          <a:xfrm>
            <a:off x="6311900" y="1989138"/>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0" name="Content Placeholder 2"/>
          <p:cNvSpPr>
            <a:spLocks noGrp="1"/>
          </p:cNvSpPr>
          <p:nvPr>
            <p:ph sz="half" idx="14"/>
          </p:nvPr>
        </p:nvSpPr>
        <p:spPr>
          <a:xfrm>
            <a:off x="766762" y="4005576"/>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1" name="Content Placeholder 2"/>
          <p:cNvSpPr>
            <a:spLocks noGrp="1"/>
          </p:cNvSpPr>
          <p:nvPr>
            <p:ph sz="half" idx="15"/>
          </p:nvPr>
        </p:nvSpPr>
        <p:spPr>
          <a:xfrm>
            <a:off x="6311900" y="4005576"/>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2" name="Date Placeholder 3">
            <a:extLst>
              <a:ext uri="{FF2B5EF4-FFF2-40B4-BE49-F238E27FC236}">
                <a16:creationId xmlns:a16="http://schemas.microsoft.com/office/drawing/2014/main" id="{A131C3B9-5A57-F34B-A376-31659B75DDCA}"/>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3" name="Footer Placeholder 4">
            <a:extLst>
              <a:ext uri="{FF2B5EF4-FFF2-40B4-BE49-F238E27FC236}">
                <a16:creationId xmlns:a16="http://schemas.microsoft.com/office/drawing/2014/main" id="{60AC1D08-A661-3543-AF6B-98448B0056E3}"/>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3F5513D6-42D2-544B-B860-2A7522FDB869}"/>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perusdia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10658475"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0280305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perus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loitus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en-GB" noProof="0"/>
              <a:t>Click to edit Master title style</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13" name="Text Placeholder 12"/>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Date Placeholder 3"/>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5" name="Footer Placeholder 4"/>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8941910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loitus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C921BF4-66E3-2F4E-A022-0283D7C3FAFD}"/>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en-GB" noProof="0" dirty="0"/>
              <a:t>Click to edit Master title style</a:t>
            </a:r>
            <a:endParaRPr lang="fi-FI" noProof="0" dirty="0"/>
          </a:p>
        </p:txBody>
      </p:sp>
      <p:sp>
        <p:nvSpPr>
          <p:cNvPr id="22" name="Subtitle 2">
            <a:extLst>
              <a:ext uri="{FF2B5EF4-FFF2-40B4-BE49-F238E27FC236}">
                <a16:creationId xmlns:a16="http://schemas.microsoft.com/office/drawing/2014/main" id="{F414FAA0-74EE-6749-84A7-CBC7966D1220}"/>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endParaRPr lang="fi-FI" noProof="0" dirty="0"/>
          </a:p>
        </p:txBody>
      </p:sp>
      <p:sp>
        <p:nvSpPr>
          <p:cNvPr id="23" name="Text Placeholder 12">
            <a:extLst>
              <a:ext uri="{FF2B5EF4-FFF2-40B4-BE49-F238E27FC236}">
                <a16:creationId xmlns:a16="http://schemas.microsoft.com/office/drawing/2014/main" id="{CC36ECF8-143E-9A4B-BD59-14C55CA5CF8F}"/>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3793225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loitus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A31C6F6-5A4E-6147-A030-4854266269C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en-GB" noProof="0"/>
              <a:t>Click to edit Master title style</a:t>
            </a:r>
            <a:endParaRPr lang="fi-FI" noProof="0" dirty="0"/>
          </a:p>
        </p:txBody>
      </p:sp>
      <p:sp>
        <p:nvSpPr>
          <p:cNvPr id="18" name="Subtitle 2">
            <a:extLst>
              <a:ext uri="{FF2B5EF4-FFF2-40B4-BE49-F238E27FC236}">
                <a16:creationId xmlns:a16="http://schemas.microsoft.com/office/drawing/2014/main" id="{0641B5D3-F246-7748-81D7-B115CB741207}"/>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19" name="Text Placeholder 12">
            <a:extLst>
              <a:ext uri="{FF2B5EF4-FFF2-40B4-BE49-F238E27FC236}">
                <a16:creationId xmlns:a16="http://schemas.microsoft.com/office/drawing/2014/main" id="{D3B925AA-E70F-DA4F-8146-574288D5A28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227524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loitusdia4">
    <p:bg>
      <p:bgPr>
        <a:solidFill>
          <a:schemeClr val="accent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90D897-5E61-664C-867B-9B125649FC69}"/>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en-GB" noProof="0"/>
              <a:t>Click to edit Master title style</a:t>
            </a:r>
            <a:endParaRPr lang="fi-FI" noProof="0" dirty="0"/>
          </a:p>
        </p:txBody>
      </p:sp>
      <p:sp>
        <p:nvSpPr>
          <p:cNvPr id="16" name="Subtitle 2">
            <a:extLst>
              <a:ext uri="{FF2B5EF4-FFF2-40B4-BE49-F238E27FC236}">
                <a16:creationId xmlns:a16="http://schemas.microsoft.com/office/drawing/2014/main" id="{F1E02ACE-B499-AA43-ADA8-BEF84518F85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17" name="Text Placeholder 12">
            <a:extLst>
              <a:ext uri="{FF2B5EF4-FFF2-40B4-BE49-F238E27FC236}">
                <a16:creationId xmlns:a16="http://schemas.microsoft.com/office/drawing/2014/main" id="{D54C9C9C-7A0E-A84B-BF00-B059494D6584}"/>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9828426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Aloitusdia4">
    <p:bg>
      <p:bgPr>
        <a:solidFill>
          <a:srgbClr val="442950"/>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90D897-5E61-664C-867B-9B125649FC69}"/>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en-GB" noProof="0"/>
              <a:t>Click to edit Master title style</a:t>
            </a:r>
            <a:endParaRPr lang="fi-FI" noProof="0" dirty="0"/>
          </a:p>
        </p:txBody>
      </p:sp>
      <p:sp>
        <p:nvSpPr>
          <p:cNvPr id="16" name="Subtitle 2">
            <a:extLst>
              <a:ext uri="{FF2B5EF4-FFF2-40B4-BE49-F238E27FC236}">
                <a16:creationId xmlns:a16="http://schemas.microsoft.com/office/drawing/2014/main" id="{F1E02ACE-B499-AA43-ADA8-BEF84518F85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17" name="Text Placeholder 12">
            <a:extLst>
              <a:ext uri="{FF2B5EF4-FFF2-40B4-BE49-F238E27FC236}">
                <a16:creationId xmlns:a16="http://schemas.microsoft.com/office/drawing/2014/main" id="{D54C9C9C-7A0E-A84B-BF00-B059494D6584}"/>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770266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loitusdia5">
    <p:bg>
      <p:bgPr>
        <a:solidFill>
          <a:schemeClr val="accent5"/>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90678D-19C4-BF46-9375-F7866C532CA1}"/>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en-GB" noProof="0"/>
              <a:t>Click to edit Master title style</a:t>
            </a:r>
            <a:endParaRPr lang="fi-FI" noProof="0" dirty="0"/>
          </a:p>
        </p:txBody>
      </p:sp>
      <p:sp>
        <p:nvSpPr>
          <p:cNvPr id="16" name="Subtitle 2">
            <a:extLst>
              <a:ext uri="{FF2B5EF4-FFF2-40B4-BE49-F238E27FC236}">
                <a16:creationId xmlns:a16="http://schemas.microsoft.com/office/drawing/2014/main" id="{0BE96632-7876-224A-B132-80770E3DF9B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17" name="Text Placeholder 12">
            <a:extLst>
              <a:ext uri="{FF2B5EF4-FFF2-40B4-BE49-F238E27FC236}">
                <a16:creationId xmlns:a16="http://schemas.microsoft.com/office/drawing/2014/main" id="{058C5294-42F8-2444-9578-7E105A8021A5}"/>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6263258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71859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en-GB" noProof="0"/>
              <a:t>Click to edit Master title style</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288922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en-GB" noProof="0"/>
              <a:t>Click to edit Master title style</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332102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en-GB" noProof="0"/>
              <a:t>Click to edit Master title style</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5624722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en-GB" noProof="0"/>
              <a:t>Click to edit Master title style</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7740927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Väli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46718B-CD9F-5445-990E-6664955D570A}"/>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en-GB" noProof="0"/>
              <a:t>Click to edit Master title style</a:t>
            </a:r>
            <a:endParaRPr lang="fi-FI" noProof="0" dirty="0"/>
          </a:p>
        </p:txBody>
      </p:sp>
      <p:sp>
        <p:nvSpPr>
          <p:cNvPr id="16" name="Subtitle 2">
            <a:extLst>
              <a:ext uri="{FF2B5EF4-FFF2-40B4-BE49-F238E27FC236}">
                <a16:creationId xmlns:a16="http://schemas.microsoft.com/office/drawing/2014/main" id="{516AC2BE-D62F-2346-BA0F-F7DCA1F30BB8}"/>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6580742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Välidia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9743664-6B17-DF43-8AA4-9B3091EAAC2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en-GB" noProof="0"/>
              <a:t>Click to edit Master title style</a:t>
            </a:r>
            <a:endParaRPr lang="fi-FI" noProof="0" dirty="0"/>
          </a:p>
        </p:txBody>
      </p:sp>
      <p:sp>
        <p:nvSpPr>
          <p:cNvPr id="14" name="Subtitle 2">
            <a:extLst>
              <a:ext uri="{FF2B5EF4-FFF2-40B4-BE49-F238E27FC236}">
                <a16:creationId xmlns:a16="http://schemas.microsoft.com/office/drawing/2014/main" id="{14CF5EF0-545B-8A44-A71E-FD1D26734908}"/>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5384429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Väli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E73AB54-E53A-4046-B885-73AD31A1AB2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en-GB" noProof="0"/>
              <a:t>Click to edit Master title style</a:t>
            </a:r>
            <a:endParaRPr lang="fi-FI" noProof="0" dirty="0"/>
          </a:p>
        </p:txBody>
      </p:sp>
      <p:sp>
        <p:nvSpPr>
          <p:cNvPr id="14" name="Subtitle 2">
            <a:extLst>
              <a:ext uri="{FF2B5EF4-FFF2-40B4-BE49-F238E27FC236}">
                <a16:creationId xmlns:a16="http://schemas.microsoft.com/office/drawing/2014/main" id="{26D9694E-3F16-4C4E-BE28-A376E1FF8825}"/>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4860143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Välidia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295237-C2BB-AC40-A954-6210AF2BDB99}"/>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en-GB" noProof="0"/>
              <a:t>Click to edit Master title style</a:t>
            </a:r>
            <a:endParaRPr lang="fi-FI" noProof="0" dirty="0"/>
          </a:p>
        </p:txBody>
      </p:sp>
      <p:sp>
        <p:nvSpPr>
          <p:cNvPr id="15" name="Subtitle 2">
            <a:extLst>
              <a:ext uri="{FF2B5EF4-FFF2-40B4-BE49-F238E27FC236}">
                <a16:creationId xmlns:a16="http://schemas.microsoft.com/office/drawing/2014/main" id="{FEEDA496-27D9-3C4F-A60C-DB4EEC006402}"/>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5" name="Freeform 4">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6587615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Välidia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204100D-4007-3B4E-AA2D-FAB3257AB881}"/>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en-GB" noProof="0"/>
              <a:t>Click to edit Master title style</a:t>
            </a:r>
            <a:endParaRPr lang="fi-FI" noProof="0" dirty="0"/>
          </a:p>
        </p:txBody>
      </p:sp>
      <p:sp>
        <p:nvSpPr>
          <p:cNvPr id="15" name="Subtitle 2">
            <a:extLst>
              <a:ext uri="{FF2B5EF4-FFF2-40B4-BE49-F238E27FC236}">
                <a16:creationId xmlns:a16="http://schemas.microsoft.com/office/drawing/2014/main" id="{ABC29A2B-427F-804D-8F40-63676BA81E3C}"/>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557850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Väli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6DFC783-A9ED-AF40-B3E5-ACEFA7975E07}"/>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en-GB" noProof="0"/>
              <a:t>Click to edit Master title style</a:t>
            </a:r>
            <a:endParaRPr lang="fi-FI" noProof="0" dirty="0"/>
          </a:p>
        </p:txBody>
      </p:sp>
      <p:sp>
        <p:nvSpPr>
          <p:cNvPr id="15" name="Subtitle 2">
            <a:extLst>
              <a:ext uri="{FF2B5EF4-FFF2-40B4-BE49-F238E27FC236}">
                <a16:creationId xmlns:a16="http://schemas.microsoft.com/office/drawing/2014/main" id="{BE2167D2-EECC-5042-86DF-2E0DEB906CAD}"/>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5" name="Freeform 4">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2314611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9033190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ainaus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2DA8B51-994D-4A31-B782-77968A11E968}" type="datetime1">
              <a:rPr lang="fi-FI" smtClean="0"/>
              <a:pPr/>
              <a:t>13.12.2021</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p:cNvSpPr>
            <a:spLocks noGrp="1"/>
          </p:cNvSpPr>
          <p:nvPr>
            <p:ph type="body" sz="quarter" idx="13"/>
          </p:nvPr>
        </p:nvSpPr>
        <p:spPr>
          <a:xfrm>
            <a:off x="3863752" y="1916832"/>
            <a:ext cx="5113338" cy="3024336"/>
          </a:xfrm>
        </p:spPr>
        <p:txBody>
          <a:bodyPr anchor="ctr"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en-GB" noProof="0"/>
              <a:t>Click to edit Master text styles</a:t>
            </a: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398333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inau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0C19AB9D-038A-3745-AB99-BD1C3F9CB42C}"/>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706A2417-3CCF-2D4D-84BB-9B7905F6B12D}"/>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9C69DC0-EFC4-2B48-82EB-229178F0AF8E}"/>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FD834381-A92E-8444-90A0-76B2D7591F55}"/>
              </a:ext>
            </a:extLst>
          </p:cNvPr>
          <p:cNvSpPr>
            <a:spLocks noGrp="1"/>
          </p:cNvSpPr>
          <p:nvPr>
            <p:ph type="body" sz="quarter" idx="13"/>
          </p:nvPr>
        </p:nvSpPr>
        <p:spPr>
          <a:xfrm>
            <a:off x="3287688" y="1628800"/>
            <a:ext cx="5113338" cy="3024336"/>
          </a:xfrm>
        </p:spPr>
        <p:txBody>
          <a:bodyPr anchor="ctr"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en-GB" noProof="0"/>
              <a:t>Click to edit Master text styles</a:t>
            </a:r>
          </a:p>
        </p:txBody>
      </p:sp>
    </p:spTree>
    <p:extLst>
      <p:ext uri="{BB962C8B-B14F-4D97-AF65-F5344CB8AC3E}">
        <p14:creationId xmlns:p14="http://schemas.microsoft.com/office/powerpoint/2010/main" val="36573139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ainaus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3287688" y="1628800"/>
            <a:ext cx="5113338" cy="3024336"/>
          </a:xfrm>
        </p:spPr>
        <p:txBody>
          <a:bodyPr anchor="ctr" anchorCtr="0"/>
          <a:lstStyle>
            <a:lvl1pPr marL="0" indent="0" algn="l">
              <a:lnSpc>
                <a:spcPct val="100000"/>
              </a:lnSpc>
              <a:spcBef>
                <a:spcPts val="200"/>
              </a:spcBef>
              <a:buFontTx/>
              <a:buNone/>
              <a:defRPr sz="2800" b="1" i="0">
                <a:solidFill>
                  <a:schemeClr val="accent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en-GB" noProof="0"/>
              <a:t>Click to edit Master text styles</a:t>
            </a:r>
          </a:p>
        </p:txBody>
      </p:sp>
    </p:spTree>
    <p:extLst>
      <p:ext uri="{BB962C8B-B14F-4D97-AF65-F5344CB8AC3E}">
        <p14:creationId xmlns:p14="http://schemas.microsoft.com/office/powerpoint/2010/main" val="32178465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Lainaus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4" name="Text Placeholder 6">
            <a:extLst>
              <a:ext uri="{FF2B5EF4-FFF2-40B4-BE49-F238E27FC236}">
                <a16:creationId xmlns:a16="http://schemas.microsoft.com/office/drawing/2014/main" id="{6E41E74B-60C1-0446-8A43-55BEA9F3B35E}"/>
              </a:ext>
            </a:extLst>
          </p:cNvPr>
          <p:cNvSpPr>
            <a:spLocks noGrp="1"/>
          </p:cNvSpPr>
          <p:nvPr>
            <p:ph type="body" sz="quarter" idx="13"/>
          </p:nvPr>
        </p:nvSpPr>
        <p:spPr>
          <a:xfrm>
            <a:off x="5071838" y="1160748"/>
            <a:ext cx="6121400" cy="4536504"/>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en-GB" noProof="0" dirty="0"/>
              <a:t>Click to edit Master text styles</a:t>
            </a:r>
          </a:p>
        </p:txBody>
      </p:sp>
      <p:sp>
        <p:nvSpPr>
          <p:cNvPr id="15" name="Freeform 5">
            <a:extLst>
              <a:ext uri="{FF2B5EF4-FFF2-40B4-BE49-F238E27FC236}">
                <a16:creationId xmlns:a16="http://schemas.microsoft.com/office/drawing/2014/main" id="{F6DCDE4C-D86D-47AC-B9BC-874274687FB2}"/>
              </a:ext>
            </a:extLst>
          </p:cNvPr>
          <p:cNvSpPr>
            <a:spLocks/>
          </p:cNvSpPr>
          <p:nvPr userDrawn="1"/>
        </p:nvSpPr>
        <p:spPr bwMode="auto">
          <a:xfrm rot="16200000">
            <a:off x="39753" y="1952960"/>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744493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ainaus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4" name="Text Placeholder 6">
            <a:extLst>
              <a:ext uri="{FF2B5EF4-FFF2-40B4-BE49-F238E27FC236}">
                <a16:creationId xmlns:a16="http://schemas.microsoft.com/office/drawing/2014/main" id="{6E41E74B-60C1-0446-8A43-55BEA9F3B35E}"/>
              </a:ext>
            </a:extLst>
          </p:cNvPr>
          <p:cNvSpPr>
            <a:spLocks noGrp="1"/>
          </p:cNvSpPr>
          <p:nvPr>
            <p:ph type="body" sz="quarter" idx="13"/>
          </p:nvPr>
        </p:nvSpPr>
        <p:spPr>
          <a:xfrm>
            <a:off x="766763" y="716700"/>
            <a:ext cx="10658475" cy="2088232"/>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en-GB" noProof="0" dirty="0"/>
              <a:t>Click to edit Master text styles</a:t>
            </a: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5">
            <a:extLst>
              <a:ext uri="{FF2B5EF4-FFF2-40B4-BE49-F238E27FC236}">
                <a16:creationId xmlns:a16="http://schemas.microsoft.com/office/drawing/2014/main" id="{1CB2645A-5B08-42B3-8118-7620BD772503}"/>
              </a:ext>
            </a:extLst>
          </p:cNvPr>
          <p:cNvSpPr>
            <a:spLocks/>
          </p:cNvSpPr>
          <p:nvPr userDrawn="1"/>
        </p:nvSpPr>
        <p:spPr bwMode="auto">
          <a:xfrm flipV="1">
            <a:off x="3676156" y="3285208"/>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0597762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Lainaus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a:extLst>
              <a:ext uri="{FF2B5EF4-FFF2-40B4-BE49-F238E27FC236}">
                <a16:creationId xmlns:a16="http://schemas.microsoft.com/office/drawing/2014/main" id="{4E71E733-0D42-274B-A625-8EA7D739F6BC}"/>
              </a:ext>
            </a:extLst>
          </p:cNvPr>
          <p:cNvSpPr>
            <a:spLocks noGrp="1"/>
          </p:cNvSpPr>
          <p:nvPr>
            <p:ph type="body" sz="quarter" idx="13"/>
          </p:nvPr>
        </p:nvSpPr>
        <p:spPr>
          <a:xfrm>
            <a:off x="766763" y="3455977"/>
            <a:ext cx="10658475" cy="2088232"/>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en-GB" noProof="0" dirty="0"/>
              <a:t>Click to edit Master text styles</a:t>
            </a:r>
          </a:p>
        </p:txBody>
      </p:sp>
      <p:sp>
        <p:nvSpPr>
          <p:cNvPr id="9" name="Freeform 5">
            <a:extLst>
              <a:ext uri="{FF2B5EF4-FFF2-40B4-BE49-F238E27FC236}">
                <a16:creationId xmlns:a16="http://schemas.microsoft.com/office/drawing/2014/main" id="{1CB2645A-5B08-42B3-8118-7620BD772503}"/>
              </a:ext>
            </a:extLst>
          </p:cNvPr>
          <p:cNvSpPr>
            <a:spLocks/>
          </p:cNvSpPr>
          <p:nvPr userDrawn="1"/>
        </p:nvSpPr>
        <p:spPr bwMode="auto">
          <a:xfrm>
            <a:off x="3676156" y="548680"/>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070595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inaus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a:extLst>
              <a:ext uri="{FF2B5EF4-FFF2-40B4-BE49-F238E27FC236}">
                <a16:creationId xmlns:a16="http://schemas.microsoft.com/office/drawing/2014/main" id="{62DF7225-062E-EC47-A1ED-EA9CC3977DAA}"/>
              </a:ext>
            </a:extLst>
          </p:cNvPr>
          <p:cNvSpPr>
            <a:spLocks noGrp="1"/>
          </p:cNvSpPr>
          <p:nvPr>
            <p:ph type="body" sz="quarter" idx="13"/>
          </p:nvPr>
        </p:nvSpPr>
        <p:spPr>
          <a:xfrm>
            <a:off x="2657438" y="1160748"/>
            <a:ext cx="6877124" cy="4536504"/>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en-GB" noProof="0" dirty="0"/>
              <a:t>Click to edit Master text styles</a:t>
            </a:r>
          </a:p>
        </p:txBody>
      </p:sp>
      <p:sp>
        <p:nvSpPr>
          <p:cNvPr id="14"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5">
            <a:extLst>
              <a:ext uri="{FF2B5EF4-FFF2-40B4-BE49-F238E27FC236}">
                <a16:creationId xmlns:a16="http://schemas.microsoft.com/office/drawing/2014/main" id="{F6DCDE4C-D86D-47AC-B9BC-874274687FB2}"/>
              </a:ext>
            </a:extLst>
          </p:cNvPr>
          <p:cNvSpPr>
            <a:spLocks/>
          </p:cNvSpPr>
          <p:nvPr userDrawn="1"/>
        </p:nvSpPr>
        <p:spPr bwMode="auto">
          <a:xfrm rot="16200000">
            <a:off x="-836371" y="2582278"/>
            <a:ext cx="2932882" cy="1260139"/>
          </a:xfrm>
          <a:custGeom>
            <a:avLst/>
            <a:gdLst/>
            <a:ahLst/>
            <a:cxnLst/>
            <a:rect l="l" t="t" r="r" b="b"/>
            <a:pathLst>
              <a:path w="2932882" h="1260139">
                <a:moveTo>
                  <a:pt x="2932882" y="0"/>
                </a:moveTo>
                <a:lnTo>
                  <a:pt x="1801815" y="1123546"/>
                </a:lnTo>
                <a:lnTo>
                  <a:pt x="1785745" y="1139616"/>
                </a:lnTo>
                <a:lnTo>
                  <a:pt x="1769676" y="1153007"/>
                </a:lnTo>
                <a:lnTo>
                  <a:pt x="1750927" y="1166399"/>
                </a:lnTo>
                <a:lnTo>
                  <a:pt x="1732179" y="1179790"/>
                </a:lnTo>
                <a:lnTo>
                  <a:pt x="1713431" y="1193182"/>
                </a:lnTo>
                <a:lnTo>
                  <a:pt x="1694683" y="1203895"/>
                </a:lnTo>
                <a:lnTo>
                  <a:pt x="1673257" y="1214608"/>
                </a:lnTo>
                <a:lnTo>
                  <a:pt x="1654509" y="1222643"/>
                </a:lnTo>
                <a:lnTo>
                  <a:pt x="1633082" y="1233356"/>
                </a:lnTo>
                <a:lnTo>
                  <a:pt x="1611656" y="1238713"/>
                </a:lnTo>
                <a:lnTo>
                  <a:pt x="1587551" y="1246748"/>
                </a:lnTo>
                <a:lnTo>
                  <a:pt x="1566125" y="1252104"/>
                </a:lnTo>
                <a:lnTo>
                  <a:pt x="1542020" y="1254782"/>
                </a:lnTo>
                <a:lnTo>
                  <a:pt x="1517915" y="1257461"/>
                </a:lnTo>
                <a:lnTo>
                  <a:pt x="1496489" y="1260139"/>
                </a:lnTo>
                <a:lnTo>
                  <a:pt x="1472384" y="1260139"/>
                </a:lnTo>
                <a:lnTo>
                  <a:pt x="1461671" y="1260139"/>
                </a:lnTo>
                <a:lnTo>
                  <a:pt x="1437566" y="1260139"/>
                </a:lnTo>
                <a:lnTo>
                  <a:pt x="1413462" y="1257461"/>
                </a:lnTo>
                <a:lnTo>
                  <a:pt x="1389357" y="1254782"/>
                </a:lnTo>
                <a:lnTo>
                  <a:pt x="1367931" y="1252104"/>
                </a:lnTo>
                <a:lnTo>
                  <a:pt x="1343826" y="1246748"/>
                </a:lnTo>
                <a:lnTo>
                  <a:pt x="1322400" y="1238713"/>
                </a:lnTo>
                <a:lnTo>
                  <a:pt x="1300973" y="1233356"/>
                </a:lnTo>
                <a:lnTo>
                  <a:pt x="1279547" y="1222643"/>
                </a:lnTo>
                <a:lnTo>
                  <a:pt x="1239372" y="1203895"/>
                </a:lnTo>
                <a:lnTo>
                  <a:pt x="1217946" y="1193182"/>
                </a:lnTo>
                <a:lnTo>
                  <a:pt x="1199198" y="1179790"/>
                </a:lnTo>
                <a:lnTo>
                  <a:pt x="1180450" y="1166399"/>
                </a:lnTo>
                <a:lnTo>
                  <a:pt x="1164380" y="1153007"/>
                </a:lnTo>
                <a:lnTo>
                  <a:pt x="1145632" y="1139616"/>
                </a:lnTo>
                <a:lnTo>
                  <a:pt x="1129562" y="1123546"/>
                </a:lnTo>
                <a:lnTo>
                  <a:pt x="0" y="0"/>
                </a:lnTo>
                <a:lnTo>
                  <a:pt x="1311325" y="0"/>
                </a:lnTo>
                <a:lnTo>
                  <a:pt x="1467028" y="156680"/>
                </a:lnTo>
                <a:lnTo>
                  <a:pt x="1622730" y="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Freeform 5">
            <a:extLst>
              <a:ext uri="{FF2B5EF4-FFF2-40B4-BE49-F238E27FC236}">
                <a16:creationId xmlns:a16="http://schemas.microsoft.com/office/drawing/2014/main" id="{F6DCDE4C-D86D-47AC-B9BC-874274687FB2}"/>
              </a:ext>
            </a:extLst>
          </p:cNvPr>
          <p:cNvSpPr>
            <a:spLocks/>
          </p:cNvSpPr>
          <p:nvPr userDrawn="1"/>
        </p:nvSpPr>
        <p:spPr bwMode="auto">
          <a:xfrm rot="5400000" flipH="1">
            <a:off x="10117180" y="2582279"/>
            <a:ext cx="2932882" cy="1260139"/>
          </a:xfrm>
          <a:custGeom>
            <a:avLst/>
            <a:gdLst/>
            <a:ahLst/>
            <a:cxnLst/>
            <a:rect l="l" t="t" r="r" b="b"/>
            <a:pathLst>
              <a:path w="2932882" h="1260139">
                <a:moveTo>
                  <a:pt x="2932882" y="0"/>
                </a:moveTo>
                <a:lnTo>
                  <a:pt x="1801815" y="1123546"/>
                </a:lnTo>
                <a:lnTo>
                  <a:pt x="1785745" y="1139616"/>
                </a:lnTo>
                <a:lnTo>
                  <a:pt x="1769676" y="1153007"/>
                </a:lnTo>
                <a:lnTo>
                  <a:pt x="1750927" y="1166399"/>
                </a:lnTo>
                <a:lnTo>
                  <a:pt x="1732179" y="1179790"/>
                </a:lnTo>
                <a:lnTo>
                  <a:pt x="1713431" y="1193182"/>
                </a:lnTo>
                <a:lnTo>
                  <a:pt x="1694683" y="1203895"/>
                </a:lnTo>
                <a:lnTo>
                  <a:pt x="1673257" y="1214608"/>
                </a:lnTo>
                <a:lnTo>
                  <a:pt x="1654509" y="1222643"/>
                </a:lnTo>
                <a:lnTo>
                  <a:pt x="1633082" y="1233356"/>
                </a:lnTo>
                <a:lnTo>
                  <a:pt x="1611656" y="1238713"/>
                </a:lnTo>
                <a:lnTo>
                  <a:pt x="1587551" y="1246748"/>
                </a:lnTo>
                <a:lnTo>
                  <a:pt x="1566125" y="1252104"/>
                </a:lnTo>
                <a:lnTo>
                  <a:pt x="1542020" y="1254782"/>
                </a:lnTo>
                <a:lnTo>
                  <a:pt x="1517915" y="1257461"/>
                </a:lnTo>
                <a:lnTo>
                  <a:pt x="1496489" y="1260139"/>
                </a:lnTo>
                <a:lnTo>
                  <a:pt x="1472384" y="1260139"/>
                </a:lnTo>
                <a:lnTo>
                  <a:pt x="1461671" y="1260139"/>
                </a:lnTo>
                <a:lnTo>
                  <a:pt x="1437566" y="1260139"/>
                </a:lnTo>
                <a:lnTo>
                  <a:pt x="1413462" y="1257461"/>
                </a:lnTo>
                <a:lnTo>
                  <a:pt x="1389357" y="1254782"/>
                </a:lnTo>
                <a:lnTo>
                  <a:pt x="1367931" y="1252104"/>
                </a:lnTo>
                <a:lnTo>
                  <a:pt x="1343826" y="1246748"/>
                </a:lnTo>
                <a:lnTo>
                  <a:pt x="1322400" y="1238713"/>
                </a:lnTo>
                <a:lnTo>
                  <a:pt x="1300973" y="1233356"/>
                </a:lnTo>
                <a:lnTo>
                  <a:pt x="1279547" y="1222643"/>
                </a:lnTo>
                <a:lnTo>
                  <a:pt x="1239372" y="1203895"/>
                </a:lnTo>
                <a:lnTo>
                  <a:pt x="1217946" y="1193182"/>
                </a:lnTo>
                <a:lnTo>
                  <a:pt x="1199198" y="1179790"/>
                </a:lnTo>
                <a:lnTo>
                  <a:pt x="1180450" y="1166399"/>
                </a:lnTo>
                <a:lnTo>
                  <a:pt x="1164380" y="1153007"/>
                </a:lnTo>
                <a:lnTo>
                  <a:pt x="1145632" y="1139616"/>
                </a:lnTo>
                <a:lnTo>
                  <a:pt x="1129562" y="1123546"/>
                </a:lnTo>
                <a:lnTo>
                  <a:pt x="0" y="0"/>
                </a:lnTo>
                <a:lnTo>
                  <a:pt x="1311325" y="0"/>
                </a:lnTo>
                <a:lnTo>
                  <a:pt x="1467028" y="156680"/>
                </a:lnTo>
                <a:lnTo>
                  <a:pt x="1622730" y="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329561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a ja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770382" y="1412776"/>
            <a:ext cx="5113338" cy="2736304"/>
          </a:xfrm>
        </p:spPr>
        <p:txBody>
          <a:bodyPr anchor="t" anchorCtr="0"/>
          <a:lstStyle>
            <a:lvl1pPr marL="0" indent="0" algn="l">
              <a:lnSpc>
                <a:spcPct val="100000"/>
              </a:lnSpc>
              <a:spcBef>
                <a:spcPts val="200"/>
              </a:spcBef>
              <a:buFontTx/>
              <a:buNone/>
              <a:defRPr sz="2800" b="1" i="0">
                <a:solidFill>
                  <a:schemeClr val="accent1"/>
                </a:solidFill>
                <a:latin typeface="Trio Grotesk" panose="020B0505040000000004" pitchFamily="34" charset="77"/>
              </a:defRPr>
            </a:lvl1pPr>
            <a:lvl2pPr marL="0" indent="0" algn="l">
              <a:buFontTx/>
              <a:buNone/>
              <a:defRPr>
                <a:solidFill>
                  <a:schemeClr val="accent3"/>
                </a:solidFill>
                <a:latin typeface="Trio Grotesk" panose="020B0505040000000004" pitchFamily="34"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5" name="Picture Placeholder 4">
            <a:extLst>
              <a:ext uri="{FF2B5EF4-FFF2-40B4-BE49-F238E27FC236}">
                <a16:creationId xmlns:a16="http://schemas.microsoft.com/office/drawing/2014/main" id="{146FEA15-271C-7846-9C77-8D1CC73238E7}"/>
              </a:ext>
            </a:extLst>
          </p:cNvPr>
          <p:cNvSpPr>
            <a:spLocks noGrp="1"/>
          </p:cNvSpPr>
          <p:nvPr>
            <p:ph type="pic" sz="quarter" idx="14"/>
          </p:nvPr>
        </p:nvSpPr>
        <p:spPr>
          <a:xfrm>
            <a:off x="6599238" y="764704"/>
            <a:ext cx="5113338" cy="4680520"/>
          </a:xfrm>
          <a:prstGeom prst="roundRect">
            <a:avLst/>
          </a:prstGeom>
          <a:solidFill>
            <a:srgbClr val="FEE3AC"/>
          </a:solidFill>
        </p:spPr>
        <p:txBody>
          <a:bodyPr/>
          <a:lstStyle>
            <a:lvl1pPr marL="0" indent="0" algn="ctr">
              <a:buFontTx/>
              <a:buNone/>
              <a:defRPr sz="1000"/>
            </a:lvl1pPr>
          </a:lstStyle>
          <a:p>
            <a:r>
              <a:rPr lang="en-GB"/>
              <a:t>Click icon to add picture</a:t>
            </a:r>
            <a:endParaRPr lang="x-none" dirty="0"/>
          </a:p>
        </p:txBody>
      </p:sp>
      <p:sp>
        <p:nvSpPr>
          <p:cNvPr id="14" name="Subtitle 2">
            <a:extLst>
              <a:ext uri="{FF2B5EF4-FFF2-40B4-BE49-F238E27FC236}">
                <a16:creationId xmlns:a16="http://schemas.microsoft.com/office/drawing/2014/main" id="{A565D9F9-A52F-8D4E-AE6E-9F0B35AE2AF7}"/>
              </a:ext>
            </a:extLst>
          </p:cNvPr>
          <p:cNvSpPr>
            <a:spLocks noGrp="1"/>
          </p:cNvSpPr>
          <p:nvPr>
            <p:ph type="subTitle" idx="1"/>
          </p:nvPr>
        </p:nvSpPr>
        <p:spPr>
          <a:xfrm>
            <a:off x="771801" y="4437086"/>
            <a:ext cx="5111919" cy="936130"/>
          </a:xfrm>
        </p:spPr>
        <p:txBody>
          <a:bodyPr>
            <a:no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Tree>
    <p:extLst>
      <p:ext uri="{BB962C8B-B14F-4D97-AF65-F5344CB8AC3E}">
        <p14:creationId xmlns:p14="http://schemas.microsoft.com/office/powerpoint/2010/main" val="25523948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a ja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13.12.2021</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770382" y="1412776"/>
            <a:ext cx="5113338" cy="2664296"/>
          </a:xfrm>
        </p:spPr>
        <p:txBody>
          <a:bodyPr anchor="t"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Trio Grotesk" panose="020B0505040000000004" pitchFamily="34"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5" name="Picture Placeholder 4">
            <a:extLst>
              <a:ext uri="{FF2B5EF4-FFF2-40B4-BE49-F238E27FC236}">
                <a16:creationId xmlns:a16="http://schemas.microsoft.com/office/drawing/2014/main" id="{146FEA15-271C-7846-9C77-8D1CC73238E7}"/>
              </a:ext>
            </a:extLst>
          </p:cNvPr>
          <p:cNvSpPr>
            <a:spLocks noGrp="1"/>
          </p:cNvSpPr>
          <p:nvPr>
            <p:ph type="pic" sz="quarter" idx="14"/>
          </p:nvPr>
        </p:nvSpPr>
        <p:spPr>
          <a:xfrm>
            <a:off x="6599238" y="764704"/>
            <a:ext cx="5113338" cy="4680520"/>
          </a:xfrm>
          <a:prstGeom prst="roundRect">
            <a:avLst/>
          </a:prstGeom>
          <a:solidFill>
            <a:schemeClr val="accent2"/>
          </a:solidFill>
        </p:spPr>
        <p:txBody>
          <a:bodyPr/>
          <a:lstStyle>
            <a:lvl1pPr marL="0" indent="0" algn="ctr">
              <a:buFontTx/>
              <a:buNone/>
              <a:defRPr sz="1000"/>
            </a:lvl1pPr>
          </a:lstStyle>
          <a:p>
            <a:r>
              <a:rPr lang="en-GB"/>
              <a:t>Click icon to add picture</a:t>
            </a:r>
            <a:endParaRPr lang="x-none" dirty="0"/>
          </a:p>
        </p:txBody>
      </p:sp>
      <p:sp>
        <p:nvSpPr>
          <p:cNvPr id="14" name="Subtitle 2">
            <a:extLst>
              <a:ext uri="{FF2B5EF4-FFF2-40B4-BE49-F238E27FC236}">
                <a16:creationId xmlns:a16="http://schemas.microsoft.com/office/drawing/2014/main" id="{A565D9F9-A52F-8D4E-AE6E-9F0B35AE2AF7}"/>
              </a:ext>
            </a:extLst>
          </p:cNvPr>
          <p:cNvSpPr>
            <a:spLocks noGrp="1"/>
          </p:cNvSpPr>
          <p:nvPr>
            <p:ph type="subTitle" idx="1"/>
          </p:nvPr>
        </p:nvSpPr>
        <p:spPr>
          <a:xfrm>
            <a:off x="771801" y="4437086"/>
            <a:ext cx="5111919"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sp>
        <p:nvSpPr>
          <p:cNvPr id="10"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437417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a ja kuva 3">
    <p:bg>
      <p:bgPr>
        <a:solidFill>
          <a:srgbClr val="FEE3AC">
            <a:alpha val="21000"/>
          </a:srgbClr>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24680" y="0"/>
            <a:ext cx="5087938" cy="6858000"/>
          </a:xfrm>
          <a:solidFill>
            <a:schemeClr val="bg1">
              <a:lumMod val="95000"/>
            </a:schemeClr>
          </a:solidFill>
        </p:spPr>
        <p:txBody>
          <a:bodyPr/>
          <a:lstStyle>
            <a:lvl1pPr marL="0" indent="0">
              <a:buFontTx/>
              <a:buNone/>
              <a:defRPr sz="1200"/>
            </a:lvl1pPr>
          </a:lstStyle>
          <a:p>
            <a:r>
              <a:rPr lang="en-GB" noProof="0"/>
              <a:t>Click icon to add picture</a:t>
            </a:r>
            <a:endParaRPr lang="fi-FI" noProof="0" dirty="0"/>
          </a:p>
        </p:txBody>
      </p:sp>
      <p:sp>
        <p:nvSpPr>
          <p:cNvPr id="8" name="Date Placeholder 3">
            <a:extLst>
              <a:ext uri="{FF2B5EF4-FFF2-40B4-BE49-F238E27FC236}">
                <a16:creationId xmlns:a16="http://schemas.microsoft.com/office/drawing/2014/main" id="{2566C21E-C407-704C-9C73-DAF988675715}"/>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0" name="Footer Placeholder 4">
            <a:extLst>
              <a:ext uri="{FF2B5EF4-FFF2-40B4-BE49-F238E27FC236}">
                <a16:creationId xmlns:a16="http://schemas.microsoft.com/office/drawing/2014/main" id="{19056D03-F84D-4444-A4CA-0AAB6FCEDD5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1" name="Slide Number Placeholder 5">
            <a:extLst>
              <a:ext uri="{FF2B5EF4-FFF2-40B4-BE49-F238E27FC236}">
                <a16:creationId xmlns:a16="http://schemas.microsoft.com/office/drawing/2014/main" id="{72A23D44-3F52-3D49-956F-4A4EE290750A}"/>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5" name="Title 1">
            <a:extLst>
              <a:ext uri="{FF2B5EF4-FFF2-40B4-BE49-F238E27FC236}">
                <a16:creationId xmlns:a16="http://schemas.microsoft.com/office/drawing/2014/main" id="{6446C82D-583E-8C4C-B26F-36160C0FC76B}"/>
              </a:ext>
            </a:extLst>
          </p:cNvPr>
          <p:cNvSpPr>
            <a:spLocks noGrp="1"/>
          </p:cNvSpPr>
          <p:nvPr>
            <p:ph type="ctrTitle" hasCustomPrompt="1"/>
          </p:nvPr>
        </p:nvSpPr>
        <p:spPr>
          <a:xfrm>
            <a:off x="5968181" y="1124744"/>
            <a:ext cx="5528419" cy="4574350"/>
          </a:xfrm>
        </p:spPr>
        <p:txBody>
          <a:bodyPr anchor="t" anchorCtr="0">
            <a:noAutofit/>
          </a:bodyPr>
          <a:lstStyle>
            <a:lvl1pPr algn="l">
              <a:lnSpc>
                <a:spcPct val="100000"/>
              </a:lnSpc>
              <a:defRPr lang="en-GB" b="1" smtClean="0">
                <a:effectLst/>
              </a:defRPr>
            </a:lvl1pPr>
          </a:lstStyle>
          <a:p>
            <a:pPr lvl="0"/>
            <a:r>
              <a:rPr lang="en-GB" noProof="0" dirty="0"/>
              <a:t>Click to edit Master text styles</a:t>
            </a:r>
          </a:p>
        </p:txBody>
      </p:sp>
    </p:spTree>
    <p:extLst>
      <p:ext uri="{BB962C8B-B14F-4D97-AF65-F5344CB8AC3E}">
        <p14:creationId xmlns:p14="http://schemas.microsoft.com/office/powerpoint/2010/main" val="33650688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13.12.2021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15106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a ja kuva 4">
    <p:bg>
      <p:bgPr>
        <a:solidFill>
          <a:schemeClr val="accent5"/>
        </a:solidFill>
        <a:effectLst/>
      </p:bgPr>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2928E746-97B7-064C-A4A1-5B902D77F199}"/>
              </a:ext>
            </a:extLst>
          </p:cNvPr>
          <p:cNvSpPr>
            <a:spLocks noGrp="1"/>
          </p:cNvSpPr>
          <p:nvPr>
            <p:ph type="pic" sz="quarter" idx="13"/>
          </p:nvPr>
        </p:nvSpPr>
        <p:spPr>
          <a:xfrm>
            <a:off x="-24680" y="0"/>
            <a:ext cx="5087938" cy="6858000"/>
          </a:xfrm>
          <a:solidFill>
            <a:schemeClr val="bg1">
              <a:lumMod val="95000"/>
            </a:schemeClr>
          </a:solidFill>
        </p:spPr>
        <p:txBody>
          <a:bodyPr/>
          <a:lstStyle>
            <a:lvl1pPr marL="0" indent="0">
              <a:buFontTx/>
              <a:buNone/>
              <a:defRPr sz="1200"/>
            </a:lvl1pPr>
          </a:lstStyle>
          <a:p>
            <a:r>
              <a:rPr lang="en-GB" noProof="0"/>
              <a:t>Click icon to add picture</a:t>
            </a:r>
            <a:endParaRPr lang="fi-FI" noProof="0" dirty="0"/>
          </a:p>
        </p:txBody>
      </p:sp>
      <p:sp>
        <p:nvSpPr>
          <p:cNvPr id="14" name="Date Placeholder 3">
            <a:extLst>
              <a:ext uri="{FF2B5EF4-FFF2-40B4-BE49-F238E27FC236}">
                <a16:creationId xmlns:a16="http://schemas.microsoft.com/office/drawing/2014/main" id="{1D5DD0E3-218C-9349-8BF7-26A6DE36514B}"/>
              </a:ext>
            </a:extLst>
          </p:cNvPr>
          <p:cNvSpPr>
            <a:spLocks noGrp="1"/>
          </p:cNvSpPr>
          <p:nvPr>
            <p:ph type="dt" sz="half" idx="10"/>
          </p:nvPr>
        </p:nvSpPr>
        <p:spPr>
          <a:xfrm>
            <a:off x="5087938" y="6309321"/>
            <a:ext cx="2016124" cy="216024"/>
          </a:xfrm>
        </p:spPr>
        <p:txBody>
          <a:bodyPr/>
          <a:lstStyle>
            <a:lvl1pPr>
              <a:defRPr>
                <a:solidFill>
                  <a:schemeClr val="accent2"/>
                </a:solidFill>
              </a:defRPr>
            </a:lvl1pPr>
          </a:lstStyle>
          <a:p>
            <a:fld id="{54ECBA33-160D-4EC6-909B-9CB559B0B403}" type="datetime1">
              <a:rPr lang="fi-FI" smtClean="0"/>
              <a:pPr/>
              <a:t>13.12.2021</a:t>
            </a:fld>
            <a:endParaRPr lang="fi-FI" dirty="0"/>
          </a:p>
        </p:txBody>
      </p:sp>
      <p:sp>
        <p:nvSpPr>
          <p:cNvPr id="15" name="Footer Placeholder 4">
            <a:extLst>
              <a:ext uri="{FF2B5EF4-FFF2-40B4-BE49-F238E27FC236}">
                <a16:creationId xmlns:a16="http://schemas.microsoft.com/office/drawing/2014/main" id="{267CBB47-DA46-4F46-86C0-664C8BDDEDFF}"/>
              </a:ext>
            </a:extLst>
          </p:cNvPr>
          <p:cNvSpPr>
            <a:spLocks noGrp="1"/>
          </p:cNvSpPr>
          <p:nvPr>
            <p:ph type="ftr" sz="quarter" idx="11"/>
          </p:nvPr>
        </p:nvSpPr>
        <p:spPr>
          <a:xfrm>
            <a:off x="1199456" y="6309321"/>
            <a:ext cx="3888482" cy="216024"/>
          </a:xfrm>
        </p:spPr>
        <p:txBody>
          <a:bodyPr/>
          <a:lstStyle>
            <a:lvl1pPr>
              <a:defRPr>
                <a:solidFill>
                  <a:schemeClr val="accent2"/>
                </a:solidFill>
              </a:defRPr>
            </a:lvl1pPr>
          </a:lstStyle>
          <a:p>
            <a:r>
              <a:rPr lang="fi-FI"/>
              <a:t>Esityksen nimi ja tekijä</a:t>
            </a:r>
            <a:endParaRPr lang="fi-FI" dirty="0"/>
          </a:p>
        </p:txBody>
      </p:sp>
      <p:sp>
        <p:nvSpPr>
          <p:cNvPr id="16" name="Slide Number Placeholder 5">
            <a:extLst>
              <a:ext uri="{FF2B5EF4-FFF2-40B4-BE49-F238E27FC236}">
                <a16:creationId xmlns:a16="http://schemas.microsoft.com/office/drawing/2014/main" id="{4659B1CD-89EC-2046-9965-C616DB3D2208}"/>
              </a:ext>
            </a:extLst>
          </p:cNvPr>
          <p:cNvSpPr>
            <a:spLocks noGrp="1"/>
          </p:cNvSpPr>
          <p:nvPr>
            <p:ph type="sldNum" sz="quarter" idx="12"/>
          </p:nvPr>
        </p:nvSpPr>
        <p:spPr>
          <a:xfrm>
            <a:off x="766763" y="6309321"/>
            <a:ext cx="432693" cy="216024"/>
          </a:xfrm>
        </p:spPr>
        <p:txBody>
          <a:bodyPr/>
          <a:lstStyle>
            <a:lvl1pPr>
              <a:defRPr>
                <a:solidFill>
                  <a:schemeClr val="accent2"/>
                </a:solidFill>
              </a:defRPr>
            </a:lvl1pPr>
          </a:lstStyle>
          <a:p>
            <a:fld id="{0861148C-697E-4B67-BDAA-872F34DF1106}" type="slidenum">
              <a:rPr lang="fi-FI" smtClean="0"/>
              <a:pPr/>
              <a:t>‹#›</a:t>
            </a:fld>
            <a:endParaRPr lang="fi-FI" dirty="0"/>
          </a:p>
        </p:txBody>
      </p:sp>
      <p:sp>
        <p:nvSpPr>
          <p:cNvPr id="18" name="Title 1">
            <a:extLst>
              <a:ext uri="{FF2B5EF4-FFF2-40B4-BE49-F238E27FC236}">
                <a16:creationId xmlns:a16="http://schemas.microsoft.com/office/drawing/2014/main" id="{E81F616A-F114-3F4E-915D-5267DE84318B}"/>
              </a:ext>
            </a:extLst>
          </p:cNvPr>
          <p:cNvSpPr>
            <a:spLocks noGrp="1"/>
          </p:cNvSpPr>
          <p:nvPr>
            <p:ph type="ctrTitle"/>
          </p:nvPr>
        </p:nvSpPr>
        <p:spPr>
          <a:xfrm>
            <a:off x="5968181" y="1124744"/>
            <a:ext cx="5528419" cy="4574350"/>
          </a:xfrm>
        </p:spPr>
        <p:txBody>
          <a:bodyPr anchor="t" anchorCtr="0">
            <a:noAutofit/>
          </a:bodyPr>
          <a:lstStyle>
            <a:lvl1pPr algn="l">
              <a:lnSpc>
                <a:spcPct val="100000"/>
              </a:lnSpc>
              <a:defRPr lang="en-GB" b="1" smtClean="0">
                <a:solidFill>
                  <a:schemeClr val="accent2"/>
                </a:solidFill>
                <a:effectLst/>
              </a:defRPr>
            </a:lvl1pPr>
          </a:lstStyle>
          <a:p>
            <a:r>
              <a:rPr lang="en-GB" noProof="0"/>
              <a:t>Click to edit Master title style</a:t>
            </a:r>
            <a:endParaRPr lang="en-GB" dirty="0">
              <a:solidFill>
                <a:srgbClr val="5733AF"/>
              </a:solidFill>
              <a:effectLst/>
              <a:latin typeface="Trio Grotesk" panose="020B0505040000000004" pitchFamily="34" charset="77"/>
            </a:endParaRP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3437196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perus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en-GB" noProof="0"/>
              <a:t>Click to edit Master title style</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a:t>Click to edit Master text styles</a:t>
            </a:r>
          </a:p>
          <a:p>
            <a:pPr lvl="1"/>
            <a:r>
              <a:rPr lang="en-GB" noProof="0"/>
              <a:t>Second level</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902337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perus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en-GB" noProof="0"/>
              <a:t>Click to edit Master title style</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a:t>Click to edit Master text styles</a:t>
            </a:r>
          </a:p>
          <a:p>
            <a:pPr lvl="1"/>
            <a:r>
              <a:rPr lang="en-GB" noProof="0"/>
              <a:t>Second level</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3250847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perus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en-GB" noProof="0"/>
              <a:t>Click to edit Master title style</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a:t>Click to edit Master text styles</a:t>
            </a:r>
          </a:p>
          <a:p>
            <a:pPr lvl="1"/>
            <a:r>
              <a:rPr lang="en-GB" noProof="0"/>
              <a:t>Second level</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8258264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perusdia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en-GB" noProof="0"/>
              <a:t>Click to edit Master title style</a:t>
            </a:r>
            <a:endParaRPr lang="fi-FI" noProof="0" dirty="0"/>
          </a:p>
        </p:txBody>
      </p:sp>
      <p:sp>
        <p:nvSpPr>
          <p:cNvPr id="3" name="Content Placeholder 2"/>
          <p:cNvSpPr>
            <a:spLocks noGrp="1"/>
          </p:cNvSpPr>
          <p:nvPr>
            <p:ph idx="1"/>
          </p:nvPr>
        </p:nvSpPr>
        <p:spPr>
          <a:xfrm>
            <a:off x="766763" y="2565400"/>
            <a:ext cx="10658475"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a:t>Click to edit Master text styles</a:t>
            </a:r>
          </a:p>
          <a:p>
            <a:pPr lvl="1"/>
            <a:r>
              <a:rPr lang="en-GB" noProof="0"/>
              <a:t>Second level</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069455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erusdia5">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4" cy="1008113"/>
          </a:xfrm>
        </p:spPr>
        <p:txBody>
          <a:bodyPr/>
          <a:lstStyle/>
          <a:p>
            <a:r>
              <a:rPr lang="en-GB" noProof="0"/>
              <a:t>Click to edit Master title style</a:t>
            </a:r>
            <a:endParaRPr lang="fi-FI" noProof="0" dirty="0"/>
          </a:p>
        </p:txBody>
      </p:sp>
      <p:sp>
        <p:nvSpPr>
          <p:cNvPr id="3" name="Content Placeholder 2"/>
          <p:cNvSpPr>
            <a:spLocks noGrp="1"/>
          </p:cNvSpPr>
          <p:nvPr>
            <p:ph idx="1"/>
          </p:nvPr>
        </p:nvSpPr>
        <p:spPr>
          <a:xfrm>
            <a:off x="766763" y="2780928"/>
            <a:ext cx="10658475" cy="302456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a:t>Click to edit Master text styles</a:t>
            </a:r>
          </a:p>
          <a:p>
            <a:pPr lvl="1"/>
            <a:r>
              <a:rPr lang="en-GB" noProof="0"/>
              <a:t>Second level</a:t>
            </a:r>
          </a:p>
        </p:txBody>
      </p:sp>
      <p:sp>
        <p:nvSpPr>
          <p:cNvPr id="7" name="Date Placeholder 3">
            <a:extLst>
              <a:ext uri="{FF2B5EF4-FFF2-40B4-BE49-F238E27FC236}">
                <a16:creationId xmlns:a16="http://schemas.microsoft.com/office/drawing/2014/main" id="{89E4CB3B-08AB-9540-B83A-457D682A2C9E}"/>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8" name="Footer Placeholder 4">
            <a:extLst>
              <a:ext uri="{FF2B5EF4-FFF2-40B4-BE49-F238E27FC236}">
                <a16:creationId xmlns:a16="http://schemas.microsoft.com/office/drawing/2014/main" id="{918D2812-E148-6F4A-BD4F-BA0A533A6501}"/>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9" name="Slide Number Placeholder 5">
            <a:extLst>
              <a:ext uri="{FF2B5EF4-FFF2-40B4-BE49-F238E27FC236}">
                <a16:creationId xmlns:a16="http://schemas.microsoft.com/office/drawing/2014/main" id="{7CDC2E56-4F39-AD45-B99A-2BB5907DA3A0}"/>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7" name="Text Placeholder 2">
            <a:extLst>
              <a:ext uri="{FF2B5EF4-FFF2-40B4-BE49-F238E27FC236}">
                <a16:creationId xmlns:a16="http://schemas.microsoft.com/office/drawing/2014/main" id="{3E7A6970-AEA7-0740-8AE0-E98E24500A02}"/>
              </a:ext>
            </a:extLst>
          </p:cNvPr>
          <p:cNvSpPr>
            <a:spLocks noGrp="1"/>
          </p:cNvSpPr>
          <p:nvPr>
            <p:ph type="body" idx="13"/>
          </p:nvPr>
        </p:nvSpPr>
        <p:spPr>
          <a:xfrm>
            <a:off x="766763" y="2132856"/>
            <a:ext cx="8353573" cy="576043"/>
          </a:xfrm>
        </p:spPr>
        <p:txBody>
          <a:bodyPr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Tree>
    <p:extLst>
      <p:ext uri="{BB962C8B-B14F-4D97-AF65-F5344CB8AC3E}">
        <p14:creationId xmlns:p14="http://schemas.microsoft.com/office/powerpoint/2010/main" val="25946036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perusdia6">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FEE3AC"/>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itle 9"/>
          <p:cNvSpPr>
            <a:spLocks noGrp="1"/>
          </p:cNvSpPr>
          <p:nvPr>
            <p:ph type="title"/>
          </p:nvPr>
        </p:nvSpPr>
        <p:spPr/>
        <p:txBody>
          <a:bodyPr/>
          <a:lstStyle/>
          <a:p>
            <a:r>
              <a:rPr lang="en-GB" noProof="0"/>
              <a:t>Click to edit Master title style</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tx2"/>
          </a:solidFill>
        </p:spPr>
        <p:txBody>
          <a:bodyPr lIns="216000" tIns="648000" rIns="216000" bIns="648000"/>
          <a:lstStyle>
            <a:lvl1pPr marL="0" indent="0">
              <a:spcBef>
                <a:spcPts val="200"/>
              </a:spcBef>
              <a:buFontTx/>
              <a:buNone/>
              <a:defRPr sz="3600" b="1" i="0">
                <a:solidFill>
                  <a:schemeClr val="bg1"/>
                </a:solidFill>
                <a:latin typeface="Trio Grotesk" panose="020B0505040000000004" pitchFamily="34" charset="77"/>
              </a:defRPr>
            </a:lvl1pPr>
            <a:lvl2pPr marL="0" indent="0">
              <a:spcBef>
                <a:spcPts val="200"/>
              </a:spcBef>
              <a:buFontTx/>
              <a:buNone/>
              <a:defRPr b="0" i="0">
                <a:solidFill>
                  <a:schemeClr val="bg1"/>
                </a:solidFill>
                <a:latin typeface="Trio Grotesk Medium" panose="020B0505040000000004" pitchFamily="34" charset="77"/>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
        <p:nvSpPr>
          <p:cNvPr id="11" name="Date Placeholder 3">
            <a:extLst>
              <a:ext uri="{FF2B5EF4-FFF2-40B4-BE49-F238E27FC236}">
                <a16:creationId xmlns:a16="http://schemas.microsoft.com/office/drawing/2014/main" id="{FD605C8D-463F-3F48-8DEC-8CB78DAE6589}"/>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2" name="Footer Placeholder 4">
            <a:extLst>
              <a:ext uri="{FF2B5EF4-FFF2-40B4-BE49-F238E27FC236}">
                <a16:creationId xmlns:a16="http://schemas.microsoft.com/office/drawing/2014/main" id="{7A8AA370-3151-C84F-A360-6B3E0C7C422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EF1CE5C7-35BC-2E4A-8903-5A5E88D10FA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997515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erusdia6">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chemeClr val="accent6">
              <a:lumMod val="60000"/>
              <a:lumOff val="40000"/>
            </a:scheme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itle 9"/>
          <p:cNvSpPr>
            <a:spLocks noGrp="1"/>
          </p:cNvSpPr>
          <p:nvPr>
            <p:ph type="title"/>
          </p:nvPr>
        </p:nvSpPr>
        <p:spPr/>
        <p:txBody>
          <a:bodyPr/>
          <a:lstStyle/>
          <a:p>
            <a:r>
              <a:rPr lang="en-GB" noProof="0"/>
              <a:t>Click to edit Master title style</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442950"/>
          </a:solidFill>
        </p:spPr>
        <p:txBody>
          <a:bodyPr lIns="216000" tIns="648000" rIns="216000" bIns="648000"/>
          <a:lstStyle>
            <a:lvl1pPr marL="0" indent="0">
              <a:spcBef>
                <a:spcPts val="200"/>
              </a:spcBef>
              <a:buFontTx/>
              <a:buNone/>
              <a:defRPr sz="3600" b="1" i="0">
                <a:solidFill>
                  <a:schemeClr val="accent3"/>
                </a:solidFill>
                <a:latin typeface="Trio Grotesk" panose="020B0505040000000004" pitchFamily="34" charset="77"/>
              </a:defRPr>
            </a:lvl1pPr>
            <a:lvl2pPr marL="0" indent="0">
              <a:spcBef>
                <a:spcPts val="200"/>
              </a:spcBef>
              <a:buFontTx/>
              <a:buNone/>
              <a:defRPr b="0" i="0">
                <a:solidFill>
                  <a:schemeClr val="accent3"/>
                </a:solidFill>
                <a:latin typeface="Trio Grotesk Medium" panose="020B0505040000000004" pitchFamily="34" charset="77"/>
              </a:defRPr>
            </a:lvl2pPr>
            <a:lvl3pPr marL="0" indent="0">
              <a:spcBef>
                <a:spcPts val="200"/>
              </a:spcBef>
              <a:buFontTx/>
              <a:buNone/>
              <a:defRPr>
                <a:solidFill>
                  <a:schemeClr val="accent3"/>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
        <p:nvSpPr>
          <p:cNvPr id="11" name="Date Placeholder 3">
            <a:extLst>
              <a:ext uri="{FF2B5EF4-FFF2-40B4-BE49-F238E27FC236}">
                <a16:creationId xmlns:a16="http://schemas.microsoft.com/office/drawing/2014/main" id="{FD605C8D-463F-3F48-8DEC-8CB78DAE6589}"/>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2" name="Footer Placeholder 4">
            <a:extLst>
              <a:ext uri="{FF2B5EF4-FFF2-40B4-BE49-F238E27FC236}">
                <a16:creationId xmlns:a16="http://schemas.microsoft.com/office/drawing/2014/main" id="{7A8AA370-3151-C84F-A360-6B3E0C7C422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EF1CE5C7-35BC-2E4A-8903-5A5E88D10FA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7102948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erusdia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fi-FI" noProof="0" dirty="0"/>
          </a:p>
        </p:txBody>
      </p:sp>
      <p:sp>
        <p:nvSpPr>
          <p:cNvPr id="3" name="Content Placeholder 2"/>
          <p:cNvSpPr>
            <a:spLocks noGrp="1"/>
          </p:cNvSpPr>
          <p:nvPr>
            <p:ph sz="half" idx="1"/>
          </p:nvPr>
        </p:nvSpPr>
        <p:spPr>
          <a:xfrm>
            <a:off x="766763" y="1989138"/>
            <a:ext cx="3384967" cy="3816350"/>
          </a:xfrm>
          <a:solidFill>
            <a:schemeClr val="accent6">
              <a:alpha val="50196"/>
            </a:schemeClr>
          </a:solidFill>
        </p:spPr>
        <p:txBody>
          <a:bodyPr lIns="216000" tIns="1512000" rIns="216000" bIns="216000"/>
          <a:lstStyle>
            <a:lvl1pPr marL="0" indent="0" algn="l">
              <a:buFontTx/>
              <a:buNone/>
              <a:defRPr sz="1600" b="0" i="0">
                <a:latin typeface="Trio Grotesk Medium" panose="020B0505040000000004" pitchFamily="34" charset="77"/>
              </a:defRPr>
            </a:lvl1pPr>
            <a:lvl2pPr marL="0" indent="0" algn="l">
              <a:buFontTx/>
              <a:buNone/>
              <a:defRPr sz="14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GB" noProof="0"/>
              <a:t>Click to edit Master text styles</a:t>
            </a:r>
          </a:p>
          <a:p>
            <a:pPr lvl="1"/>
            <a:r>
              <a:rPr lang="en-GB" noProof="0"/>
              <a:t>Second level</a:t>
            </a:r>
          </a:p>
        </p:txBody>
      </p:sp>
      <p:sp>
        <p:nvSpPr>
          <p:cNvPr id="9" name="Content Placeholder 2"/>
          <p:cNvSpPr>
            <a:spLocks noGrp="1"/>
          </p:cNvSpPr>
          <p:nvPr>
            <p:ph sz="half" idx="13"/>
          </p:nvPr>
        </p:nvSpPr>
        <p:spPr>
          <a:xfrm>
            <a:off x="4403516" y="1989138"/>
            <a:ext cx="3384967" cy="3816350"/>
          </a:xfrm>
          <a:solidFill>
            <a:schemeClr val="accent6">
              <a:alpha val="50196"/>
            </a:schemeClr>
          </a:solidFill>
        </p:spPr>
        <p:txBody>
          <a:bodyPr lIns="216000" tIns="1512000" rIns="216000" bIns="216000"/>
          <a:lstStyle>
            <a:lvl1pPr marL="0" indent="0" algn="l">
              <a:buFontTx/>
              <a:buNone/>
              <a:defRPr sz="1600" b="0" i="0">
                <a:latin typeface="Trio Grotesk Medium" panose="020B0505040000000004" pitchFamily="34" charset="77"/>
              </a:defRPr>
            </a:lvl1pPr>
            <a:lvl2pPr marL="0" indent="0" algn="l">
              <a:buFontTx/>
              <a:buNone/>
              <a:defRPr sz="14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GB" noProof="0"/>
              <a:t>Click to edit Master text styles</a:t>
            </a:r>
          </a:p>
          <a:p>
            <a:pPr lvl="1"/>
            <a:r>
              <a:rPr lang="en-GB" noProof="0"/>
              <a:t>Second level</a:t>
            </a:r>
          </a:p>
        </p:txBody>
      </p:sp>
      <p:sp>
        <p:nvSpPr>
          <p:cNvPr id="10" name="Content Placeholder 2"/>
          <p:cNvSpPr>
            <a:spLocks noGrp="1"/>
          </p:cNvSpPr>
          <p:nvPr>
            <p:ph sz="half" idx="14"/>
          </p:nvPr>
        </p:nvSpPr>
        <p:spPr>
          <a:xfrm>
            <a:off x="8040271" y="1989138"/>
            <a:ext cx="3384967" cy="3816350"/>
          </a:xfrm>
          <a:solidFill>
            <a:schemeClr val="accent6">
              <a:alpha val="50196"/>
            </a:schemeClr>
          </a:solidFill>
        </p:spPr>
        <p:txBody>
          <a:bodyPr lIns="216000" tIns="1512000" rIns="216000" bIns="216000"/>
          <a:lstStyle>
            <a:lvl1pPr marL="0" indent="0" algn="l">
              <a:buFontTx/>
              <a:buNone/>
              <a:defRPr sz="1600" b="0" i="0">
                <a:latin typeface="Trio Grotesk Medium" panose="020B0505040000000004" pitchFamily="34" charset="77"/>
              </a:defRPr>
            </a:lvl1pPr>
            <a:lvl2pPr marL="0" indent="0" algn="l">
              <a:buFontTx/>
              <a:buNone/>
              <a:defRPr sz="14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GB" noProof="0"/>
              <a:t>Click to edit Master text styles</a:t>
            </a:r>
          </a:p>
          <a:p>
            <a:pPr lvl="1"/>
            <a:r>
              <a:rPr lang="en-GB" noProof="0"/>
              <a:t>Second level</a:t>
            </a:r>
          </a:p>
        </p:txBody>
      </p:sp>
      <p:sp>
        <p:nvSpPr>
          <p:cNvPr id="8" name="Picture Placeholder 7"/>
          <p:cNvSpPr>
            <a:spLocks noGrp="1"/>
          </p:cNvSpPr>
          <p:nvPr>
            <p:ph type="pic" sz="quarter" idx="15"/>
          </p:nvPr>
        </p:nvSpPr>
        <p:spPr>
          <a:xfrm>
            <a:off x="983290" y="2205039"/>
            <a:ext cx="2952123" cy="1079942"/>
          </a:xfrm>
          <a:solidFill>
            <a:schemeClr val="accent6"/>
          </a:solidFill>
        </p:spPr>
        <p:txBody>
          <a:bodyPr/>
          <a:lstStyle>
            <a:lvl1pPr marL="0" indent="0">
              <a:buFontTx/>
              <a:buNone/>
              <a:defRPr sz="1000"/>
            </a:lvl1pPr>
          </a:lstStyle>
          <a:p>
            <a:r>
              <a:rPr lang="en-GB" noProof="0"/>
              <a:t>Click icon to add picture</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accent6"/>
          </a:solidFill>
        </p:spPr>
        <p:txBody>
          <a:bodyPr/>
          <a:lstStyle>
            <a:lvl1pPr marL="0" indent="0">
              <a:buFontTx/>
              <a:buNone/>
              <a:defRPr sz="1000"/>
            </a:lvl1pPr>
          </a:lstStyle>
          <a:p>
            <a:r>
              <a:rPr lang="en-GB" noProof="0"/>
              <a:t>Click icon to add picture</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accent6"/>
          </a:solidFill>
        </p:spPr>
        <p:txBody>
          <a:bodyPr/>
          <a:lstStyle>
            <a:lvl1pPr marL="0" indent="0">
              <a:buFontTx/>
              <a:buNone/>
              <a:defRPr sz="1000"/>
            </a:lvl1pPr>
          </a:lstStyle>
          <a:p>
            <a:r>
              <a:rPr lang="en-GB" noProof="0"/>
              <a:t>Click icon to add picture</a:t>
            </a:r>
            <a:endParaRPr lang="fi-FI" noProof="0" dirty="0"/>
          </a:p>
        </p:txBody>
      </p:sp>
      <p:sp>
        <p:nvSpPr>
          <p:cNvPr id="13" name="Date Placeholder 3">
            <a:extLst>
              <a:ext uri="{FF2B5EF4-FFF2-40B4-BE49-F238E27FC236}">
                <a16:creationId xmlns:a16="http://schemas.microsoft.com/office/drawing/2014/main" id="{000F27D5-A14E-B242-B0CF-C818149AC72B}"/>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4" name="Footer Placeholder 4">
            <a:extLst>
              <a:ext uri="{FF2B5EF4-FFF2-40B4-BE49-F238E27FC236}">
                <a16:creationId xmlns:a16="http://schemas.microsoft.com/office/drawing/2014/main" id="{F0E16E5F-84C1-8742-A18F-084E7D9C4E0D}"/>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5" name="Slide Number Placeholder 5">
            <a:extLst>
              <a:ext uri="{FF2B5EF4-FFF2-40B4-BE49-F238E27FC236}">
                <a16:creationId xmlns:a16="http://schemas.microsoft.com/office/drawing/2014/main" id="{F7D5EB66-4438-2A43-8E06-44DFF9C3E528}"/>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4058349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erusdia8">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en-GB" noProof="0"/>
              <a:t>Click to edit Master title style</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en-GB" noProof="0"/>
              <a:t>Click icon to add chart</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en-GB" noProof="0"/>
              <a:t>Click icon to add chart</a:t>
            </a:r>
            <a:endParaRPr lang="fi-FI" noProof="0" dirty="0"/>
          </a:p>
        </p:txBody>
      </p:sp>
      <p:sp>
        <p:nvSpPr>
          <p:cNvPr id="12" name="Date Placeholder 3">
            <a:extLst>
              <a:ext uri="{FF2B5EF4-FFF2-40B4-BE49-F238E27FC236}">
                <a16:creationId xmlns:a16="http://schemas.microsoft.com/office/drawing/2014/main" id="{5F77EA00-8B40-4640-B3A3-75BDA21131A1}"/>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13.12.2021</a:t>
            </a:fld>
            <a:endParaRPr lang="fi-FI" dirty="0"/>
          </a:p>
        </p:txBody>
      </p:sp>
      <p:sp>
        <p:nvSpPr>
          <p:cNvPr id="13" name="Footer Placeholder 4">
            <a:extLst>
              <a:ext uri="{FF2B5EF4-FFF2-40B4-BE49-F238E27FC236}">
                <a16:creationId xmlns:a16="http://schemas.microsoft.com/office/drawing/2014/main" id="{58DDDD37-A046-774F-A3E5-0ED0CA22604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57A6FF50-986D-9540-BF9D-35842F38E1CD}"/>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5975696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slideLayout" Target="../slideLayouts/slideLayout113.xml"/><Relationship Id="rId55" Type="http://schemas.openxmlformats.org/officeDocument/2006/relationships/slideLayout" Target="../slideLayouts/slideLayout118.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9" Type="http://schemas.openxmlformats.org/officeDocument/2006/relationships/slideLayout" Target="../slideLayouts/slideLayout92.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3" Type="http://schemas.openxmlformats.org/officeDocument/2006/relationships/slideLayout" Target="../slideLayouts/slideLayout116.xml"/><Relationship Id="rId58" Type="http://schemas.openxmlformats.org/officeDocument/2006/relationships/slideLayout" Target="../slideLayouts/slideLayout121.xml"/><Relationship Id="rId5" Type="http://schemas.openxmlformats.org/officeDocument/2006/relationships/slideLayout" Target="../slideLayouts/slideLayout68.xml"/><Relationship Id="rId61" Type="http://schemas.openxmlformats.org/officeDocument/2006/relationships/theme" Target="../theme/theme3.xml"/><Relationship Id="rId19" Type="http://schemas.openxmlformats.org/officeDocument/2006/relationships/slideLayout" Target="../slideLayouts/slideLayout8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56" Type="http://schemas.openxmlformats.org/officeDocument/2006/relationships/slideLayout" Target="../slideLayouts/slideLayout119.xml"/><Relationship Id="rId8" Type="http://schemas.openxmlformats.org/officeDocument/2006/relationships/slideLayout" Target="../slideLayouts/slideLayout71.xml"/><Relationship Id="rId51" Type="http://schemas.openxmlformats.org/officeDocument/2006/relationships/slideLayout" Target="../slideLayouts/slideLayout114.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59" Type="http://schemas.openxmlformats.org/officeDocument/2006/relationships/slideLayout" Target="../slideLayouts/slideLayout122.xml"/><Relationship Id="rId20" Type="http://schemas.openxmlformats.org/officeDocument/2006/relationships/slideLayout" Target="../slideLayouts/slideLayout83.xml"/><Relationship Id="rId41" Type="http://schemas.openxmlformats.org/officeDocument/2006/relationships/slideLayout" Target="../slideLayouts/slideLayout104.xml"/><Relationship Id="rId54" Type="http://schemas.openxmlformats.org/officeDocument/2006/relationships/slideLayout" Target="../slideLayouts/slideLayout117.xml"/><Relationship Id="rId62" Type="http://schemas.openxmlformats.org/officeDocument/2006/relationships/image" Target="../media/image1.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57" Type="http://schemas.openxmlformats.org/officeDocument/2006/relationships/slideLayout" Target="../slideLayouts/slideLayout120.xml"/><Relationship Id="rId10" Type="http://schemas.openxmlformats.org/officeDocument/2006/relationships/slideLayout" Target="../slideLayouts/slideLayout73.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 Id="rId60" Type="http://schemas.openxmlformats.org/officeDocument/2006/relationships/slideLayout" Target="../slideLayouts/slideLayout12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latin typeface="Trio Grotesk" panose="020B0505040000000004" pitchFamily="34" charset="77"/>
              </a:defRPr>
            </a:lvl1pPr>
          </a:lstStyle>
          <a:p>
            <a:fld id="{A1943726-A193-45B0-8099-2C2B570FF038}" type="datetime1">
              <a:rPr lang="fi-FI" smtClean="0"/>
              <a:pPr/>
              <a:t>13.12.2021</a:t>
            </a:fld>
            <a:endParaRPr lang="fi-FI"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r>
              <a:rPr lang="fi-FI"/>
              <a:t>Esityksen nimi ja tekijä</a:t>
            </a:r>
            <a:endParaRPr lang="fi-FI" dirty="0"/>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fld id="{0861148C-697E-4B67-BDAA-872F34DF1106}" type="slidenum">
              <a:rPr lang="fi-FI" smtClean="0"/>
              <a:pPr/>
              <a:t>‹#›</a:t>
            </a:fld>
            <a:endParaRPr lang="fi-FI" dirty="0"/>
          </a:p>
        </p:txBody>
      </p:sp>
      <p:sp>
        <p:nvSpPr>
          <p:cNvPr id="8" name="(c)" hidden="1"/>
          <p:cNvSpPr txBox="1"/>
          <p:nvPr userDrawn="1"/>
        </p:nvSpPr>
        <p:spPr>
          <a:xfrm>
            <a:off x="11814996" y="6891795"/>
            <a:ext cx="370294" cy="30778"/>
          </a:xfrm>
          <a:prstGeom prst="rect">
            <a:avLst/>
          </a:prstGeom>
          <a:noFill/>
        </p:spPr>
        <p:txBody>
          <a:bodyPr wrap="none" lIns="0" tIns="0" rIns="0" bIns="0" rtlCol="0">
            <a:spAutoFit/>
          </a:bodyPr>
          <a:lstStyle/>
          <a:p>
            <a:pPr algn="r"/>
            <a:r>
              <a:rPr lang="fi-FI" sz="200" b="0" i="0" dirty="0">
                <a:solidFill>
                  <a:schemeClr val="bg1"/>
                </a:solidFill>
                <a:latin typeface="Trio Grotesk" panose="020B0505040000000004" pitchFamily="34" charset="77"/>
              </a:rPr>
              <a:t>©grow. for</a:t>
            </a:r>
            <a:r>
              <a:rPr lang="fi-FI" sz="200" b="0" i="0" baseline="0" dirty="0">
                <a:solidFill>
                  <a:schemeClr val="bg1"/>
                </a:solidFill>
                <a:latin typeface="Trio Grotesk" panose="020B0505040000000004" pitchFamily="34" charset="77"/>
              </a:rPr>
              <a:t>  kuntaliitto</a:t>
            </a:r>
            <a:endParaRPr lang="en-GB" sz="200" b="0" i="0" dirty="0" err="1">
              <a:solidFill>
                <a:schemeClr val="bg1"/>
              </a:solidFill>
              <a:latin typeface="Trio Grotesk" panose="020B0505040000000004" pitchFamily="34" charset="77"/>
            </a:endParaRPr>
          </a:p>
        </p:txBody>
      </p:sp>
      <p:pic>
        <p:nvPicPr>
          <p:cNvPr id="9" name="(logo)" descr="Z:\GRW (grow)\logot\copyright_grow.png" hidden="1"/>
          <p:cNvPicPr>
            <a:picLocks noChangeAspect="1" noChangeArrowheads="1"/>
          </p:cNvPicPr>
          <p:nvPr userDrawn="1"/>
        </p:nvPicPr>
        <p:blipFill>
          <a:blip r:embed="rId62" cstate="email">
            <a:extLst>
              <a:ext uri="{28A0092B-C50C-407E-A947-70E740481C1C}">
                <a14:useLocalDpi xmlns:a14="http://schemas.microsoft.com/office/drawing/2010/main"/>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60" r:id="rId3"/>
    <p:sldLayoutId id="2147483662" r:id="rId4"/>
    <p:sldLayoutId id="2147483711" r:id="rId5"/>
    <p:sldLayoutId id="2147483663" r:id="rId6"/>
    <p:sldLayoutId id="2147483715" r:id="rId7"/>
    <p:sldLayoutId id="2147483714" r:id="rId8"/>
    <p:sldLayoutId id="2147483713" r:id="rId9"/>
    <p:sldLayoutId id="2147483661" r:id="rId10"/>
    <p:sldLayoutId id="2147483696" r:id="rId11"/>
    <p:sldLayoutId id="2147483699" r:id="rId12"/>
    <p:sldLayoutId id="2147483682" r:id="rId13"/>
    <p:sldLayoutId id="2147483671" r:id="rId14"/>
    <p:sldLayoutId id="2147483672" r:id="rId15"/>
    <p:sldLayoutId id="2147483673" r:id="rId16"/>
    <p:sldLayoutId id="2147483684" r:id="rId17"/>
    <p:sldLayoutId id="2147483685" r:id="rId18"/>
    <p:sldLayoutId id="2147483686" r:id="rId19"/>
    <p:sldLayoutId id="2147483708" r:id="rId20"/>
    <p:sldLayoutId id="2147483651" r:id="rId21"/>
    <p:sldLayoutId id="2147483706" r:id="rId22"/>
    <p:sldLayoutId id="2147483707" r:id="rId23"/>
    <p:sldLayoutId id="2147483709" r:id="rId24"/>
    <p:sldLayoutId id="2147483710" r:id="rId25"/>
    <p:sldLayoutId id="2147483669" r:id="rId26"/>
    <p:sldLayoutId id="2147483670" r:id="rId27"/>
    <p:sldLayoutId id="2147483668" r:id="rId28"/>
    <p:sldLayoutId id="2147483704" r:id="rId29"/>
    <p:sldLayoutId id="2147483705" r:id="rId30"/>
    <p:sldLayoutId id="2147483703" r:id="rId31"/>
    <p:sldLayoutId id="2147483650" r:id="rId32"/>
    <p:sldLayoutId id="2147483712" r:id="rId33"/>
    <p:sldLayoutId id="2147483677" r:id="rId34"/>
    <p:sldLayoutId id="2147483675" r:id="rId35"/>
    <p:sldLayoutId id="2147483680" r:id="rId36"/>
    <p:sldLayoutId id="2147483679" r:id="rId37"/>
    <p:sldLayoutId id="2147483653" r:id="rId38"/>
    <p:sldLayoutId id="2147483652" r:id="rId39"/>
    <p:sldLayoutId id="2147483674" r:id="rId40"/>
    <p:sldLayoutId id="2147483676" r:id="rId41"/>
    <p:sldLayoutId id="2147483681" r:id="rId42"/>
    <p:sldLayoutId id="2147483702" r:id="rId43"/>
    <p:sldLayoutId id="2147483693" r:id="rId44"/>
    <p:sldLayoutId id="2147483694" r:id="rId45"/>
    <p:sldLayoutId id="2147483695" r:id="rId46"/>
    <p:sldLayoutId id="2147483689" r:id="rId47"/>
    <p:sldLayoutId id="2147483688" r:id="rId48"/>
    <p:sldLayoutId id="2147483690" r:id="rId49"/>
    <p:sldLayoutId id="2147483691" r:id="rId50"/>
    <p:sldLayoutId id="2147483664" r:id="rId51"/>
    <p:sldLayoutId id="2147483665" r:id="rId52"/>
    <p:sldLayoutId id="2147483666" r:id="rId53"/>
    <p:sldLayoutId id="2147483716" r:id="rId54"/>
    <p:sldLayoutId id="2147483654" r:id="rId55"/>
    <p:sldLayoutId id="2147483683" r:id="rId56"/>
    <p:sldLayoutId id="2147483687" r:id="rId57"/>
    <p:sldLayoutId id="2147483698" r:id="rId58"/>
    <p:sldLayoutId id="2147483692" r:id="rId59"/>
    <p:sldLayoutId id="2147483697" r:id="rId60"/>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600" b="1" i="0" kern="1200" spc="-150">
          <a:solidFill>
            <a:schemeClr val="accent1"/>
          </a:solidFill>
          <a:latin typeface="Trio Grotesk" panose="020B0505040000000004" pitchFamily="34" charset="77"/>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Trio Grotesk" panose="020B0505040000000004" pitchFamily="34" charset="77"/>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Trio Grotesk" panose="020B0505040000000004" pitchFamily="34" charset="77"/>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Trio Grotesk" panose="020B0505040000000004" pitchFamily="34" charset="77"/>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Trio Grotesk" panose="020B0505040000000004" pitchFamily="34" charset="77"/>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Trio Grotesk" panose="020B0505040000000004" pitchFamily="34" charset="77"/>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latin typeface="Trio Grotesk" panose="020B0505040000000004" pitchFamily="34" charset="77"/>
              </a:defRPr>
            </a:lvl1pPr>
          </a:lstStyle>
          <a:p>
            <a:fld id="{A1943726-A193-45B0-8099-2C2B570FF038}" type="datetime1">
              <a:rPr lang="fi-FI" smtClean="0"/>
              <a:pPr/>
              <a:t>13.12.2021</a:t>
            </a:fld>
            <a:endParaRPr lang="fi-FI"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r>
              <a:rPr lang="fi-FI"/>
              <a:t>Esityksen nimi ja tekijä</a:t>
            </a:r>
            <a:endParaRPr lang="fi-FI" dirty="0"/>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fld id="{0861148C-697E-4B67-BDAA-872F34DF1106}" type="slidenum">
              <a:rPr lang="fi-FI" smtClean="0"/>
              <a:pPr/>
              <a:t>‹#›</a:t>
            </a:fld>
            <a:endParaRPr lang="fi-FI" dirty="0"/>
          </a:p>
        </p:txBody>
      </p:sp>
      <p:sp>
        <p:nvSpPr>
          <p:cNvPr id="8" name="(c)" hidden="1"/>
          <p:cNvSpPr txBox="1"/>
          <p:nvPr userDrawn="1"/>
        </p:nvSpPr>
        <p:spPr>
          <a:xfrm>
            <a:off x="11814996" y="6891795"/>
            <a:ext cx="370294" cy="30778"/>
          </a:xfrm>
          <a:prstGeom prst="rect">
            <a:avLst/>
          </a:prstGeom>
          <a:noFill/>
        </p:spPr>
        <p:txBody>
          <a:bodyPr wrap="none" lIns="0" tIns="0" rIns="0" bIns="0" rtlCol="0">
            <a:spAutoFit/>
          </a:bodyPr>
          <a:lstStyle/>
          <a:p>
            <a:pPr algn="r"/>
            <a:r>
              <a:rPr lang="fi-FI" sz="200" b="0" i="0" dirty="0">
                <a:solidFill>
                  <a:schemeClr val="bg1"/>
                </a:solidFill>
                <a:latin typeface="Trio Grotesk" panose="020B0505040000000004" pitchFamily="34" charset="77"/>
              </a:rPr>
              <a:t>©grow. for</a:t>
            </a:r>
            <a:r>
              <a:rPr lang="fi-FI" sz="200" b="0" i="0" baseline="0" dirty="0">
                <a:solidFill>
                  <a:schemeClr val="bg1"/>
                </a:solidFill>
                <a:latin typeface="Trio Grotesk" panose="020B0505040000000004" pitchFamily="34" charset="77"/>
              </a:rPr>
              <a:t>  kuntaliitto</a:t>
            </a:r>
            <a:endParaRPr lang="en-GB" sz="200" b="0" i="0" dirty="0" err="1">
              <a:solidFill>
                <a:schemeClr val="bg1"/>
              </a:solidFill>
              <a:latin typeface="Trio Grotesk" panose="020B0505040000000004" pitchFamily="34" charset="77"/>
            </a:endParaRPr>
          </a:p>
        </p:txBody>
      </p:sp>
      <p:pic>
        <p:nvPicPr>
          <p:cNvPr id="9" name="(logo)" descr="Z:\GRW (grow)\logot\copyright_grow.png" hidden="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720" r:id="rId1"/>
    <p:sldLayoutId id="2147483719" r:id="rId2"/>
    <p:sldLayoutId id="2147483718" r:id="rId3"/>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600" b="1" i="0" kern="1200" spc="-150">
          <a:solidFill>
            <a:schemeClr val="accent1"/>
          </a:solidFill>
          <a:latin typeface="Trio Grotesk" panose="020B0505040000000004" pitchFamily="34" charset="77"/>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Trio Grotesk" panose="020B0505040000000004" pitchFamily="34" charset="77"/>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Trio Grotesk" panose="020B0505040000000004" pitchFamily="34" charset="77"/>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Trio Grotesk" panose="020B0505040000000004" pitchFamily="34" charset="77"/>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Trio Grotesk" panose="020B0505040000000004" pitchFamily="34" charset="77"/>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Trio Grotesk" panose="020B0505040000000004" pitchFamily="34" charset="77"/>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en-GB" noProof="0" dirty="0"/>
              <a:t>Click to edit Master title style</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latin typeface="Trio Grotesk" panose="020B0505040000000004" pitchFamily="34" charset="77"/>
              </a:defRPr>
            </a:lvl1pPr>
          </a:lstStyle>
          <a:p>
            <a:fld id="{A1943726-A193-45B0-8099-2C2B570FF038}" type="datetime1">
              <a:rPr lang="fi-FI" smtClean="0"/>
              <a:pPr/>
              <a:t>13.12.2021</a:t>
            </a:fld>
            <a:endParaRPr lang="fi-FI"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r>
              <a:rPr lang="fi-FI"/>
              <a:t>Esityksen nimi ja tekijä</a:t>
            </a:r>
            <a:endParaRPr lang="fi-FI" dirty="0"/>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fld id="{0861148C-697E-4B67-BDAA-872F34DF1106}" type="slidenum">
              <a:rPr lang="fi-FI" smtClean="0"/>
              <a:pPr/>
              <a:t>‹#›</a:t>
            </a:fld>
            <a:endParaRPr lang="fi-FI" dirty="0"/>
          </a:p>
        </p:txBody>
      </p:sp>
      <p:sp>
        <p:nvSpPr>
          <p:cNvPr id="8" name="(c)" hidden="1"/>
          <p:cNvSpPr txBox="1"/>
          <p:nvPr userDrawn="1"/>
        </p:nvSpPr>
        <p:spPr>
          <a:xfrm>
            <a:off x="11814996" y="6891795"/>
            <a:ext cx="370294" cy="30778"/>
          </a:xfrm>
          <a:prstGeom prst="rect">
            <a:avLst/>
          </a:prstGeom>
          <a:noFill/>
        </p:spPr>
        <p:txBody>
          <a:bodyPr wrap="none" lIns="0" tIns="0" rIns="0" bIns="0" rtlCol="0">
            <a:spAutoFit/>
          </a:bodyPr>
          <a:lstStyle/>
          <a:p>
            <a:pPr algn="r"/>
            <a:r>
              <a:rPr lang="fi-FI" sz="200" b="0" i="0" dirty="0">
                <a:solidFill>
                  <a:schemeClr val="bg1"/>
                </a:solidFill>
                <a:latin typeface="Trio Grotesk" panose="020B0505040000000004" pitchFamily="34" charset="77"/>
              </a:rPr>
              <a:t>©grow. for</a:t>
            </a:r>
            <a:r>
              <a:rPr lang="fi-FI" sz="200" b="0" i="0" baseline="0" dirty="0">
                <a:solidFill>
                  <a:schemeClr val="bg1"/>
                </a:solidFill>
                <a:latin typeface="Trio Grotesk" panose="020B0505040000000004" pitchFamily="34" charset="77"/>
              </a:rPr>
              <a:t>  kuntaliitto</a:t>
            </a:r>
            <a:endParaRPr lang="en-GB" sz="200" b="0" i="0" dirty="0" err="1">
              <a:solidFill>
                <a:schemeClr val="bg1"/>
              </a:solidFill>
              <a:latin typeface="Trio Grotesk" panose="020B0505040000000004" pitchFamily="34" charset="77"/>
            </a:endParaRPr>
          </a:p>
        </p:txBody>
      </p:sp>
      <p:pic>
        <p:nvPicPr>
          <p:cNvPr id="9" name="(logo)" descr="Z:\GRW (grow)\logot\copyright_grow.png" hidden="1"/>
          <p:cNvPicPr>
            <a:picLocks noChangeAspect="1" noChangeArrowheads="1"/>
          </p:cNvPicPr>
          <p:nvPr userDrawn="1"/>
        </p:nvPicPr>
        <p:blipFill>
          <a:blip r:embed="rId62" cstate="email">
            <a:extLst>
              <a:ext uri="{28A0092B-C50C-407E-A947-70E740481C1C}">
                <a14:useLocalDpi xmlns:a14="http://schemas.microsoft.com/office/drawing/2010/main"/>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306955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63" r:id="rId42"/>
    <p:sldLayoutId id="2147483764" r:id="rId43"/>
    <p:sldLayoutId id="2147483765" r:id="rId44"/>
    <p:sldLayoutId id="2147483766" r:id="rId45"/>
    <p:sldLayoutId id="2147483767" r:id="rId46"/>
    <p:sldLayoutId id="2147483768" r:id="rId47"/>
    <p:sldLayoutId id="2147483769" r:id="rId48"/>
    <p:sldLayoutId id="2147483770" r:id="rId49"/>
    <p:sldLayoutId id="2147483771" r:id="rId50"/>
    <p:sldLayoutId id="2147483772" r:id="rId51"/>
    <p:sldLayoutId id="2147483773" r:id="rId52"/>
    <p:sldLayoutId id="2147483774" r:id="rId53"/>
    <p:sldLayoutId id="2147483775" r:id="rId54"/>
    <p:sldLayoutId id="2147483776" r:id="rId55"/>
    <p:sldLayoutId id="2147483777" r:id="rId56"/>
    <p:sldLayoutId id="2147483778" r:id="rId57"/>
    <p:sldLayoutId id="2147483779" r:id="rId58"/>
    <p:sldLayoutId id="2147483780" r:id="rId59"/>
    <p:sldLayoutId id="2147483781" r:id="rId60"/>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600" b="1" i="0" kern="1200" spc="-150">
          <a:solidFill>
            <a:schemeClr val="accent1"/>
          </a:solidFill>
          <a:latin typeface="Trio Grotesk" panose="020B0505040000000004" pitchFamily="34" charset="77"/>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Trio Grotesk" panose="020B0505040000000004" pitchFamily="34" charset="77"/>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Trio Grotesk" panose="020B0505040000000004" pitchFamily="34" charset="77"/>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Trio Grotesk" panose="020B0505040000000004" pitchFamily="34" charset="77"/>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Trio Grotesk" panose="020B0505040000000004" pitchFamily="34" charset="77"/>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Trio Grotesk" panose="020B0505040000000004" pitchFamily="34" charset="77"/>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latin typeface="Trio Grotesk" panose="020B0505040000000004" pitchFamily="34" charset="77"/>
              </a:defRPr>
            </a:lvl1pPr>
          </a:lstStyle>
          <a:p>
            <a:fld id="{A1943726-A193-45B0-8099-2C2B570FF038}" type="datetime1">
              <a:rPr lang="fi-FI" smtClean="0"/>
              <a:pPr/>
              <a:t>13.12.2021</a:t>
            </a:fld>
            <a:endParaRPr lang="fi-FI"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r>
              <a:rPr lang="fi-FI"/>
              <a:t>Esityksen nimi ja tekijä</a:t>
            </a:r>
            <a:endParaRPr lang="fi-FI" dirty="0"/>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fld id="{0861148C-697E-4B67-BDAA-872F34DF1106}" type="slidenum">
              <a:rPr lang="fi-FI" smtClean="0"/>
              <a:pPr/>
              <a:t>‹#›</a:t>
            </a:fld>
            <a:endParaRPr lang="fi-FI" dirty="0"/>
          </a:p>
        </p:txBody>
      </p:sp>
      <p:sp>
        <p:nvSpPr>
          <p:cNvPr id="8" name="(c)" hidden="1"/>
          <p:cNvSpPr txBox="1"/>
          <p:nvPr userDrawn="1"/>
        </p:nvSpPr>
        <p:spPr>
          <a:xfrm>
            <a:off x="11814996" y="6891795"/>
            <a:ext cx="370294" cy="30778"/>
          </a:xfrm>
          <a:prstGeom prst="rect">
            <a:avLst/>
          </a:prstGeom>
          <a:noFill/>
        </p:spPr>
        <p:txBody>
          <a:bodyPr wrap="none" lIns="0" tIns="0" rIns="0" bIns="0" rtlCol="0">
            <a:spAutoFit/>
          </a:bodyPr>
          <a:lstStyle/>
          <a:p>
            <a:pPr algn="r"/>
            <a:r>
              <a:rPr lang="fi-FI" sz="200" b="0" i="0" dirty="0">
                <a:solidFill>
                  <a:schemeClr val="bg1"/>
                </a:solidFill>
                <a:latin typeface="Trio Grotesk" panose="020B0505040000000004" pitchFamily="34" charset="77"/>
              </a:rPr>
              <a:t>©grow. for</a:t>
            </a:r>
            <a:r>
              <a:rPr lang="fi-FI" sz="200" b="0" i="0" baseline="0" dirty="0">
                <a:solidFill>
                  <a:schemeClr val="bg1"/>
                </a:solidFill>
                <a:latin typeface="Trio Grotesk" panose="020B0505040000000004" pitchFamily="34" charset="77"/>
              </a:rPr>
              <a:t>  kuntaliitto</a:t>
            </a:r>
            <a:endParaRPr lang="en-GB" sz="200" b="0" i="0" dirty="0" err="1">
              <a:solidFill>
                <a:schemeClr val="bg1"/>
              </a:solidFill>
              <a:latin typeface="Trio Grotesk" panose="020B0505040000000004" pitchFamily="34" charset="77"/>
            </a:endParaRPr>
          </a:p>
        </p:txBody>
      </p:sp>
      <p:pic>
        <p:nvPicPr>
          <p:cNvPr id="9" name="(logo)" descr="Z:\GRW (grow)\logot\copyright_grow.png" hidden="1"/>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600" b="1" i="0" kern="1200" spc="-150">
          <a:solidFill>
            <a:schemeClr val="accent1"/>
          </a:solidFill>
          <a:latin typeface="Trio Grotesk" panose="020B0505040000000004" pitchFamily="34" charset="77"/>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Trio Grotesk" panose="020B0505040000000004" pitchFamily="34" charset="77"/>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Trio Grotesk" panose="020B0505040000000004" pitchFamily="34" charset="77"/>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Trio Grotesk" panose="020B0505040000000004" pitchFamily="34" charset="77"/>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Trio Grotesk" panose="020B0505040000000004" pitchFamily="34" charset="77"/>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Trio Grotesk" panose="020B0505040000000004" pitchFamily="34" charset="77"/>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Case-keskiviikko 8.12.2021</a:t>
            </a:r>
          </a:p>
        </p:txBody>
      </p:sp>
      <p:sp>
        <p:nvSpPr>
          <p:cNvPr id="3" name="Subtitle 2"/>
          <p:cNvSpPr>
            <a:spLocks noGrp="1"/>
          </p:cNvSpPr>
          <p:nvPr>
            <p:ph type="subTitle" idx="1"/>
          </p:nvPr>
        </p:nvSpPr>
        <p:spPr/>
        <p:txBody>
          <a:bodyPr/>
          <a:lstStyle/>
          <a:p>
            <a:r>
              <a:rPr lang="fi-FI" dirty="0"/>
              <a:t>Neuvontayksikön suosikkitapaukset</a:t>
            </a:r>
          </a:p>
          <a:p>
            <a:endParaRPr lang="fi-FI" dirty="0"/>
          </a:p>
          <a:p>
            <a:r>
              <a:rPr lang="fi-FI" dirty="0"/>
              <a:t>Julkisten hankintojen neuvontayksikkö</a:t>
            </a:r>
          </a:p>
        </p:txBody>
      </p:sp>
      <p:sp>
        <p:nvSpPr>
          <p:cNvPr id="7" name="Text Placeholder 6"/>
          <p:cNvSpPr>
            <a:spLocks noGrp="1"/>
          </p:cNvSpPr>
          <p:nvPr>
            <p:ph type="body" sz="quarter" idx="13"/>
          </p:nvPr>
        </p:nvSpPr>
        <p:spPr/>
        <p:txBody>
          <a:bodyPr/>
          <a:lstStyle/>
          <a:p>
            <a:r>
              <a:rPr lang="fi-FI" dirty="0"/>
              <a:t>@jhnyneuvoo</a:t>
            </a:r>
          </a:p>
        </p:txBody>
      </p:sp>
    </p:spTree>
    <p:extLst>
      <p:ext uri="{BB962C8B-B14F-4D97-AF65-F5344CB8AC3E}">
        <p14:creationId xmlns:p14="http://schemas.microsoft.com/office/powerpoint/2010/main" val="14496898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58306B-644A-4BF7-8FF0-000468842131}"/>
              </a:ext>
            </a:extLst>
          </p:cNvPr>
          <p:cNvSpPr>
            <a:spLocks noGrp="1"/>
          </p:cNvSpPr>
          <p:nvPr>
            <p:ph type="title"/>
          </p:nvPr>
        </p:nvSpPr>
        <p:spPr>
          <a:xfrm>
            <a:off x="766763" y="836711"/>
            <a:ext cx="10658475" cy="504057"/>
          </a:xfrm>
        </p:spPr>
        <p:txBody>
          <a:bodyPr/>
          <a:lstStyle/>
          <a:p>
            <a:r>
              <a:rPr lang="fi-FI" dirty="0"/>
              <a:t>MAO 265/21 perusteluista 3/3</a:t>
            </a:r>
          </a:p>
        </p:txBody>
      </p:sp>
      <p:sp>
        <p:nvSpPr>
          <p:cNvPr id="3" name="Sisällön paikkamerkki 2">
            <a:extLst>
              <a:ext uri="{FF2B5EF4-FFF2-40B4-BE49-F238E27FC236}">
                <a16:creationId xmlns:a16="http://schemas.microsoft.com/office/drawing/2014/main" id="{5A520912-C669-4AED-A5AC-B4ED62D3F76D}"/>
              </a:ext>
            </a:extLst>
          </p:cNvPr>
          <p:cNvSpPr>
            <a:spLocks noGrp="1"/>
          </p:cNvSpPr>
          <p:nvPr>
            <p:ph idx="1"/>
          </p:nvPr>
        </p:nvSpPr>
        <p:spPr>
          <a:xfrm>
            <a:off x="766763" y="1916832"/>
            <a:ext cx="10658475" cy="3888656"/>
          </a:xfrm>
        </p:spPr>
        <p:txBody>
          <a:bodyPr/>
          <a:lstStyle/>
          <a:p>
            <a:pPr algn="l"/>
            <a:r>
              <a:rPr lang="fi-FI" i="0" dirty="0">
                <a:solidFill>
                  <a:srgbClr val="222222"/>
                </a:solidFill>
                <a:effectLst/>
                <a:latin typeface="+mn-lt"/>
              </a:rPr>
              <a:t>Asiassa esitetyn selvityksen mukaan </a:t>
            </a:r>
            <a:r>
              <a:rPr lang="fi-FI" i="0" dirty="0" err="1">
                <a:solidFill>
                  <a:srgbClr val="222222"/>
                </a:solidFill>
                <a:effectLst/>
                <a:latin typeface="+mn-lt"/>
              </a:rPr>
              <a:t>hy</a:t>
            </a:r>
            <a:r>
              <a:rPr lang="fi-FI" i="0" dirty="0">
                <a:solidFill>
                  <a:srgbClr val="222222"/>
                </a:solidFill>
                <a:effectLst/>
                <a:latin typeface="+mn-lt"/>
              </a:rPr>
              <a:t> ei myöskään itse ole antanut erityisalojen hankintalain 96 §:ssä tarkoitetulla tavalla tarjoajalle tarjoushintaan vaikuttavaa tukea, eikä hankintayksikköä ole tältä osin rinnastettava laajemmin valtiohallintoon etenkään, kun otetaan huomioon erityisalojen hankintalain 5 §:n 1 momentissa hankintayksiköistä säädetty</a:t>
            </a:r>
            <a:r>
              <a:rPr lang="fi-FI" b="0" i="0" dirty="0">
                <a:solidFill>
                  <a:srgbClr val="222222"/>
                </a:solidFill>
                <a:effectLst/>
                <a:latin typeface="+mn-lt"/>
              </a:rPr>
              <a:t>.</a:t>
            </a:r>
          </a:p>
          <a:p>
            <a:pPr algn="l"/>
            <a:r>
              <a:rPr lang="fi-FI" b="0" i="0" dirty="0">
                <a:solidFill>
                  <a:srgbClr val="222222"/>
                </a:solidFill>
                <a:effectLst/>
                <a:latin typeface="+mn-lt"/>
              </a:rPr>
              <a:t>Edellä todettu huomioon ottaen MAO katsoo, että hankintayksikkö ei ole menetellyt hankintasäännösten vastaisesti, kun se ei ole hylännyt voittaneen tarjoajan tarjousta hinnaltaan poikkeuksellisen alhaisena.</a:t>
            </a:r>
          </a:p>
          <a:p>
            <a:endParaRPr lang="fi-FI" dirty="0"/>
          </a:p>
        </p:txBody>
      </p:sp>
      <p:sp>
        <p:nvSpPr>
          <p:cNvPr id="4" name="Dian numeron paikkamerkki 3">
            <a:extLst>
              <a:ext uri="{FF2B5EF4-FFF2-40B4-BE49-F238E27FC236}">
                <a16:creationId xmlns:a16="http://schemas.microsoft.com/office/drawing/2014/main" id="{DFF50C32-CDD5-4920-B9FA-5F92C2DA2DEB}"/>
              </a:ext>
            </a:extLst>
          </p:cNvPr>
          <p:cNvSpPr>
            <a:spLocks noGrp="1"/>
          </p:cNvSpPr>
          <p:nvPr>
            <p:ph type="sldNum" sz="quarter" idx="12"/>
          </p:nvPr>
        </p:nvSpPr>
        <p:spPr/>
        <p:txBody>
          <a:bodyPr/>
          <a:lstStyle/>
          <a:p>
            <a:fld id="{0861148C-697E-4B67-BDAA-872F34DF1106}" type="slidenum">
              <a:rPr lang="fi-FI" smtClean="0"/>
              <a:pPr/>
              <a:t>10</a:t>
            </a:fld>
            <a:endParaRPr lang="fi-FI" dirty="0"/>
          </a:p>
        </p:txBody>
      </p:sp>
    </p:spTree>
    <p:extLst>
      <p:ext uri="{BB962C8B-B14F-4D97-AF65-F5344CB8AC3E}">
        <p14:creationId xmlns:p14="http://schemas.microsoft.com/office/powerpoint/2010/main" val="28037154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69CF52-605C-47AA-BCFD-5EBE7CF7A4A4}"/>
              </a:ext>
            </a:extLst>
          </p:cNvPr>
          <p:cNvSpPr>
            <a:spLocks noGrp="1"/>
          </p:cNvSpPr>
          <p:nvPr>
            <p:ph type="title"/>
          </p:nvPr>
        </p:nvSpPr>
        <p:spPr>
          <a:xfrm>
            <a:off x="766763" y="836711"/>
            <a:ext cx="10658475" cy="936105"/>
          </a:xfrm>
        </p:spPr>
        <p:txBody>
          <a:bodyPr/>
          <a:lstStyle/>
          <a:p>
            <a:r>
              <a:rPr lang="fi-FI" dirty="0"/>
              <a:t>MAO H256/21 </a:t>
            </a:r>
          </a:p>
        </p:txBody>
      </p:sp>
      <p:sp>
        <p:nvSpPr>
          <p:cNvPr id="3" name="Sisällön paikkamerkki 2">
            <a:extLst>
              <a:ext uri="{FF2B5EF4-FFF2-40B4-BE49-F238E27FC236}">
                <a16:creationId xmlns:a16="http://schemas.microsoft.com/office/drawing/2014/main" id="{DA54BDFB-D137-4585-A3C8-BE1408BC5645}"/>
              </a:ext>
            </a:extLst>
          </p:cNvPr>
          <p:cNvSpPr>
            <a:spLocks noGrp="1"/>
          </p:cNvSpPr>
          <p:nvPr>
            <p:ph idx="1"/>
          </p:nvPr>
        </p:nvSpPr>
        <p:spPr>
          <a:xfrm>
            <a:off x="766763" y="1772816"/>
            <a:ext cx="10658475" cy="4032672"/>
          </a:xfrm>
        </p:spPr>
        <p:txBody>
          <a:bodyPr/>
          <a:lstStyle/>
          <a:p>
            <a:pPr algn="l"/>
            <a:r>
              <a:rPr lang="fi-FI" dirty="0"/>
              <a:t>Kaupunkiympäristön rakennuttamispalveluiden tekemä suorahankintakokonaisuus </a:t>
            </a:r>
            <a:r>
              <a:rPr lang="fi-FI" dirty="0" err="1"/>
              <a:t>Infrakit</a:t>
            </a:r>
            <a:r>
              <a:rPr lang="fi-FI" dirty="0"/>
              <a:t> Group Oy:n kanssa </a:t>
            </a:r>
            <a:r>
              <a:rPr lang="fi-FI" dirty="0" err="1"/>
              <a:t>Infrakit</a:t>
            </a:r>
            <a:r>
              <a:rPr lang="fi-FI" dirty="0"/>
              <a:t>-palvelun pilotoinnin jatkosta kaupunkiympäristön toteutussuunnittelu-, rakennuttamis-, kunnossapito- ja paikkatietoyksikössä</a:t>
            </a:r>
          </a:p>
          <a:p>
            <a:pPr algn="l"/>
            <a:r>
              <a:rPr lang="fi-FI" dirty="0"/>
              <a:t>Hankintapäätöksessä 14.12.2020 § 120 tarkoitetun hankinnan ennakoitu kokonaisarvo on hankintayksikön ilmoituksen mukaan ollut noin 57.600 euroa. </a:t>
            </a:r>
          </a:p>
          <a:p>
            <a:pPr algn="l"/>
            <a:r>
              <a:rPr lang="fi-FI" dirty="0"/>
              <a:t>Hankintapäätöksessä 15.2.2021 § 13 tarkoitetun hankinnan ennakoitu kokonaisarvo on hankintayksikön ilmoituksen mukaan ollut 420.000 euroa.</a:t>
            </a:r>
          </a:p>
          <a:p>
            <a:endParaRPr lang="fi-FI" dirty="0"/>
          </a:p>
        </p:txBody>
      </p:sp>
      <p:sp>
        <p:nvSpPr>
          <p:cNvPr id="4" name="Dian numeron paikkamerkki 3">
            <a:extLst>
              <a:ext uri="{FF2B5EF4-FFF2-40B4-BE49-F238E27FC236}">
                <a16:creationId xmlns:a16="http://schemas.microsoft.com/office/drawing/2014/main" id="{7FB43461-6896-49CD-823B-80FC314A68D5}"/>
              </a:ext>
            </a:extLst>
          </p:cNvPr>
          <p:cNvSpPr>
            <a:spLocks noGrp="1"/>
          </p:cNvSpPr>
          <p:nvPr>
            <p:ph type="sldNum" sz="quarter" idx="12"/>
          </p:nvPr>
        </p:nvSpPr>
        <p:spPr/>
        <p:txBody>
          <a:bodyPr/>
          <a:lstStyle/>
          <a:p>
            <a:fld id="{0861148C-697E-4B67-BDAA-872F34DF1106}" type="slidenum">
              <a:rPr lang="fi-FI" smtClean="0"/>
              <a:pPr/>
              <a:t>11</a:t>
            </a:fld>
            <a:endParaRPr lang="fi-FI" dirty="0"/>
          </a:p>
        </p:txBody>
      </p:sp>
    </p:spTree>
    <p:extLst>
      <p:ext uri="{BB962C8B-B14F-4D97-AF65-F5344CB8AC3E}">
        <p14:creationId xmlns:p14="http://schemas.microsoft.com/office/powerpoint/2010/main" val="28823833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DD4A48-F40C-4D53-AF1D-FF59875D130C}"/>
              </a:ext>
            </a:extLst>
          </p:cNvPr>
          <p:cNvSpPr>
            <a:spLocks noGrp="1"/>
          </p:cNvSpPr>
          <p:nvPr>
            <p:ph type="title"/>
          </p:nvPr>
        </p:nvSpPr>
        <p:spPr>
          <a:xfrm>
            <a:off x="766763" y="836711"/>
            <a:ext cx="10658475" cy="1080121"/>
          </a:xfrm>
        </p:spPr>
        <p:txBody>
          <a:bodyPr/>
          <a:lstStyle/>
          <a:p>
            <a:r>
              <a:rPr lang="fi-FI" dirty="0"/>
              <a:t>Miten päätöksenteko on edennyt</a:t>
            </a:r>
          </a:p>
        </p:txBody>
      </p:sp>
      <p:graphicFrame>
        <p:nvGraphicFramePr>
          <p:cNvPr id="5" name="Sisällön paikkamerkki 4" descr="Havainnollistava aikajana päätöksenteon vaiheista">
            <a:extLst>
              <a:ext uri="{FF2B5EF4-FFF2-40B4-BE49-F238E27FC236}">
                <a16:creationId xmlns:a16="http://schemas.microsoft.com/office/drawing/2014/main" id="{BF656292-1806-45A8-BC45-79C6B1B899FB}"/>
              </a:ext>
            </a:extLst>
          </p:cNvPr>
          <p:cNvGraphicFramePr>
            <a:graphicFrameLocks noGrp="1"/>
          </p:cNvGraphicFramePr>
          <p:nvPr>
            <p:ph idx="1"/>
            <p:extLst>
              <p:ext uri="{D42A27DB-BD31-4B8C-83A1-F6EECF244321}">
                <p14:modId xmlns:p14="http://schemas.microsoft.com/office/powerpoint/2010/main" val="915259463"/>
              </p:ext>
            </p:extLst>
          </p:nvPr>
        </p:nvGraphicFramePr>
        <p:xfrm>
          <a:off x="766763" y="1988840"/>
          <a:ext cx="10945861" cy="3816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ian numeron paikkamerkki 3">
            <a:extLst>
              <a:ext uri="{FF2B5EF4-FFF2-40B4-BE49-F238E27FC236}">
                <a16:creationId xmlns:a16="http://schemas.microsoft.com/office/drawing/2014/main" id="{CFBAD300-95F6-4DA4-8D78-FE62ED6F47E7}"/>
              </a:ext>
            </a:extLst>
          </p:cNvPr>
          <p:cNvSpPr>
            <a:spLocks noGrp="1"/>
          </p:cNvSpPr>
          <p:nvPr>
            <p:ph type="sldNum" sz="quarter" idx="12"/>
          </p:nvPr>
        </p:nvSpPr>
        <p:spPr/>
        <p:txBody>
          <a:bodyPr/>
          <a:lstStyle/>
          <a:p>
            <a:fld id="{0861148C-697E-4B67-BDAA-872F34DF1106}" type="slidenum">
              <a:rPr lang="fi-FI" smtClean="0"/>
              <a:pPr/>
              <a:t>12</a:t>
            </a:fld>
            <a:endParaRPr lang="fi-FI" dirty="0"/>
          </a:p>
        </p:txBody>
      </p:sp>
    </p:spTree>
    <p:extLst>
      <p:ext uri="{BB962C8B-B14F-4D97-AF65-F5344CB8AC3E}">
        <p14:creationId xmlns:p14="http://schemas.microsoft.com/office/powerpoint/2010/main" val="35601603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E79663-0C9F-41FB-97E5-A0B7A70E56E2}"/>
              </a:ext>
            </a:extLst>
          </p:cNvPr>
          <p:cNvSpPr>
            <a:spLocks noGrp="1"/>
          </p:cNvSpPr>
          <p:nvPr>
            <p:ph type="title"/>
          </p:nvPr>
        </p:nvSpPr>
        <p:spPr>
          <a:xfrm>
            <a:off x="766763" y="476673"/>
            <a:ext cx="10658475" cy="1368152"/>
          </a:xfrm>
        </p:spPr>
        <p:txBody>
          <a:bodyPr/>
          <a:lstStyle/>
          <a:p>
            <a:r>
              <a:rPr lang="fi-FI" dirty="0"/>
              <a:t>MAO 256/21 Hankintayksikön argumentointi</a:t>
            </a:r>
          </a:p>
        </p:txBody>
      </p:sp>
      <p:sp>
        <p:nvSpPr>
          <p:cNvPr id="5" name="Tekstin paikkamerkki 4">
            <a:extLst>
              <a:ext uri="{FF2B5EF4-FFF2-40B4-BE49-F238E27FC236}">
                <a16:creationId xmlns:a16="http://schemas.microsoft.com/office/drawing/2014/main" id="{CE1F9234-2AD5-4A3A-B28B-136DF9E3E38F}"/>
              </a:ext>
            </a:extLst>
          </p:cNvPr>
          <p:cNvSpPr>
            <a:spLocks noGrp="1"/>
          </p:cNvSpPr>
          <p:nvPr>
            <p:ph type="body" idx="1"/>
          </p:nvPr>
        </p:nvSpPr>
        <p:spPr/>
        <p:txBody>
          <a:bodyPr/>
          <a:lstStyle/>
          <a:p>
            <a:r>
              <a:rPr lang="fi-FI" dirty="0"/>
              <a:t>Hankintakokonaisuus</a:t>
            </a:r>
          </a:p>
        </p:txBody>
      </p:sp>
      <p:sp>
        <p:nvSpPr>
          <p:cNvPr id="3" name="Sisällön paikkamerkki 2">
            <a:extLst>
              <a:ext uri="{FF2B5EF4-FFF2-40B4-BE49-F238E27FC236}">
                <a16:creationId xmlns:a16="http://schemas.microsoft.com/office/drawing/2014/main" id="{0BB648C5-D623-41DD-8AC9-8E4B21C599F6}"/>
              </a:ext>
            </a:extLst>
          </p:cNvPr>
          <p:cNvSpPr>
            <a:spLocks noGrp="1"/>
          </p:cNvSpPr>
          <p:nvPr>
            <p:ph sz="half" idx="2"/>
          </p:nvPr>
        </p:nvSpPr>
        <p:spPr/>
        <p:txBody>
          <a:bodyPr/>
          <a:lstStyle/>
          <a:p>
            <a:r>
              <a:rPr lang="fi-FI" sz="2000" dirty="0"/>
              <a:t>Erilliset kokonaisuudet</a:t>
            </a:r>
          </a:p>
          <a:p>
            <a:r>
              <a:rPr lang="fi-FI" sz="2000" dirty="0"/>
              <a:t>Eri hankinnan kohde</a:t>
            </a:r>
          </a:p>
          <a:p>
            <a:r>
              <a:rPr lang="fi-FI" sz="2000" dirty="0"/>
              <a:t>Toinen kokonaisuus keskeytetty </a:t>
            </a:r>
          </a:p>
          <a:p>
            <a:r>
              <a:rPr lang="fi-FI" sz="2000" dirty="0"/>
              <a:t>Ajallisesti erillinen kokonaisuus</a:t>
            </a:r>
          </a:p>
          <a:p>
            <a:endParaRPr lang="fi-FI" dirty="0"/>
          </a:p>
        </p:txBody>
      </p:sp>
      <p:sp>
        <p:nvSpPr>
          <p:cNvPr id="6" name="Tekstin paikkamerkki 5">
            <a:extLst>
              <a:ext uri="{FF2B5EF4-FFF2-40B4-BE49-F238E27FC236}">
                <a16:creationId xmlns:a16="http://schemas.microsoft.com/office/drawing/2014/main" id="{2281FE54-CA3D-4253-9F5C-A800038AD59E}"/>
              </a:ext>
            </a:extLst>
          </p:cNvPr>
          <p:cNvSpPr>
            <a:spLocks noGrp="1"/>
          </p:cNvSpPr>
          <p:nvPr>
            <p:ph type="body" sz="quarter" idx="3"/>
          </p:nvPr>
        </p:nvSpPr>
        <p:spPr/>
        <p:txBody>
          <a:bodyPr/>
          <a:lstStyle/>
          <a:p>
            <a:r>
              <a:rPr lang="fi-FI" dirty="0"/>
              <a:t>Suorahankintaperuste</a:t>
            </a:r>
          </a:p>
        </p:txBody>
      </p:sp>
      <p:sp>
        <p:nvSpPr>
          <p:cNvPr id="7" name="Sisällön paikkamerkki 6">
            <a:extLst>
              <a:ext uri="{FF2B5EF4-FFF2-40B4-BE49-F238E27FC236}">
                <a16:creationId xmlns:a16="http://schemas.microsoft.com/office/drawing/2014/main" id="{ECF40E77-D803-42C7-95E6-F171148177A0}"/>
              </a:ext>
            </a:extLst>
          </p:cNvPr>
          <p:cNvSpPr>
            <a:spLocks noGrp="1"/>
          </p:cNvSpPr>
          <p:nvPr>
            <p:ph sz="quarter" idx="4"/>
          </p:nvPr>
        </p:nvSpPr>
        <p:spPr/>
        <p:txBody>
          <a:bodyPr/>
          <a:lstStyle/>
          <a:p>
            <a:r>
              <a:rPr lang="fi-FI" sz="2000" dirty="0"/>
              <a:t>Markkinakartoitus</a:t>
            </a:r>
          </a:p>
          <a:p>
            <a:r>
              <a:rPr lang="fi-FI" sz="2000" dirty="0"/>
              <a:t>Teknisesti vain yksi voi toimittaa</a:t>
            </a:r>
          </a:p>
          <a:p>
            <a:r>
              <a:rPr lang="fi-FI" sz="2000" dirty="0"/>
              <a:t>Valittajan ohjelmistolla ei ole samanlaisia ominaisuuksia</a:t>
            </a:r>
          </a:p>
          <a:p>
            <a:endParaRPr lang="fi-FI" dirty="0"/>
          </a:p>
        </p:txBody>
      </p:sp>
      <p:sp>
        <p:nvSpPr>
          <p:cNvPr id="4" name="Dian numeron paikkamerkki 3">
            <a:extLst>
              <a:ext uri="{FF2B5EF4-FFF2-40B4-BE49-F238E27FC236}">
                <a16:creationId xmlns:a16="http://schemas.microsoft.com/office/drawing/2014/main" id="{F58E9541-EFDE-44F4-BFF2-92B859D780D0}"/>
              </a:ext>
            </a:extLst>
          </p:cNvPr>
          <p:cNvSpPr>
            <a:spLocks noGrp="1"/>
          </p:cNvSpPr>
          <p:nvPr>
            <p:ph type="sldNum" sz="quarter" idx="12"/>
          </p:nvPr>
        </p:nvSpPr>
        <p:spPr/>
        <p:txBody>
          <a:bodyPr/>
          <a:lstStyle/>
          <a:p>
            <a:fld id="{0861148C-697E-4B67-BDAA-872F34DF1106}" type="slidenum">
              <a:rPr lang="fi-FI" smtClean="0"/>
              <a:pPr/>
              <a:t>13</a:t>
            </a:fld>
            <a:endParaRPr lang="fi-FI" dirty="0"/>
          </a:p>
        </p:txBody>
      </p:sp>
    </p:spTree>
    <p:extLst>
      <p:ext uri="{BB962C8B-B14F-4D97-AF65-F5344CB8AC3E}">
        <p14:creationId xmlns:p14="http://schemas.microsoft.com/office/powerpoint/2010/main" val="26606858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A0BD6-2234-42B4-845E-86F371178981}"/>
              </a:ext>
            </a:extLst>
          </p:cNvPr>
          <p:cNvSpPr>
            <a:spLocks noGrp="1"/>
          </p:cNvSpPr>
          <p:nvPr>
            <p:ph type="title"/>
          </p:nvPr>
        </p:nvSpPr>
        <p:spPr>
          <a:xfrm>
            <a:off x="766763" y="764704"/>
            <a:ext cx="10658475" cy="576064"/>
          </a:xfrm>
        </p:spPr>
        <p:txBody>
          <a:bodyPr/>
          <a:lstStyle/>
          <a:p>
            <a:r>
              <a:rPr lang="fi-FI" dirty="0"/>
              <a:t>MAO 256/21 perusteluista 1/3</a:t>
            </a:r>
          </a:p>
        </p:txBody>
      </p:sp>
      <p:sp>
        <p:nvSpPr>
          <p:cNvPr id="3" name="Sisällön paikkamerkki 2">
            <a:extLst>
              <a:ext uri="{FF2B5EF4-FFF2-40B4-BE49-F238E27FC236}">
                <a16:creationId xmlns:a16="http://schemas.microsoft.com/office/drawing/2014/main" id="{453C491C-E80F-44A0-BDFD-190AC7D171B7}"/>
              </a:ext>
            </a:extLst>
          </p:cNvPr>
          <p:cNvSpPr>
            <a:spLocks noGrp="1"/>
          </p:cNvSpPr>
          <p:nvPr>
            <p:ph idx="1"/>
          </p:nvPr>
        </p:nvSpPr>
        <p:spPr>
          <a:xfrm>
            <a:off x="766763" y="1484784"/>
            <a:ext cx="10658475" cy="4320704"/>
          </a:xfrm>
        </p:spPr>
        <p:txBody>
          <a:bodyPr/>
          <a:lstStyle/>
          <a:p>
            <a:pPr algn="l"/>
            <a:r>
              <a:rPr lang="fi-FI" dirty="0"/>
              <a:t>Ensimmäisessä 14.12.2020 tehdyssä suorahankintapäätöksessä hankinnassa on päätöksen ja sen liitteiden perusteella ollut kyse valitulta tarjoajalta ostettavasta sovelluksen kehityspalvelusta määräaikaisella sopimuksella. </a:t>
            </a:r>
          </a:p>
          <a:p>
            <a:pPr lvl="1"/>
            <a:r>
              <a:rPr lang="fi-FI" sz="2000" dirty="0"/>
              <a:t>Kehityspalvelu on liittynyt aiemmin hankintayksikön ja valitun tarjoajan kesken käynnistettyyn sovelluksen pilotointi- eli testaus- tai kokeiluprojektiin. Kehityspalvelu sisältää koulutusta, aiemmin sovitun ja määritellyn yhteistyön jatkamiseen liittyviä tehtäviä hankintayksikön infran elinkaaren tiedonsiirron kehittämiseksi ja yhtenäistämiseksi sekä asiantuntijapalveluita aiemmin tai hankinnan aikana projektin aloittamisen yhteydessä hankintayksikön kanssa sovitun mukaisesti. Mainitussa suorahankintapäätöksessä tai sen liitteissä ei ole todettu lisensseistä mitään.</a:t>
            </a:r>
          </a:p>
          <a:p>
            <a:endParaRPr lang="fi-FI" dirty="0"/>
          </a:p>
        </p:txBody>
      </p:sp>
      <p:sp>
        <p:nvSpPr>
          <p:cNvPr id="4" name="Dian numeron paikkamerkki 3">
            <a:extLst>
              <a:ext uri="{FF2B5EF4-FFF2-40B4-BE49-F238E27FC236}">
                <a16:creationId xmlns:a16="http://schemas.microsoft.com/office/drawing/2014/main" id="{3BD29DF3-04B0-4807-B226-DBD56F7DB4CC}"/>
              </a:ext>
            </a:extLst>
          </p:cNvPr>
          <p:cNvSpPr>
            <a:spLocks noGrp="1"/>
          </p:cNvSpPr>
          <p:nvPr>
            <p:ph type="sldNum" sz="quarter" idx="12"/>
          </p:nvPr>
        </p:nvSpPr>
        <p:spPr/>
        <p:txBody>
          <a:bodyPr/>
          <a:lstStyle/>
          <a:p>
            <a:fld id="{0861148C-697E-4B67-BDAA-872F34DF1106}" type="slidenum">
              <a:rPr lang="fi-FI" smtClean="0"/>
              <a:pPr/>
              <a:t>14</a:t>
            </a:fld>
            <a:endParaRPr lang="fi-FI" dirty="0"/>
          </a:p>
        </p:txBody>
      </p:sp>
    </p:spTree>
    <p:extLst>
      <p:ext uri="{BB962C8B-B14F-4D97-AF65-F5344CB8AC3E}">
        <p14:creationId xmlns:p14="http://schemas.microsoft.com/office/powerpoint/2010/main" val="39897384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A0BD6-2234-42B4-845E-86F371178981}"/>
              </a:ext>
            </a:extLst>
          </p:cNvPr>
          <p:cNvSpPr>
            <a:spLocks noGrp="1"/>
          </p:cNvSpPr>
          <p:nvPr>
            <p:ph type="title"/>
          </p:nvPr>
        </p:nvSpPr>
        <p:spPr>
          <a:xfrm>
            <a:off x="766763" y="548681"/>
            <a:ext cx="10658475" cy="792087"/>
          </a:xfrm>
        </p:spPr>
        <p:txBody>
          <a:bodyPr/>
          <a:lstStyle/>
          <a:p>
            <a:r>
              <a:rPr lang="fi-FI" dirty="0"/>
              <a:t>MAO 256/21 perusteluista 2/3</a:t>
            </a:r>
          </a:p>
        </p:txBody>
      </p:sp>
      <p:sp>
        <p:nvSpPr>
          <p:cNvPr id="3" name="Sisällön paikkamerkki 2">
            <a:extLst>
              <a:ext uri="{FF2B5EF4-FFF2-40B4-BE49-F238E27FC236}">
                <a16:creationId xmlns:a16="http://schemas.microsoft.com/office/drawing/2014/main" id="{453C491C-E80F-44A0-BDFD-190AC7D171B7}"/>
              </a:ext>
            </a:extLst>
          </p:cNvPr>
          <p:cNvSpPr>
            <a:spLocks noGrp="1"/>
          </p:cNvSpPr>
          <p:nvPr>
            <p:ph idx="1"/>
          </p:nvPr>
        </p:nvSpPr>
        <p:spPr>
          <a:xfrm>
            <a:off x="794643" y="1700808"/>
            <a:ext cx="10658475" cy="4464496"/>
          </a:xfrm>
        </p:spPr>
        <p:txBody>
          <a:bodyPr/>
          <a:lstStyle/>
          <a:p>
            <a:pPr algn="l"/>
            <a:r>
              <a:rPr lang="fi-FI" b="0" i="0" dirty="0">
                <a:solidFill>
                  <a:srgbClr val="222222"/>
                </a:solidFill>
                <a:effectLst/>
                <a:latin typeface="+mn-lt"/>
              </a:rPr>
              <a:t>Jälkimmäisessä 15.2.2021 tehdyssä suorahankintapäätöksessä hankinnassa on päätöksen ja sen liitteiden perustella ollut kyse </a:t>
            </a:r>
            <a:r>
              <a:rPr lang="fi-FI" b="0" i="0" dirty="0" err="1">
                <a:solidFill>
                  <a:srgbClr val="222222"/>
                </a:solidFill>
                <a:effectLst/>
                <a:latin typeface="+mn-lt"/>
              </a:rPr>
              <a:t>Infrakit</a:t>
            </a:r>
            <a:r>
              <a:rPr lang="fi-FI" b="0" i="0" dirty="0">
                <a:solidFill>
                  <a:srgbClr val="222222"/>
                </a:solidFill>
                <a:effectLst/>
                <a:latin typeface="+mn-lt"/>
              </a:rPr>
              <a:t>-sovelluksen </a:t>
            </a:r>
            <a:r>
              <a:rPr lang="fi-FI" i="0" dirty="0">
                <a:solidFill>
                  <a:srgbClr val="222222"/>
                </a:solidFill>
                <a:effectLst/>
                <a:latin typeface="+mn-lt"/>
              </a:rPr>
              <a:t>lisenssien hankkimisesta rajattomalla lukumäärällä. Suorahankintapäätöksen mukaan lisenssien hankinnalla laajennetaan </a:t>
            </a:r>
            <a:r>
              <a:rPr lang="fi-FI" i="0" dirty="0" err="1">
                <a:solidFill>
                  <a:srgbClr val="222222"/>
                </a:solidFill>
                <a:effectLst/>
                <a:latin typeface="+mn-lt"/>
              </a:rPr>
              <a:t>Infrakit</a:t>
            </a:r>
            <a:r>
              <a:rPr lang="fi-FI" i="0" dirty="0">
                <a:solidFill>
                  <a:srgbClr val="222222"/>
                </a:solidFill>
                <a:effectLst/>
                <a:latin typeface="+mn-lt"/>
              </a:rPr>
              <a:t>-ohjelmiston käyttöä. </a:t>
            </a:r>
          </a:p>
          <a:p>
            <a:pPr lvl="1"/>
            <a:r>
              <a:rPr lang="fi-FI" i="0" dirty="0">
                <a:solidFill>
                  <a:srgbClr val="222222"/>
                </a:solidFill>
                <a:effectLst/>
                <a:latin typeface="+mn-lt"/>
              </a:rPr>
              <a:t>Suorahankintapäätöksessä on viitattu 14.12.2020 tehtyyn suorahankintapäätökseen, jonka on kuvattu koskeneen ”Infrahankkeiden digitaalisen pilvipalvelun hankintaa ja pilvipalvelun käyttöönottokoulutusta 2021”. Suorahankintapäätöksessä on edelleen todettu, että hankintayksikön ja valitun tarjoajan välillä on voimassa oleva lisenssisopimus sekä käyttöönottokoulutus 2020 -sopimus, jotka sisältävät rajatun lisenssien käyttömäärän, ja että voimassa olevat sopimukset korvataan uudella lisenssisopimuksella. </a:t>
            </a:r>
          </a:p>
          <a:p>
            <a:endParaRPr lang="fi-FI" dirty="0"/>
          </a:p>
        </p:txBody>
      </p:sp>
      <p:sp>
        <p:nvSpPr>
          <p:cNvPr id="4" name="Dian numeron paikkamerkki 3">
            <a:extLst>
              <a:ext uri="{FF2B5EF4-FFF2-40B4-BE49-F238E27FC236}">
                <a16:creationId xmlns:a16="http://schemas.microsoft.com/office/drawing/2014/main" id="{3BD29DF3-04B0-4807-B226-DBD56F7DB4CC}"/>
              </a:ext>
            </a:extLst>
          </p:cNvPr>
          <p:cNvSpPr>
            <a:spLocks noGrp="1"/>
          </p:cNvSpPr>
          <p:nvPr>
            <p:ph type="sldNum" sz="quarter" idx="12"/>
          </p:nvPr>
        </p:nvSpPr>
        <p:spPr/>
        <p:txBody>
          <a:bodyPr/>
          <a:lstStyle/>
          <a:p>
            <a:fld id="{0861148C-697E-4B67-BDAA-872F34DF1106}" type="slidenum">
              <a:rPr lang="fi-FI" smtClean="0"/>
              <a:pPr/>
              <a:t>15</a:t>
            </a:fld>
            <a:endParaRPr lang="fi-FI" dirty="0"/>
          </a:p>
        </p:txBody>
      </p:sp>
    </p:spTree>
    <p:extLst>
      <p:ext uri="{BB962C8B-B14F-4D97-AF65-F5344CB8AC3E}">
        <p14:creationId xmlns:p14="http://schemas.microsoft.com/office/powerpoint/2010/main" val="18400987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B573CB-6170-4F92-BAEE-D87C99192222}"/>
              </a:ext>
            </a:extLst>
          </p:cNvPr>
          <p:cNvSpPr>
            <a:spLocks noGrp="1"/>
          </p:cNvSpPr>
          <p:nvPr>
            <p:ph type="title"/>
          </p:nvPr>
        </p:nvSpPr>
        <p:spPr>
          <a:xfrm>
            <a:off x="766763" y="404665"/>
            <a:ext cx="10658475" cy="720302"/>
          </a:xfrm>
        </p:spPr>
        <p:txBody>
          <a:bodyPr/>
          <a:lstStyle/>
          <a:p>
            <a:r>
              <a:rPr lang="fi-FI" dirty="0"/>
              <a:t>MAO 256/21 perusteluista 3/3</a:t>
            </a:r>
          </a:p>
        </p:txBody>
      </p:sp>
      <p:sp>
        <p:nvSpPr>
          <p:cNvPr id="3" name="Sisällön paikkamerkki 2">
            <a:extLst>
              <a:ext uri="{FF2B5EF4-FFF2-40B4-BE49-F238E27FC236}">
                <a16:creationId xmlns:a16="http://schemas.microsoft.com/office/drawing/2014/main" id="{5A4FFBB0-46A3-4332-8051-E958C89E4A17}"/>
              </a:ext>
            </a:extLst>
          </p:cNvPr>
          <p:cNvSpPr>
            <a:spLocks noGrp="1"/>
          </p:cNvSpPr>
          <p:nvPr>
            <p:ph idx="1"/>
          </p:nvPr>
        </p:nvSpPr>
        <p:spPr>
          <a:xfrm>
            <a:off x="766763" y="1196752"/>
            <a:ext cx="10658475" cy="4608736"/>
          </a:xfrm>
        </p:spPr>
        <p:txBody>
          <a:bodyPr/>
          <a:lstStyle/>
          <a:p>
            <a:r>
              <a:rPr lang="fi-FI" dirty="0">
                <a:solidFill>
                  <a:srgbClr val="222222"/>
                </a:solidFill>
                <a:latin typeface="+mn-lt"/>
              </a:rPr>
              <a:t>Va</a:t>
            </a:r>
            <a:r>
              <a:rPr lang="fi-FI" b="0" i="0" dirty="0">
                <a:solidFill>
                  <a:srgbClr val="222222"/>
                </a:solidFill>
                <a:effectLst/>
                <a:latin typeface="+mn-lt"/>
              </a:rPr>
              <a:t>ikka valituksenalaisissa suorahankintapäätöksissä tarkoitetut suorahankinnat ovat koskeneet sinänsä eri kohteita, </a:t>
            </a:r>
            <a:r>
              <a:rPr lang="fi-FI" i="0" dirty="0">
                <a:solidFill>
                  <a:srgbClr val="222222"/>
                </a:solidFill>
                <a:effectLst/>
                <a:latin typeface="+mn-lt"/>
              </a:rPr>
              <a:t>ovat mainitut kohteet eli yhtäältä asiantuntija- ja kehityspalvelut ja toisaalta lisenssit liittyneet samaan valitun tarjoajan sovellukseen ja sen käyttöön </a:t>
            </a:r>
            <a:r>
              <a:rPr lang="fi-FI" i="0" dirty="0" err="1">
                <a:solidFill>
                  <a:srgbClr val="222222"/>
                </a:solidFill>
                <a:effectLst/>
                <a:latin typeface="+mn-lt"/>
              </a:rPr>
              <a:t>hy:ssä</a:t>
            </a:r>
            <a:r>
              <a:rPr lang="fi-FI" i="0" dirty="0">
                <a:solidFill>
                  <a:srgbClr val="222222"/>
                </a:solidFill>
                <a:effectLst/>
                <a:latin typeface="+mn-lt"/>
              </a:rPr>
              <a:t>. </a:t>
            </a:r>
          </a:p>
          <a:p>
            <a:pPr lvl="1"/>
            <a:r>
              <a:rPr lang="fi-FI" b="0" i="0" dirty="0">
                <a:solidFill>
                  <a:srgbClr val="222222"/>
                </a:solidFill>
                <a:effectLst/>
                <a:latin typeface="+mn-lt"/>
              </a:rPr>
              <a:t>Asiassa ei ole käynyt ilmi, että sovelluksen käyttö, jota pilottiprojektit ovat koskeneet tai johon ne ovat ainakin tähdänneet, ei edellyttäisi sovelluksen lisenssejä. </a:t>
            </a:r>
          </a:p>
          <a:p>
            <a:pPr lvl="1"/>
            <a:r>
              <a:rPr lang="fi-FI" dirty="0">
                <a:solidFill>
                  <a:srgbClr val="222222"/>
                </a:solidFill>
                <a:latin typeface="+mn-lt"/>
              </a:rPr>
              <a:t>Em.</a:t>
            </a:r>
            <a:r>
              <a:rPr lang="fi-FI" b="0" i="0" dirty="0">
                <a:solidFill>
                  <a:srgbClr val="222222"/>
                </a:solidFill>
                <a:effectLst/>
                <a:latin typeface="+mn-lt"/>
              </a:rPr>
              <a:t> </a:t>
            </a:r>
            <a:r>
              <a:rPr lang="fi-FI" b="0" i="0" dirty="0" err="1">
                <a:solidFill>
                  <a:srgbClr val="222222"/>
                </a:solidFill>
                <a:effectLst/>
                <a:latin typeface="+mn-lt"/>
              </a:rPr>
              <a:t>h</a:t>
            </a:r>
            <a:r>
              <a:rPr lang="fi-FI" dirty="0" err="1">
                <a:solidFill>
                  <a:srgbClr val="222222"/>
                </a:solidFill>
                <a:latin typeface="+mn-lt"/>
              </a:rPr>
              <a:t>y:n</a:t>
            </a:r>
            <a:r>
              <a:rPr lang="fi-FI" dirty="0">
                <a:solidFill>
                  <a:srgbClr val="222222"/>
                </a:solidFill>
                <a:latin typeface="+mn-lt"/>
              </a:rPr>
              <a:t> </a:t>
            </a:r>
            <a:r>
              <a:rPr lang="fi-FI" b="0" i="0" dirty="0">
                <a:solidFill>
                  <a:srgbClr val="222222"/>
                </a:solidFill>
                <a:effectLst/>
                <a:latin typeface="+mn-lt"/>
              </a:rPr>
              <a:t>lisenssejä koskeva tarve on myös täytetty hyvin nopeasti asiantuntija- ja kehityspalveluja koskevan suorahankintapäätöksen tekemisen jälkeen, sillä suorahankintapäätös on tehty 14.12.2020 ja lisenssejä koskeva valitun tarjoajan tarjous on päivätty 15.1.2021.</a:t>
            </a:r>
          </a:p>
          <a:p>
            <a:r>
              <a:rPr lang="fi-FI" b="0" i="0" dirty="0">
                <a:solidFill>
                  <a:srgbClr val="222222"/>
                </a:solidFill>
                <a:effectLst/>
                <a:latin typeface="+mn-lt"/>
              </a:rPr>
              <a:t>Suorahankintapäätöksessä tarkoitetun hankinnan sisältämien lisenssien voidaan katsoa muodostavan 14.12.2020 tehdyn suorahankintapäätöksen osalta luontevan hankintakokonaisuuden. </a:t>
            </a:r>
          </a:p>
        </p:txBody>
      </p:sp>
      <p:sp>
        <p:nvSpPr>
          <p:cNvPr id="4" name="Dian numeron paikkamerkki 3">
            <a:extLst>
              <a:ext uri="{FF2B5EF4-FFF2-40B4-BE49-F238E27FC236}">
                <a16:creationId xmlns:a16="http://schemas.microsoft.com/office/drawing/2014/main" id="{7E9A5D3D-5BA3-48BC-A97B-F0A2C1C9463E}"/>
              </a:ext>
            </a:extLst>
          </p:cNvPr>
          <p:cNvSpPr>
            <a:spLocks noGrp="1"/>
          </p:cNvSpPr>
          <p:nvPr>
            <p:ph type="sldNum" sz="quarter" idx="12"/>
          </p:nvPr>
        </p:nvSpPr>
        <p:spPr/>
        <p:txBody>
          <a:bodyPr/>
          <a:lstStyle/>
          <a:p>
            <a:fld id="{0861148C-697E-4B67-BDAA-872F34DF1106}" type="slidenum">
              <a:rPr lang="fi-FI" smtClean="0"/>
              <a:pPr/>
              <a:t>16</a:t>
            </a:fld>
            <a:endParaRPr lang="fi-FI" dirty="0"/>
          </a:p>
        </p:txBody>
      </p:sp>
    </p:spTree>
    <p:extLst>
      <p:ext uri="{BB962C8B-B14F-4D97-AF65-F5344CB8AC3E}">
        <p14:creationId xmlns:p14="http://schemas.microsoft.com/office/powerpoint/2010/main" val="12890855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7A9D91F7-AA17-4588-ADD2-0B5036FF3BE4}"/>
              </a:ext>
            </a:extLst>
          </p:cNvPr>
          <p:cNvSpPr>
            <a:spLocks noGrp="1"/>
          </p:cNvSpPr>
          <p:nvPr>
            <p:ph type="title"/>
          </p:nvPr>
        </p:nvSpPr>
        <p:spPr/>
        <p:txBody>
          <a:bodyPr/>
          <a:lstStyle/>
          <a:p>
            <a:r>
              <a:rPr lang="fi-FI" dirty="0"/>
              <a:t>MAO 256/21 Johtopäätös</a:t>
            </a:r>
          </a:p>
        </p:txBody>
      </p:sp>
      <p:sp>
        <p:nvSpPr>
          <p:cNvPr id="3" name="Sisällön paikkamerkki 2">
            <a:extLst>
              <a:ext uri="{FF2B5EF4-FFF2-40B4-BE49-F238E27FC236}">
                <a16:creationId xmlns:a16="http://schemas.microsoft.com/office/drawing/2014/main" id="{EF9FCF12-B0FF-4679-8319-FE7CB6BD7760}"/>
              </a:ext>
            </a:extLst>
          </p:cNvPr>
          <p:cNvSpPr>
            <a:spLocks noGrp="1"/>
          </p:cNvSpPr>
          <p:nvPr>
            <p:ph sz="half" idx="1"/>
          </p:nvPr>
        </p:nvSpPr>
        <p:spPr>
          <a:xfrm>
            <a:off x="766763" y="2348656"/>
            <a:ext cx="5617269" cy="3456831"/>
          </a:xfrm>
        </p:spPr>
        <p:txBody>
          <a:bodyPr/>
          <a:lstStyle/>
          <a:p>
            <a:pPr algn="l"/>
            <a:r>
              <a:rPr lang="fi-FI" b="0" i="0" dirty="0">
                <a:effectLst/>
                <a:latin typeface="+mn-lt"/>
              </a:rPr>
              <a:t>MAO katsoo, että 14.12.2020 tehdyssä suorahankintapäätöksessä § 120 tarkoitetun asiantuntija- ja kehityspalveluhankinnan ennakoitua arvoa laskettaessa on tullut ottaa huomioon myös 15.2.2021 tehdyssä suorahankintapäätöksessä § 13 </a:t>
            </a:r>
            <a:r>
              <a:rPr lang="fi-FI" i="0" dirty="0">
                <a:effectLst/>
                <a:latin typeface="+mn-lt"/>
              </a:rPr>
              <a:t>tarkoitetun lisenssien hankinnan ennakoitu arvo siltä osin kuin lisenssit on hankittu vuodelle 2021 ja kuin lisenssit ovat liittyneet asiantuntija- ja kehityspalveluihin</a:t>
            </a:r>
            <a:r>
              <a:rPr lang="fi-FI" sz="2000" i="0" dirty="0">
                <a:effectLst/>
                <a:latin typeface="+mn-lt"/>
              </a:rPr>
              <a:t>.</a:t>
            </a:r>
            <a:br>
              <a:rPr lang="fi-FI" sz="2000" dirty="0"/>
            </a:br>
            <a:endParaRPr lang="fi-FI" sz="2000" dirty="0"/>
          </a:p>
        </p:txBody>
      </p:sp>
      <p:sp>
        <p:nvSpPr>
          <p:cNvPr id="4" name="Dian numeron paikkamerkki 3">
            <a:extLst>
              <a:ext uri="{FF2B5EF4-FFF2-40B4-BE49-F238E27FC236}">
                <a16:creationId xmlns:a16="http://schemas.microsoft.com/office/drawing/2014/main" id="{6129E091-407E-486B-ABA2-2AF2517DE45A}"/>
              </a:ext>
            </a:extLst>
          </p:cNvPr>
          <p:cNvSpPr>
            <a:spLocks noGrp="1"/>
          </p:cNvSpPr>
          <p:nvPr>
            <p:ph type="sldNum" sz="quarter" idx="12"/>
          </p:nvPr>
        </p:nvSpPr>
        <p:spPr/>
        <p:txBody>
          <a:bodyPr/>
          <a:lstStyle/>
          <a:p>
            <a:fld id="{0861148C-697E-4B67-BDAA-872F34DF1106}" type="slidenum">
              <a:rPr lang="fi-FI" smtClean="0"/>
              <a:pPr/>
              <a:t>17</a:t>
            </a:fld>
            <a:endParaRPr lang="fi-FI" dirty="0"/>
          </a:p>
        </p:txBody>
      </p:sp>
      <p:pic>
        <p:nvPicPr>
          <p:cNvPr id="8" name="Kuvan paikkamerkki 7">
            <a:extLst>
              <a:ext uri="{FF2B5EF4-FFF2-40B4-BE49-F238E27FC236}">
                <a16:creationId xmlns:a16="http://schemas.microsoft.com/office/drawing/2014/main" id="{C7126A04-E705-4C7B-B8C7-E4001BF983A3}"/>
              </a:ext>
              <a:ext uri="{C183D7F6-B498-43B3-948B-1728B52AA6E4}">
                <adec:decorative xmlns:adec="http://schemas.microsoft.com/office/drawing/2017/decorative" val="1"/>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2097" r="2097"/>
          <a:stretch>
            <a:fillRect/>
          </a:stretch>
        </p:blipFill>
        <p:spPr>
          <a:xfrm>
            <a:off x="6672064" y="2348656"/>
            <a:ext cx="4753173" cy="3306554"/>
          </a:xfrm>
        </p:spPr>
      </p:pic>
    </p:spTree>
    <p:extLst>
      <p:ext uri="{BB962C8B-B14F-4D97-AF65-F5344CB8AC3E}">
        <p14:creationId xmlns:p14="http://schemas.microsoft.com/office/powerpoint/2010/main" val="2009368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E98570-326C-4AF6-AE3D-6E7DB5C36A09}"/>
              </a:ext>
            </a:extLst>
          </p:cNvPr>
          <p:cNvSpPr>
            <a:spLocks noGrp="1"/>
          </p:cNvSpPr>
          <p:nvPr>
            <p:ph type="ctrTitle"/>
          </p:nvPr>
        </p:nvSpPr>
        <p:spPr/>
        <p:txBody>
          <a:bodyPr/>
          <a:lstStyle/>
          <a:p>
            <a:r>
              <a:rPr lang="fi-FI" dirty="0"/>
              <a:t>Sote ja suorahankinnat</a:t>
            </a:r>
          </a:p>
        </p:txBody>
      </p:sp>
      <p:sp>
        <p:nvSpPr>
          <p:cNvPr id="3" name="Alaotsikko 2">
            <a:extLst>
              <a:ext uri="{FF2B5EF4-FFF2-40B4-BE49-F238E27FC236}">
                <a16:creationId xmlns:a16="http://schemas.microsoft.com/office/drawing/2014/main" id="{67992E72-786D-4D41-B7D6-77CD898C8EA6}"/>
              </a:ext>
            </a:extLst>
          </p:cNvPr>
          <p:cNvSpPr>
            <a:spLocks noGrp="1"/>
          </p:cNvSpPr>
          <p:nvPr>
            <p:ph type="subTitle" idx="1"/>
          </p:nvPr>
        </p:nvSpPr>
        <p:spPr/>
        <p:txBody>
          <a:bodyPr/>
          <a:lstStyle/>
          <a:p>
            <a:r>
              <a:rPr lang="fi-FI" dirty="0"/>
              <a:t>Erityisasiantuntija Niina Ruuskanen</a:t>
            </a:r>
          </a:p>
        </p:txBody>
      </p:sp>
      <p:sp>
        <p:nvSpPr>
          <p:cNvPr id="4" name="Dian numeron paikkamerkki 3">
            <a:extLst>
              <a:ext uri="{FF2B5EF4-FFF2-40B4-BE49-F238E27FC236}">
                <a16:creationId xmlns:a16="http://schemas.microsoft.com/office/drawing/2014/main" id="{A2FA45D5-D9F0-4341-8168-D838BD8D233F}"/>
              </a:ext>
            </a:extLst>
          </p:cNvPr>
          <p:cNvSpPr>
            <a:spLocks noGrp="1"/>
          </p:cNvSpPr>
          <p:nvPr>
            <p:ph type="sldNum" sz="quarter" idx="12"/>
          </p:nvPr>
        </p:nvSpPr>
        <p:spPr/>
        <p:txBody>
          <a:bodyPr/>
          <a:lstStyle/>
          <a:p>
            <a:fld id="{0861148C-697E-4B67-BDAA-872F34DF1106}" type="slidenum">
              <a:rPr lang="fi-FI" smtClean="0"/>
              <a:pPr/>
              <a:t>18</a:t>
            </a:fld>
            <a:endParaRPr lang="fi-FI" dirty="0"/>
          </a:p>
        </p:txBody>
      </p:sp>
    </p:spTree>
    <p:extLst>
      <p:ext uri="{BB962C8B-B14F-4D97-AF65-F5344CB8AC3E}">
        <p14:creationId xmlns:p14="http://schemas.microsoft.com/office/powerpoint/2010/main" val="12427158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0EF352-2960-4CC8-AE3E-C174C1C8A658}"/>
              </a:ext>
            </a:extLst>
          </p:cNvPr>
          <p:cNvSpPr>
            <a:spLocks noGrp="1"/>
          </p:cNvSpPr>
          <p:nvPr>
            <p:ph type="ctrTitle"/>
          </p:nvPr>
        </p:nvSpPr>
        <p:spPr/>
        <p:txBody>
          <a:bodyPr/>
          <a:lstStyle/>
          <a:p>
            <a:r>
              <a:rPr lang="fi-FI" dirty="0"/>
              <a:t>MAO H130-133/2021 Tulkkaus- käännös- ja niihin liittyvien asiantuntijapalveluiden suorahankinta </a:t>
            </a:r>
          </a:p>
        </p:txBody>
      </p:sp>
      <p:sp>
        <p:nvSpPr>
          <p:cNvPr id="4" name="Dian numeron paikkamerkki 3">
            <a:extLst>
              <a:ext uri="{FF2B5EF4-FFF2-40B4-BE49-F238E27FC236}">
                <a16:creationId xmlns:a16="http://schemas.microsoft.com/office/drawing/2014/main" id="{7D38B41D-3E7C-4B0F-BC98-744AA1D6A725}"/>
              </a:ext>
            </a:extLst>
          </p:cNvPr>
          <p:cNvSpPr>
            <a:spLocks noGrp="1"/>
          </p:cNvSpPr>
          <p:nvPr>
            <p:ph type="sldNum" sz="quarter" idx="12"/>
          </p:nvPr>
        </p:nvSpPr>
        <p:spPr/>
        <p:txBody>
          <a:bodyPr/>
          <a:lstStyle/>
          <a:p>
            <a:fld id="{0861148C-697E-4B67-BDAA-872F34DF1106}" type="slidenum">
              <a:rPr lang="fi-FI" smtClean="0"/>
              <a:pPr/>
              <a:t>19</a:t>
            </a:fld>
            <a:endParaRPr lang="fi-FI" dirty="0"/>
          </a:p>
        </p:txBody>
      </p:sp>
    </p:spTree>
    <p:extLst>
      <p:ext uri="{BB962C8B-B14F-4D97-AF65-F5344CB8AC3E}">
        <p14:creationId xmlns:p14="http://schemas.microsoft.com/office/powerpoint/2010/main" val="34560971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25B05A-4B94-44DA-9C5A-5EA51319BC00}"/>
              </a:ext>
            </a:extLst>
          </p:cNvPr>
          <p:cNvSpPr>
            <a:spLocks noGrp="1"/>
          </p:cNvSpPr>
          <p:nvPr>
            <p:ph type="title" idx="4294967295"/>
          </p:nvPr>
        </p:nvSpPr>
        <p:spPr>
          <a:xfrm>
            <a:off x="751015" y="620689"/>
            <a:ext cx="7345363" cy="504055"/>
          </a:xfrm>
        </p:spPr>
        <p:txBody>
          <a:bodyPr/>
          <a:lstStyle/>
          <a:p>
            <a:r>
              <a:rPr lang="fi-FI" dirty="0">
                <a:solidFill>
                  <a:schemeClr val="bg2"/>
                </a:solidFill>
              </a:rPr>
              <a:t>Sisältö</a:t>
            </a:r>
            <a:endParaRPr lang="fi-FI" dirty="0"/>
          </a:p>
        </p:txBody>
      </p:sp>
      <p:sp>
        <p:nvSpPr>
          <p:cNvPr id="3" name="Sisällön paikkamerkki 2">
            <a:extLst>
              <a:ext uri="{FF2B5EF4-FFF2-40B4-BE49-F238E27FC236}">
                <a16:creationId xmlns:a16="http://schemas.microsoft.com/office/drawing/2014/main" id="{54F1F1C4-96A6-4E46-B3C8-56CE2F1B31A9}"/>
              </a:ext>
            </a:extLst>
          </p:cNvPr>
          <p:cNvSpPr>
            <a:spLocks noGrp="1"/>
          </p:cNvSpPr>
          <p:nvPr>
            <p:ph type="body" sz="quarter" idx="13"/>
          </p:nvPr>
        </p:nvSpPr>
        <p:spPr>
          <a:xfrm>
            <a:off x="766763" y="1124744"/>
            <a:ext cx="10658475" cy="5544616"/>
          </a:xfrm>
        </p:spPr>
        <p:txBody>
          <a:bodyPr/>
          <a:lstStyle/>
          <a:p>
            <a:pPr marL="342900" indent="-342900" algn="l">
              <a:buFont typeface="Arial" panose="020B0604020202020204" pitchFamily="34" charset="0"/>
              <a:buChar char="•"/>
            </a:pPr>
            <a:r>
              <a:rPr lang="fi-FI" sz="2000" b="1" dirty="0"/>
              <a:t>Tervetuloa lähetykseen </a:t>
            </a:r>
            <a:br>
              <a:rPr lang="fi-FI" sz="2000" dirty="0"/>
            </a:br>
            <a:r>
              <a:rPr lang="fi-FI" sz="2000" b="0" dirty="0"/>
              <a:t> johtava lakimies Katariina Huikko </a:t>
            </a:r>
          </a:p>
          <a:p>
            <a:pPr algn="l"/>
            <a:endParaRPr lang="fi-FI" sz="2000" b="0" dirty="0"/>
          </a:p>
          <a:p>
            <a:pPr marL="342900" indent="-342900" algn="l">
              <a:buFont typeface="Arial" panose="020B0604020202020204" pitchFamily="34" charset="0"/>
              <a:buChar char="•"/>
            </a:pPr>
            <a:r>
              <a:rPr lang="fi-FI" sz="2000" dirty="0"/>
              <a:t>Lainsäädännön systematisointi ja aukkokohdat</a:t>
            </a:r>
          </a:p>
          <a:p>
            <a:pPr algn="l"/>
            <a:r>
              <a:rPr lang="fi-FI" sz="2000" dirty="0"/>
              <a:t>	</a:t>
            </a:r>
            <a:r>
              <a:rPr lang="fi-FI" sz="2000" b="0" dirty="0"/>
              <a:t>-</a:t>
            </a:r>
            <a:r>
              <a:rPr lang="fi-FI" sz="2000" b="0" i="1" dirty="0"/>
              <a:t> </a:t>
            </a:r>
            <a:r>
              <a:rPr lang="fi-FI" sz="2000" b="0" dirty="0"/>
              <a:t>johtava lakimies Katariina Huikko  </a:t>
            </a:r>
          </a:p>
          <a:p>
            <a:pPr algn="l"/>
            <a:endParaRPr lang="fi-FI" sz="2000" b="0" dirty="0"/>
          </a:p>
          <a:p>
            <a:pPr marL="342900" indent="-342900" algn="l">
              <a:buFont typeface="Arial" panose="020B0604020202020204" pitchFamily="34" charset="0"/>
              <a:buChar char="•"/>
            </a:pPr>
            <a:r>
              <a:rPr lang="fi-FI" sz="2000" dirty="0"/>
              <a:t>Soteen ja suorahankintoihin liittyen</a:t>
            </a:r>
          </a:p>
          <a:p>
            <a:pPr algn="l"/>
            <a:r>
              <a:rPr lang="fi-FI" sz="2000" b="0" dirty="0"/>
              <a:t>	-  erityisasiantuntija Niina Ruuskanen </a:t>
            </a:r>
          </a:p>
          <a:p>
            <a:pPr marL="342900" indent="-342900" algn="l">
              <a:buFont typeface="Arial" panose="020B0604020202020204" pitchFamily="34" charset="0"/>
              <a:buChar char="•"/>
            </a:pPr>
            <a:endParaRPr lang="fi-FI" sz="2000" b="0" dirty="0"/>
          </a:p>
          <a:p>
            <a:pPr marL="342900" indent="-342900" algn="l">
              <a:buFont typeface="Arial" panose="020B0604020202020204" pitchFamily="34" charset="0"/>
              <a:buChar char="•"/>
            </a:pPr>
            <a:r>
              <a:rPr lang="fi-FI" sz="2000" dirty="0"/>
              <a:t>TAUKO n. 15 min</a:t>
            </a:r>
          </a:p>
          <a:p>
            <a:pPr marL="342900" indent="-342900" algn="l">
              <a:buFont typeface="Arial" panose="020B0604020202020204" pitchFamily="34" charset="0"/>
              <a:buChar char="•"/>
            </a:pPr>
            <a:endParaRPr lang="fi-FI" sz="2000" dirty="0"/>
          </a:p>
          <a:p>
            <a:pPr marL="342900" indent="-342900" algn="l">
              <a:buFont typeface="Arial" panose="020B0604020202020204" pitchFamily="34" charset="0"/>
              <a:buChar char="•"/>
            </a:pPr>
            <a:r>
              <a:rPr lang="fi-FI" sz="2000" dirty="0"/>
              <a:t>Harmaan talouden torjunnan näkökulmia</a:t>
            </a:r>
          </a:p>
          <a:p>
            <a:pPr algn="l"/>
            <a:r>
              <a:rPr lang="fi-FI" sz="2000" b="0" dirty="0"/>
              <a:t>	- lakimies Vaula Mäkinen </a:t>
            </a:r>
          </a:p>
          <a:p>
            <a:pPr marL="342900" indent="-342900" algn="l">
              <a:buFont typeface="Arial" panose="020B0604020202020204" pitchFamily="34" charset="0"/>
              <a:buChar char="•"/>
            </a:pPr>
            <a:endParaRPr lang="fi-FI" sz="2000" b="0" dirty="0"/>
          </a:p>
          <a:p>
            <a:pPr marL="342900" indent="-342900" algn="l">
              <a:buFont typeface="Arial" panose="020B0604020202020204" pitchFamily="34" charset="0"/>
              <a:buChar char="•"/>
            </a:pPr>
            <a:r>
              <a:rPr lang="fi-FI" sz="2000" b="0" dirty="0"/>
              <a:t>Keskustelu</a:t>
            </a:r>
          </a:p>
          <a:p>
            <a:pPr marL="342900" indent="-342900" algn="l">
              <a:buFont typeface="Arial" panose="020B0604020202020204" pitchFamily="34" charset="0"/>
              <a:buChar char="•"/>
            </a:pPr>
            <a:endParaRPr lang="fi-FI" sz="2000" b="0" dirty="0"/>
          </a:p>
          <a:p>
            <a:pPr marL="342900" indent="-342900" algn="l">
              <a:buFont typeface="Arial" panose="020B0604020202020204" pitchFamily="34" charset="0"/>
              <a:buChar char="•"/>
            </a:pPr>
            <a:r>
              <a:rPr lang="fi-FI" sz="2000" b="1" dirty="0"/>
              <a:t>Lähetys päättyy </a:t>
            </a:r>
            <a:endParaRPr lang="fi-FI" sz="2000" dirty="0"/>
          </a:p>
        </p:txBody>
      </p:sp>
      <p:sp>
        <p:nvSpPr>
          <p:cNvPr id="4" name="Dian numeron paikkamerkki 3">
            <a:extLst>
              <a:ext uri="{FF2B5EF4-FFF2-40B4-BE49-F238E27FC236}">
                <a16:creationId xmlns:a16="http://schemas.microsoft.com/office/drawing/2014/main" id="{B55F0364-D094-48FA-8BC3-A54BBAC2B7A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FFFFFF"/>
                </a:solidFill>
                <a:effectLst/>
                <a:uLnTx/>
                <a:uFillTx/>
                <a:latin typeface="Trio Grotesk" panose="020B0505040000000004" pitchFamily="34"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i-FI" sz="1000" b="0" i="0" u="none" strike="noStrike" kern="1200" cap="none" spc="0" normalizeH="0" baseline="0" noProof="0" dirty="0">
              <a:ln>
                <a:noFill/>
              </a:ln>
              <a:solidFill>
                <a:srgbClr val="FFFFFF"/>
              </a:solidFill>
              <a:effectLst/>
              <a:uLnTx/>
              <a:uFillTx/>
              <a:latin typeface="Trio Grotesk" panose="020B0505040000000004" pitchFamily="34" charset="77"/>
              <a:ea typeface="+mn-ea"/>
              <a:cs typeface="+mn-cs"/>
            </a:endParaRPr>
          </a:p>
        </p:txBody>
      </p:sp>
    </p:spTree>
    <p:extLst>
      <p:ext uri="{BB962C8B-B14F-4D97-AF65-F5344CB8AC3E}">
        <p14:creationId xmlns:p14="http://schemas.microsoft.com/office/powerpoint/2010/main" val="31718445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03F1C7-793D-4A24-9631-C4D95D4E1049}"/>
              </a:ext>
            </a:extLst>
          </p:cNvPr>
          <p:cNvSpPr>
            <a:spLocks noGrp="1"/>
          </p:cNvSpPr>
          <p:nvPr>
            <p:ph type="title"/>
          </p:nvPr>
        </p:nvSpPr>
        <p:spPr/>
        <p:txBody>
          <a:bodyPr/>
          <a:lstStyle/>
          <a:p>
            <a:r>
              <a:rPr lang="fi-FI" dirty="0"/>
              <a:t>MAO H130-133/2021 Asian tausta</a:t>
            </a:r>
          </a:p>
        </p:txBody>
      </p:sp>
      <p:sp>
        <p:nvSpPr>
          <p:cNvPr id="3" name="Sisällön paikkamerkki 2">
            <a:extLst>
              <a:ext uri="{FF2B5EF4-FFF2-40B4-BE49-F238E27FC236}">
                <a16:creationId xmlns:a16="http://schemas.microsoft.com/office/drawing/2014/main" id="{C9C6167C-9AFF-4F0D-9C00-808E81512598}"/>
              </a:ext>
            </a:extLst>
          </p:cNvPr>
          <p:cNvSpPr>
            <a:spLocks noGrp="1"/>
          </p:cNvSpPr>
          <p:nvPr>
            <p:ph idx="1"/>
          </p:nvPr>
        </p:nvSpPr>
        <p:spPr>
          <a:xfrm>
            <a:off x="766762" y="1556792"/>
            <a:ext cx="10658477" cy="4248696"/>
          </a:xfrm>
        </p:spPr>
        <p:txBody>
          <a:bodyPr/>
          <a:lstStyle/>
          <a:p>
            <a:r>
              <a:rPr lang="fi-FI" dirty="0"/>
              <a:t>Neljän hankintayksikön tulkkaus- käännös- ja niihin liittyvien asiantuntijapalveluiden suorahankinta määräaikaisesti kilpailutuksen ajaksi (</a:t>
            </a:r>
            <a:r>
              <a:rPr lang="fi-FI" dirty="0" err="1"/>
              <a:t>maks</a:t>
            </a:r>
            <a:r>
              <a:rPr lang="fi-FI" dirty="0"/>
              <a:t>. 12 kk)</a:t>
            </a:r>
          </a:p>
          <a:p>
            <a:r>
              <a:rPr lang="fi-FI" dirty="0"/>
              <a:t>Suorahankinnan perusteena äärimmäinen kiire</a:t>
            </a:r>
          </a:p>
          <a:p>
            <a:r>
              <a:rPr lang="fi-FI" dirty="0"/>
              <a:t>Suorahankintaan liittyi hankintayksiköiden aie myydä omistamansa tulkkaus- ym. palveluita tuottavan osakeyhtiön (</a:t>
            </a:r>
            <a:r>
              <a:rPr lang="fi-FI" i="1" dirty="0"/>
              <a:t>sidosyksikkö</a:t>
            </a:r>
            <a:r>
              <a:rPr lang="fi-FI" dirty="0"/>
              <a:t>) osakkeet</a:t>
            </a:r>
          </a:p>
          <a:p>
            <a:pPr lvl="1"/>
            <a:r>
              <a:rPr lang="fi-FI" sz="2000" dirty="0"/>
              <a:t>Myynnin valmistelu aloitettu, kun pääomistaja (99,6 % osakkeista) tehnyt periaatepäätöksen myynnistä</a:t>
            </a:r>
          </a:p>
          <a:p>
            <a:r>
              <a:rPr lang="fi-FI" dirty="0"/>
              <a:t>Hankintayksiköt julkaisivat tahoillaan vapaaehtoiset suorahankintailmoitukset (ex </a:t>
            </a:r>
            <a:r>
              <a:rPr lang="fi-FI" dirty="0" err="1"/>
              <a:t>ante</a:t>
            </a:r>
            <a:r>
              <a:rPr lang="fi-FI" dirty="0"/>
              <a:t>)</a:t>
            </a:r>
          </a:p>
        </p:txBody>
      </p:sp>
      <p:sp>
        <p:nvSpPr>
          <p:cNvPr id="4" name="Dian numeron paikkamerkki 3">
            <a:extLst>
              <a:ext uri="{FF2B5EF4-FFF2-40B4-BE49-F238E27FC236}">
                <a16:creationId xmlns:a16="http://schemas.microsoft.com/office/drawing/2014/main" id="{EDFC20B7-05E5-4B7B-8281-BC1D5BB0F1B5}"/>
              </a:ext>
            </a:extLst>
          </p:cNvPr>
          <p:cNvSpPr>
            <a:spLocks noGrp="1"/>
          </p:cNvSpPr>
          <p:nvPr>
            <p:ph type="sldNum" sz="quarter" idx="12"/>
          </p:nvPr>
        </p:nvSpPr>
        <p:spPr/>
        <p:txBody>
          <a:bodyPr/>
          <a:lstStyle/>
          <a:p>
            <a:fld id="{0861148C-697E-4B67-BDAA-872F34DF1106}" type="slidenum">
              <a:rPr lang="fi-FI" smtClean="0"/>
              <a:pPr/>
              <a:t>20</a:t>
            </a:fld>
            <a:endParaRPr lang="fi-FI" dirty="0"/>
          </a:p>
        </p:txBody>
      </p:sp>
    </p:spTree>
    <p:extLst>
      <p:ext uri="{BB962C8B-B14F-4D97-AF65-F5344CB8AC3E}">
        <p14:creationId xmlns:p14="http://schemas.microsoft.com/office/powerpoint/2010/main" val="31651914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265C5A-B1EA-4760-B4D1-E3413392DA2F}"/>
              </a:ext>
            </a:extLst>
          </p:cNvPr>
          <p:cNvSpPr>
            <a:spLocks noGrp="1"/>
          </p:cNvSpPr>
          <p:nvPr>
            <p:ph type="title"/>
          </p:nvPr>
        </p:nvSpPr>
        <p:spPr/>
        <p:txBody>
          <a:bodyPr/>
          <a:lstStyle/>
          <a:p>
            <a:r>
              <a:rPr lang="fi-FI" dirty="0"/>
              <a:t>Asian tausta</a:t>
            </a:r>
          </a:p>
        </p:txBody>
      </p:sp>
      <p:graphicFrame>
        <p:nvGraphicFramePr>
          <p:cNvPr id="7" name="Sisällön paikkamerkki 6" descr="Havainnollistava aikajana tapahtumien kulusta">
            <a:extLst>
              <a:ext uri="{FF2B5EF4-FFF2-40B4-BE49-F238E27FC236}">
                <a16:creationId xmlns:a16="http://schemas.microsoft.com/office/drawing/2014/main" id="{A9713D1E-99A4-48AD-99E4-DA4F541CF040}"/>
              </a:ext>
            </a:extLst>
          </p:cNvPr>
          <p:cNvGraphicFramePr>
            <a:graphicFrameLocks noGrp="1"/>
          </p:cNvGraphicFramePr>
          <p:nvPr>
            <p:ph idx="1"/>
            <p:extLst>
              <p:ext uri="{D42A27DB-BD31-4B8C-83A1-F6EECF244321}">
                <p14:modId xmlns:p14="http://schemas.microsoft.com/office/powerpoint/2010/main" val="655699887"/>
              </p:ext>
            </p:extLst>
          </p:nvPr>
        </p:nvGraphicFramePr>
        <p:xfrm>
          <a:off x="623392" y="1628800"/>
          <a:ext cx="11017223"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an numeron paikkamerkki 3">
            <a:extLst>
              <a:ext uri="{FF2B5EF4-FFF2-40B4-BE49-F238E27FC236}">
                <a16:creationId xmlns:a16="http://schemas.microsoft.com/office/drawing/2014/main" id="{3AC1238A-AB8D-41A6-A421-1E6FA1B9058E}"/>
              </a:ext>
            </a:extLst>
          </p:cNvPr>
          <p:cNvSpPr>
            <a:spLocks noGrp="1"/>
          </p:cNvSpPr>
          <p:nvPr>
            <p:ph type="sldNum" sz="quarter" idx="12"/>
          </p:nvPr>
        </p:nvSpPr>
        <p:spPr/>
        <p:txBody>
          <a:bodyPr/>
          <a:lstStyle/>
          <a:p>
            <a:fld id="{0861148C-697E-4B67-BDAA-872F34DF1106}" type="slidenum">
              <a:rPr lang="fi-FI" smtClean="0"/>
              <a:pPr/>
              <a:t>21</a:t>
            </a:fld>
            <a:endParaRPr lang="fi-FI" dirty="0"/>
          </a:p>
        </p:txBody>
      </p:sp>
    </p:spTree>
    <p:extLst>
      <p:ext uri="{BB962C8B-B14F-4D97-AF65-F5344CB8AC3E}">
        <p14:creationId xmlns:p14="http://schemas.microsoft.com/office/powerpoint/2010/main" val="18201918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3CA198-9735-4E64-8035-68F47394D998}"/>
              </a:ext>
            </a:extLst>
          </p:cNvPr>
          <p:cNvSpPr>
            <a:spLocks noGrp="1"/>
          </p:cNvSpPr>
          <p:nvPr>
            <p:ph type="title"/>
          </p:nvPr>
        </p:nvSpPr>
        <p:spPr>
          <a:xfrm>
            <a:off x="766763" y="332655"/>
            <a:ext cx="11089877" cy="1296145"/>
          </a:xfrm>
        </p:spPr>
        <p:txBody>
          <a:bodyPr/>
          <a:lstStyle/>
          <a:p>
            <a:r>
              <a:rPr lang="fi-FI" dirty="0"/>
              <a:t>MAO H130-133/2021 Hankintayksiköiden perustelut</a:t>
            </a:r>
          </a:p>
        </p:txBody>
      </p:sp>
      <p:sp>
        <p:nvSpPr>
          <p:cNvPr id="3" name="Sisällön paikkamerkki 2">
            <a:extLst>
              <a:ext uri="{FF2B5EF4-FFF2-40B4-BE49-F238E27FC236}">
                <a16:creationId xmlns:a16="http://schemas.microsoft.com/office/drawing/2014/main" id="{315973C0-59D5-49CE-9CDD-F1384D7B078D}"/>
              </a:ext>
            </a:extLst>
          </p:cNvPr>
          <p:cNvSpPr>
            <a:spLocks noGrp="1"/>
          </p:cNvSpPr>
          <p:nvPr>
            <p:ph idx="1"/>
          </p:nvPr>
        </p:nvSpPr>
        <p:spPr>
          <a:xfrm>
            <a:off x="778517" y="1484784"/>
            <a:ext cx="10801845" cy="4320480"/>
          </a:xfrm>
        </p:spPr>
        <p:txBody>
          <a:bodyPr/>
          <a:lstStyle/>
          <a:p>
            <a:pPr marL="0" indent="0">
              <a:buNone/>
            </a:pPr>
            <a:r>
              <a:rPr lang="fi-FI" dirty="0"/>
              <a:t>Äärimmäisen kiireen syynä mm.</a:t>
            </a:r>
          </a:p>
          <a:p>
            <a:r>
              <a:rPr lang="fi-FI" dirty="0"/>
              <a:t>Kaupan toteutumiseen liittynyt epävarmuus</a:t>
            </a:r>
          </a:p>
          <a:p>
            <a:r>
              <a:rPr lang="fi-FI" dirty="0"/>
              <a:t>Lakisääteinen velvollisuus järjestää palvelut</a:t>
            </a:r>
          </a:p>
          <a:p>
            <a:r>
              <a:rPr lang="fi-FI" dirty="0"/>
              <a:t>Kyse lyhyestä siirtymäkaudesta (n. 6-12 kk), jonka ajaksi kilpailutus ei käytännössä mahdollinen. </a:t>
            </a:r>
          </a:p>
          <a:p>
            <a:r>
              <a:rPr lang="fi-FI" dirty="0"/>
              <a:t>Tulkkauspalveluiden ja osakekaupan kilpailuttaminen yhdessä olisi voinut johtaa vähemmistöosakkaiden kannalta epätasa-arvoiseen lopputulokseen</a:t>
            </a:r>
          </a:p>
          <a:p>
            <a:r>
              <a:rPr lang="fi-FI" dirty="0"/>
              <a:t>Kilpailuttaminen ennen kaupan varmistumista voisi johtaa hankinnan keskeytykseen ja jopa vahingonkorvauksiin, jos kauppa ei toteutuisi</a:t>
            </a:r>
          </a:p>
          <a:p>
            <a:pPr lvl="1"/>
            <a:r>
              <a:rPr lang="fi-FI" dirty="0"/>
              <a:t>Muutoin hankintayksikölle olisi sekä sidosyksikkö että hankintasopimus, kohtuuton lopputulos</a:t>
            </a:r>
          </a:p>
        </p:txBody>
      </p:sp>
      <p:sp>
        <p:nvSpPr>
          <p:cNvPr id="4" name="Dian numeron paikkamerkki 3">
            <a:extLst>
              <a:ext uri="{FF2B5EF4-FFF2-40B4-BE49-F238E27FC236}">
                <a16:creationId xmlns:a16="http://schemas.microsoft.com/office/drawing/2014/main" id="{4534E1AA-C8AB-4AFB-8B88-94C6106A84AD}"/>
              </a:ext>
            </a:extLst>
          </p:cNvPr>
          <p:cNvSpPr>
            <a:spLocks noGrp="1"/>
          </p:cNvSpPr>
          <p:nvPr>
            <p:ph type="sldNum" sz="quarter" idx="12"/>
          </p:nvPr>
        </p:nvSpPr>
        <p:spPr/>
        <p:txBody>
          <a:bodyPr/>
          <a:lstStyle/>
          <a:p>
            <a:fld id="{0861148C-697E-4B67-BDAA-872F34DF1106}" type="slidenum">
              <a:rPr lang="fi-FI" smtClean="0"/>
              <a:pPr/>
              <a:t>22</a:t>
            </a:fld>
            <a:endParaRPr lang="fi-FI" dirty="0"/>
          </a:p>
        </p:txBody>
      </p:sp>
    </p:spTree>
    <p:extLst>
      <p:ext uri="{BB962C8B-B14F-4D97-AF65-F5344CB8AC3E}">
        <p14:creationId xmlns:p14="http://schemas.microsoft.com/office/powerpoint/2010/main" val="4175793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657F7B-506C-422A-B669-64CCEA8B539A}"/>
              </a:ext>
            </a:extLst>
          </p:cNvPr>
          <p:cNvSpPr>
            <a:spLocks noGrp="1"/>
          </p:cNvSpPr>
          <p:nvPr>
            <p:ph type="title"/>
          </p:nvPr>
        </p:nvSpPr>
        <p:spPr>
          <a:xfrm>
            <a:off x="766763" y="836711"/>
            <a:ext cx="10441805" cy="1512169"/>
          </a:xfrm>
        </p:spPr>
        <p:txBody>
          <a:bodyPr/>
          <a:lstStyle/>
          <a:p>
            <a:r>
              <a:rPr lang="fi-FI" dirty="0"/>
              <a:t>Äärimmäinen kiire suorahankintaperusteena</a:t>
            </a:r>
          </a:p>
        </p:txBody>
      </p:sp>
      <p:sp>
        <p:nvSpPr>
          <p:cNvPr id="3" name="Sisällön paikkamerkki 2">
            <a:extLst>
              <a:ext uri="{FF2B5EF4-FFF2-40B4-BE49-F238E27FC236}">
                <a16:creationId xmlns:a16="http://schemas.microsoft.com/office/drawing/2014/main" id="{44399F90-68DE-4948-96AE-28CDE70D4A28}"/>
              </a:ext>
            </a:extLst>
          </p:cNvPr>
          <p:cNvSpPr>
            <a:spLocks noGrp="1"/>
          </p:cNvSpPr>
          <p:nvPr>
            <p:ph idx="1"/>
          </p:nvPr>
        </p:nvSpPr>
        <p:spPr>
          <a:xfrm>
            <a:off x="766763" y="2348880"/>
            <a:ext cx="9865741" cy="3456608"/>
          </a:xfrm>
        </p:spPr>
        <p:txBody>
          <a:bodyPr/>
          <a:lstStyle/>
          <a:p>
            <a:pPr marL="0" indent="0">
              <a:buNone/>
            </a:pPr>
            <a:r>
              <a:rPr lang="fi-FI" dirty="0"/>
              <a:t>Hankintayksikkö voi valita suorahankinnan, jos </a:t>
            </a:r>
          </a:p>
          <a:p>
            <a:r>
              <a:rPr lang="fi-FI" dirty="0"/>
              <a:t>Sopimuksen tekeminen on ehdottoman välttämätöntä</a:t>
            </a:r>
          </a:p>
          <a:p>
            <a:r>
              <a:rPr lang="fi-FI" dirty="0"/>
              <a:t>Määräaikoja ei voida noudattaa äärimmäisen kiireen vuoksi, joka on</a:t>
            </a:r>
          </a:p>
          <a:p>
            <a:pPr lvl="1"/>
            <a:r>
              <a:rPr lang="fi-FI" sz="2000" dirty="0"/>
              <a:t>hankintayksiköstä riippumaton, sekä</a:t>
            </a:r>
          </a:p>
          <a:p>
            <a:pPr lvl="1"/>
            <a:r>
              <a:rPr lang="fi-FI" sz="2000" dirty="0"/>
              <a:t>ennalta arvaamaton</a:t>
            </a:r>
          </a:p>
          <a:p>
            <a:pPr lvl="1"/>
            <a:endParaRPr lang="fi-FI" sz="2000" dirty="0"/>
          </a:p>
          <a:p>
            <a:r>
              <a:rPr lang="fi-FI" dirty="0"/>
              <a:t>Suorahankinnan käyttöedellytyksiä tulkittava suppeasti</a:t>
            </a:r>
          </a:p>
          <a:p>
            <a:pPr marL="444500" lvl="1" indent="0">
              <a:buNone/>
            </a:pPr>
            <a:endParaRPr lang="fi-FI" dirty="0"/>
          </a:p>
        </p:txBody>
      </p:sp>
      <p:sp>
        <p:nvSpPr>
          <p:cNvPr id="4" name="Dian numeron paikkamerkki 3">
            <a:extLst>
              <a:ext uri="{FF2B5EF4-FFF2-40B4-BE49-F238E27FC236}">
                <a16:creationId xmlns:a16="http://schemas.microsoft.com/office/drawing/2014/main" id="{1946DC88-67C7-48E0-A792-E53722E2F7DA}"/>
              </a:ext>
            </a:extLst>
          </p:cNvPr>
          <p:cNvSpPr>
            <a:spLocks noGrp="1"/>
          </p:cNvSpPr>
          <p:nvPr>
            <p:ph type="sldNum" sz="quarter" idx="12"/>
          </p:nvPr>
        </p:nvSpPr>
        <p:spPr/>
        <p:txBody>
          <a:bodyPr/>
          <a:lstStyle/>
          <a:p>
            <a:fld id="{0861148C-697E-4B67-BDAA-872F34DF1106}" type="slidenum">
              <a:rPr lang="fi-FI" smtClean="0"/>
              <a:pPr/>
              <a:t>23</a:t>
            </a:fld>
            <a:endParaRPr lang="fi-FI" dirty="0"/>
          </a:p>
        </p:txBody>
      </p:sp>
    </p:spTree>
    <p:extLst>
      <p:ext uri="{BB962C8B-B14F-4D97-AF65-F5344CB8AC3E}">
        <p14:creationId xmlns:p14="http://schemas.microsoft.com/office/powerpoint/2010/main" val="858747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45F41B-EF06-4AEA-B199-4462E8D709EA}"/>
              </a:ext>
            </a:extLst>
          </p:cNvPr>
          <p:cNvSpPr>
            <a:spLocks noGrp="1"/>
          </p:cNvSpPr>
          <p:nvPr>
            <p:ph type="title"/>
          </p:nvPr>
        </p:nvSpPr>
        <p:spPr>
          <a:xfrm>
            <a:off x="766763" y="836711"/>
            <a:ext cx="10585821" cy="864097"/>
          </a:xfrm>
        </p:spPr>
        <p:txBody>
          <a:bodyPr/>
          <a:lstStyle/>
          <a:p>
            <a:r>
              <a:rPr lang="fi-FI" dirty="0"/>
              <a:t>MAO H130-133/2021 Asian arviointi</a:t>
            </a:r>
          </a:p>
        </p:txBody>
      </p:sp>
      <p:sp>
        <p:nvSpPr>
          <p:cNvPr id="3" name="Sisällön paikkamerkki 2">
            <a:extLst>
              <a:ext uri="{FF2B5EF4-FFF2-40B4-BE49-F238E27FC236}">
                <a16:creationId xmlns:a16="http://schemas.microsoft.com/office/drawing/2014/main" id="{85817E84-F97B-4737-8030-24E0C1E2D228}"/>
              </a:ext>
            </a:extLst>
          </p:cNvPr>
          <p:cNvSpPr>
            <a:spLocks noGrp="1"/>
          </p:cNvSpPr>
          <p:nvPr>
            <p:ph idx="1"/>
          </p:nvPr>
        </p:nvSpPr>
        <p:spPr>
          <a:xfrm>
            <a:off x="766763" y="1700809"/>
            <a:ext cx="10873853" cy="4320480"/>
          </a:xfrm>
        </p:spPr>
        <p:txBody>
          <a:bodyPr/>
          <a:lstStyle/>
          <a:p>
            <a:r>
              <a:rPr lang="fi-FI" dirty="0"/>
              <a:t>Lakisääteisiin tehtäviin liittyvien palveluiden saatavuuden turvaaminen oli hankintayksikölle ehdottoman välttämätöntä</a:t>
            </a:r>
          </a:p>
          <a:p>
            <a:r>
              <a:rPr lang="fi-FI" dirty="0"/>
              <a:t>Sen sijaan osakkeiden myyntijärjestelyä koskevia perusteluja ei voida pitää hankintayksiköstä riippumattomina tekijöinä</a:t>
            </a:r>
          </a:p>
          <a:p>
            <a:r>
              <a:rPr lang="fi-FI" dirty="0"/>
              <a:t>Vaikka yrityskaupan toteutumiseen on liittynyt epävarmuustekijöitä vuodenvaihteeseen 2020–2021 saakka, sopimusten päättäminen ja osakekaupan ehdoista sopiminen on ollut hankintayksikön harkintavallassa. </a:t>
            </a:r>
          </a:p>
          <a:p>
            <a:r>
              <a:rPr lang="fi-FI" dirty="0"/>
              <a:t>Sidosyksikön asema ei ole estänyt tulkkauspalveluhankintojen kilpailuttamista</a:t>
            </a:r>
          </a:p>
          <a:p>
            <a:endParaRPr lang="fi-FI" dirty="0"/>
          </a:p>
          <a:p>
            <a:pPr>
              <a:buFont typeface="Wingdings" panose="05000000000000000000" pitchFamily="2" charset="2"/>
              <a:buChar char="Ø"/>
            </a:pPr>
            <a:r>
              <a:rPr lang="fi-FI" dirty="0"/>
              <a:t>Ei suorahankintaperustetta</a:t>
            </a:r>
          </a:p>
        </p:txBody>
      </p:sp>
      <p:sp>
        <p:nvSpPr>
          <p:cNvPr id="4" name="Dian numeron paikkamerkki 3">
            <a:extLst>
              <a:ext uri="{FF2B5EF4-FFF2-40B4-BE49-F238E27FC236}">
                <a16:creationId xmlns:a16="http://schemas.microsoft.com/office/drawing/2014/main" id="{5FD628EC-F88B-490C-8F3E-48DDF71A02DD}"/>
              </a:ext>
            </a:extLst>
          </p:cNvPr>
          <p:cNvSpPr>
            <a:spLocks noGrp="1"/>
          </p:cNvSpPr>
          <p:nvPr>
            <p:ph type="sldNum" sz="quarter" idx="12"/>
          </p:nvPr>
        </p:nvSpPr>
        <p:spPr/>
        <p:txBody>
          <a:bodyPr/>
          <a:lstStyle/>
          <a:p>
            <a:fld id="{0861148C-697E-4B67-BDAA-872F34DF1106}" type="slidenum">
              <a:rPr lang="fi-FI" smtClean="0"/>
              <a:pPr/>
              <a:t>24</a:t>
            </a:fld>
            <a:endParaRPr lang="fi-FI" dirty="0"/>
          </a:p>
        </p:txBody>
      </p:sp>
    </p:spTree>
    <p:extLst>
      <p:ext uri="{BB962C8B-B14F-4D97-AF65-F5344CB8AC3E}">
        <p14:creationId xmlns:p14="http://schemas.microsoft.com/office/powerpoint/2010/main" val="2453266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0EF352-2960-4CC8-AE3E-C174C1C8A658}"/>
              </a:ext>
            </a:extLst>
          </p:cNvPr>
          <p:cNvSpPr>
            <a:spLocks noGrp="1"/>
          </p:cNvSpPr>
          <p:nvPr>
            <p:ph type="ctrTitle"/>
          </p:nvPr>
        </p:nvSpPr>
        <p:spPr>
          <a:xfrm>
            <a:off x="1307468" y="1844824"/>
            <a:ext cx="9577064" cy="1800200"/>
          </a:xfrm>
        </p:spPr>
        <p:txBody>
          <a:bodyPr/>
          <a:lstStyle/>
          <a:p>
            <a:r>
              <a:rPr lang="fi-FI" dirty="0"/>
              <a:t>MAO 102/21</a:t>
            </a:r>
            <a:br>
              <a:rPr lang="fi-FI" dirty="0"/>
            </a:br>
            <a:r>
              <a:rPr lang="fi-FI" dirty="0"/>
              <a:t>COVID-19 PCR -näytteiden analysointipalveluiden suorahankinta</a:t>
            </a:r>
          </a:p>
        </p:txBody>
      </p:sp>
      <p:sp>
        <p:nvSpPr>
          <p:cNvPr id="4" name="Dian numeron paikkamerkki 3">
            <a:extLst>
              <a:ext uri="{FF2B5EF4-FFF2-40B4-BE49-F238E27FC236}">
                <a16:creationId xmlns:a16="http://schemas.microsoft.com/office/drawing/2014/main" id="{7D38B41D-3E7C-4B0F-BC98-744AA1D6A725}"/>
              </a:ext>
            </a:extLst>
          </p:cNvPr>
          <p:cNvSpPr>
            <a:spLocks noGrp="1"/>
          </p:cNvSpPr>
          <p:nvPr>
            <p:ph type="sldNum" sz="quarter" idx="12"/>
          </p:nvPr>
        </p:nvSpPr>
        <p:spPr/>
        <p:txBody>
          <a:bodyPr/>
          <a:lstStyle/>
          <a:p>
            <a:fld id="{0861148C-697E-4B67-BDAA-872F34DF1106}" type="slidenum">
              <a:rPr lang="fi-FI" smtClean="0"/>
              <a:pPr/>
              <a:t>25</a:t>
            </a:fld>
            <a:endParaRPr lang="fi-FI" dirty="0"/>
          </a:p>
        </p:txBody>
      </p:sp>
    </p:spTree>
    <p:extLst>
      <p:ext uri="{BB962C8B-B14F-4D97-AF65-F5344CB8AC3E}">
        <p14:creationId xmlns:p14="http://schemas.microsoft.com/office/powerpoint/2010/main" val="5235776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987A8F-4FA8-4AC1-A3DD-67296D09432D}"/>
              </a:ext>
            </a:extLst>
          </p:cNvPr>
          <p:cNvSpPr>
            <a:spLocks noGrp="1"/>
          </p:cNvSpPr>
          <p:nvPr>
            <p:ph type="title"/>
          </p:nvPr>
        </p:nvSpPr>
        <p:spPr>
          <a:xfrm>
            <a:off x="766763" y="836711"/>
            <a:ext cx="7201445" cy="1008113"/>
          </a:xfrm>
        </p:spPr>
        <p:txBody>
          <a:bodyPr/>
          <a:lstStyle/>
          <a:p>
            <a:r>
              <a:rPr lang="fi-FI" dirty="0"/>
              <a:t>MAO 102/21 Asian tausta</a:t>
            </a:r>
          </a:p>
        </p:txBody>
      </p:sp>
      <p:sp>
        <p:nvSpPr>
          <p:cNvPr id="3" name="Sisällön paikkamerkki 2">
            <a:extLst>
              <a:ext uri="{FF2B5EF4-FFF2-40B4-BE49-F238E27FC236}">
                <a16:creationId xmlns:a16="http://schemas.microsoft.com/office/drawing/2014/main" id="{A2733FB4-0218-407E-B9B8-67571977A832}"/>
              </a:ext>
            </a:extLst>
          </p:cNvPr>
          <p:cNvSpPr>
            <a:spLocks noGrp="1"/>
          </p:cNvSpPr>
          <p:nvPr>
            <p:ph idx="1"/>
          </p:nvPr>
        </p:nvSpPr>
        <p:spPr>
          <a:xfrm>
            <a:off x="766763" y="1988840"/>
            <a:ext cx="9793733" cy="3888432"/>
          </a:xfrm>
        </p:spPr>
        <p:txBody>
          <a:bodyPr/>
          <a:lstStyle/>
          <a:p>
            <a:r>
              <a:rPr lang="fi-FI" sz="2400" dirty="0"/>
              <a:t>Suorahankinta COVID-19 PCR -näytteiden kuljetusta, analysointia ja analyysien tulosten ilmoittamista koskien</a:t>
            </a:r>
          </a:p>
          <a:p>
            <a:r>
              <a:rPr lang="fi-FI" sz="2400" dirty="0"/>
              <a:t>Ajalle 1.6.2020-31.12.2020</a:t>
            </a:r>
          </a:p>
          <a:p>
            <a:r>
              <a:rPr lang="fi-FI" sz="2400" dirty="0"/>
              <a:t>Hankinnan ennakoitu arvo n. 9,7 M€</a:t>
            </a:r>
          </a:p>
          <a:p>
            <a:r>
              <a:rPr lang="fi-FI" sz="2400" dirty="0"/>
              <a:t>Suorahankinnan perusteena äärimmäinen kiire</a:t>
            </a:r>
          </a:p>
          <a:p>
            <a:pPr marL="0" indent="0">
              <a:buNone/>
            </a:pPr>
            <a:endParaRPr lang="fi-FI" dirty="0"/>
          </a:p>
        </p:txBody>
      </p:sp>
      <p:sp>
        <p:nvSpPr>
          <p:cNvPr id="4" name="Dian numeron paikkamerkki 3">
            <a:extLst>
              <a:ext uri="{FF2B5EF4-FFF2-40B4-BE49-F238E27FC236}">
                <a16:creationId xmlns:a16="http://schemas.microsoft.com/office/drawing/2014/main" id="{E9DBB86D-983E-4030-9FD9-F1B41BE02667}"/>
              </a:ext>
            </a:extLst>
          </p:cNvPr>
          <p:cNvSpPr>
            <a:spLocks noGrp="1"/>
          </p:cNvSpPr>
          <p:nvPr>
            <p:ph type="sldNum" sz="quarter" idx="12"/>
          </p:nvPr>
        </p:nvSpPr>
        <p:spPr/>
        <p:txBody>
          <a:bodyPr/>
          <a:lstStyle/>
          <a:p>
            <a:fld id="{0861148C-697E-4B67-BDAA-872F34DF1106}" type="slidenum">
              <a:rPr lang="fi-FI" smtClean="0"/>
              <a:pPr/>
              <a:t>26</a:t>
            </a:fld>
            <a:endParaRPr lang="fi-FI" dirty="0"/>
          </a:p>
        </p:txBody>
      </p:sp>
    </p:spTree>
    <p:extLst>
      <p:ext uri="{BB962C8B-B14F-4D97-AF65-F5344CB8AC3E}">
        <p14:creationId xmlns:p14="http://schemas.microsoft.com/office/powerpoint/2010/main" val="1481321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D4F3BE-5E27-48EA-806F-9DDB531602BD}"/>
              </a:ext>
            </a:extLst>
          </p:cNvPr>
          <p:cNvSpPr>
            <a:spLocks noGrp="1"/>
          </p:cNvSpPr>
          <p:nvPr>
            <p:ph type="title"/>
          </p:nvPr>
        </p:nvSpPr>
        <p:spPr>
          <a:xfrm>
            <a:off x="839416" y="836711"/>
            <a:ext cx="9793088" cy="864097"/>
          </a:xfrm>
        </p:spPr>
        <p:txBody>
          <a:bodyPr/>
          <a:lstStyle/>
          <a:p>
            <a:r>
              <a:rPr lang="fi-FI" dirty="0"/>
              <a:t>MAO 102/21 Valituksen perusteet</a:t>
            </a:r>
          </a:p>
        </p:txBody>
      </p:sp>
      <p:sp>
        <p:nvSpPr>
          <p:cNvPr id="3" name="Sisällön paikkamerkki 2">
            <a:extLst>
              <a:ext uri="{FF2B5EF4-FFF2-40B4-BE49-F238E27FC236}">
                <a16:creationId xmlns:a16="http://schemas.microsoft.com/office/drawing/2014/main" id="{67FD2150-D3E3-4AD5-82C0-72F5D7EE3E19}"/>
              </a:ext>
            </a:extLst>
          </p:cNvPr>
          <p:cNvSpPr>
            <a:spLocks noGrp="1"/>
          </p:cNvSpPr>
          <p:nvPr>
            <p:ph idx="1"/>
          </p:nvPr>
        </p:nvSpPr>
        <p:spPr>
          <a:xfrm>
            <a:off x="695400" y="2060848"/>
            <a:ext cx="8640961" cy="3744640"/>
          </a:xfrm>
        </p:spPr>
        <p:txBody>
          <a:bodyPr/>
          <a:lstStyle/>
          <a:p>
            <a:r>
              <a:rPr lang="fi-FI" dirty="0"/>
              <a:t>Ei enää ennalta arvaamatonta kiirettä sopimuksen tekemisen aikaan</a:t>
            </a:r>
          </a:p>
          <a:p>
            <a:r>
              <a:rPr lang="fi-FI" dirty="0"/>
              <a:t>Kiireen ja välttämättömyyden ei voida katsoa ulottuneen ainakaan sopimuksen koko voimassaolon ajalle</a:t>
            </a:r>
          </a:p>
          <a:p>
            <a:r>
              <a:rPr lang="fi-FI" dirty="0"/>
              <a:t>Markkinoilla muitakin mahdollisia toimittajia</a:t>
            </a:r>
          </a:p>
          <a:p>
            <a:r>
              <a:rPr lang="fi-FI" dirty="0"/>
              <a:t>Osoituksena kiireen puutteesta mm. sopimuksen tekemiseen käytetty aika</a:t>
            </a:r>
          </a:p>
        </p:txBody>
      </p:sp>
      <p:sp>
        <p:nvSpPr>
          <p:cNvPr id="4" name="Dian numeron paikkamerkki 3">
            <a:extLst>
              <a:ext uri="{FF2B5EF4-FFF2-40B4-BE49-F238E27FC236}">
                <a16:creationId xmlns:a16="http://schemas.microsoft.com/office/drawing/2014/main" id="{9EDBF54E-5661-458E-9101-B270F68EA971}"/>
              </a:ext>
            </a:extLst>
          </p:cNvPr>
          <p:cNvSpPr>
            <a:spLocks noGrp="1"/>
          </p:cNvSpPr>
          <p:nvPr>
            <p:ph type="sldNum" sz="quarter" idx="12"/>
          </p:nvPr>
        </p:nvSpPr>
        <p:spPr/>
        <p:txBody>
          <a:bodyPr/>
          <a:lstStyle/>
          <a:p>
            <a:fld id="{0861148C-697E-4B67-BDAA-872F34DF1106}" type="slidenum">
              <a:rPr lang="fi-FI" smtClean="0"/>
              <a:pPr/>
              <a:t>27</a:t>
            </a:fld>
            <a:endParaRPr lang="fi-FI" dirty="0"/>
          </a:p>
        </p:txBody>
      </p:sp>
    </p:spTree>
    <p:extLst>
      <p:ext uri="{BB962C8B-B14F-4D97-AF65-F5344CB8AC3E}">
        <p14:creationId xmlns:p14="http://schemas.microsoft.com/office/powerpoint/2010/main" val="35385110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37F983-C4AD-4A19-AD27-90BDD56B5E36}"/>
              </a:ext>
            </a:extLst>
          </p:cNvPr>
          <p:cNvSpPr>
            <a:spLocks noGrp="1"/>
          </p:cNvSpPr>
          <p:nvPr>
            <p:ph type="title"/>
          </p:nvPr>
        </p:nvSpPr>
        <p:spPr>
          <a:xfrm>
            <a:off x="766763" y="836711"/>
            <a:ext cx="10369797" cy="1440161"/>
          </a:xfrm>
        </p:spPr>
        <p:txBody>
          <a:bodyPr/>
          <a:lstStyle/>
          <a:p>
            <a:r>
              <a:rPr lang="fi-FI" dirty="0"/>
              <a:t>MAO 102/21 Hankintayksikön perustelut</a:t>
            </a:r>
          </a:p>
        </p:txBody>
      </p:sp>
      <p:sp>
        <p:nvSpPr>
          <p:cNvPr id="3" name="Sisällön paikkamerkki 2">
            <a:extLst>
              <a:ext uri="{FF2B5EF4-FFF2-40B4-BE49-F238E27FC236}">
                <a16:creationId xmlns:a16="http://schemas.microsoft.com/office/drawing/2014/main" id="{08187ACC-0CDD-446B-A538-E0D4846C7AB3}"/>
              </a:ext>
            </a:extLst>
          </p:cNvPr>
          <p:cNvSpPr>
            <a:spLocks noGrp="1"/>
          </p:cNvSpPr>
          <p:nvPr>
            <p:ph idx="1"/>
          </p:nvPr>
        </p:nvSpPr>
        <p:spPr>
          <a:xfrm>
            <a:off x="766763" y="1916832"/>
            <a:ext cx="10081765" cy="3888656"/>
          </a:xfrm>
        </p:spPr>
        <p:txBody>
          <a:bodyPr/>
          <a:lstStyle/>
          <a:p>
            <a:r>
              <a:rPr lang="fi-FI" dirty="0"/>
              <a:t>Hankinnalla oli äärimmäinen kiire</a:t>
            </a:r>
          </a:p>
          <a:p>
            <a:r>
              <a:rPr lang="fi-FI" dirty="0"/>
              <a:t>Euroopan komissio on 1.4.2020 julkaisema tiedonanto</a:t>
            </a:r>
          </a:p>
          <a:p>
            <a:r>
              <a:rPr lang="fi-FI" dirty="0"/>
              <a:t>Kiireeseen perustuvaa suorahankintaperustetta ei ole ajallisesti sidottu kriisin alkamiseen vaan kriisistä johtuva kiireellisyys voi tulla ajankohtaiseksi kriisin aikana kuin sen syvetessä</a:t>
            </a:r>
          </a:p>
          <a:p>
            <a:r>
              <a:rPr lang="fi-FI" dirty="0"/>
              <a:t>Kiireellinen tarve testauskapasiteetin nostolle</a:t>
            </a:r>
          </a:p>
          <a:p>
            <a:r>
              <a:rPr lang="fi-FI" dirty="0"/>
              <a:t>Tarpeen taustalla mm. hallituksen tavoitteet ja strategia</a:t>
            </a:r>
          </a:p>
          <a:p>
            <a:r>
              <a:rPr lang="fi-FI" dirty="0"/>
              <a:t>Kilpailuttaminen nopeasti ei realistista poikkeusoloissa</a:t>
            </a:r>
          </a:p>
          <a:p>
            <a:r>
              <a:rPr lang="fi-FI" dirty="0"/>
              <a:t>Normaalioloihin verrattuna sopimuskausi poikkeuksellisen lyhyt (n. 7 kk)</a:t>
            </a:r>
          </a:p>
          <a:p>
            <a:endParaRPr lang="fi-FI" dirty="0"/>
          </a:p>
        </p:txBody>
      </p:sp>
      <p:sp>
        <p:nvSpPr>
          <p:cNvPr id="4" name="Dian numeron paikkamerkki 3">
            <a:extLst>
              <a:ext uri="{FF2B5EF4-FFF2-40B4-BE49-F238E27FC236}">
                <a16:creationId xmlns:a16="http://schemas.microsoft.com/office/drawing/2014/main" id="{88B66E27-81C6-457F-B72B-4DFEAC1D0686}"/>
              </a:ext>
            </a:extLst>
          </p:cNvPr>
          <p:cNvSpPr>
            <a:spLocks noGrp="1"/>
          </p:cNvSpPr>
          <p:nvPr>
            <p:ph type="sldNum" sz="quarter" idx="12"/>
          </p:nvPr>
        </p:nvSpPr>
        <p:spPr/>
        <p:txBody>
          <a:bodyPr/>
          <a:lstStyle/>
          <a:p>
            <a:fld id="{0861148C-697E-4B67-BDAA-872F34DF1106}" type="slidenum">
              <a:rPr lang="fi-FI" smtClean="0"/>
              <a:pPr/>
              <a:t>28</a:t>
            </a:fld>
            <a:endParaRPr lang="fi-FI" dirty="0"/>
          </a:p>
        </p:txBody>
      </p:sp>
    </p:spTree>
    <p:extLst>
      <p:ext uri="{BB962C8B-B14F-4D97-AF65-F5344CB8AC3E}">
        <p14:creationId xmlns:p14="http://schemas.microsoft.com/office/powerpoint/2010/main" val="33498367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409E4D-E95E-4E97-A776-533876FABC9F}"/>
              </a:ext>
            </a:extLst>
          </p:cNvPr>
          <p:cNvSpPr>
            <a:spLocks noGrp="1"/>
          </p:cNvSpPr>
          <p:nvPr>
            <p:ph type="title"/>
          </p:nvPr>
        </p:nvSpPr>
        <p:spPr>
          <a:xfrm>
            <a:off x="766763" y="836711"/>
            <a:ext cx="8785621" cy="1512169"/>
          </a:xfrm>
        </p:spPr>
        <p:txBody>
          <a:bodyPr/>
          <a:lstStyle/>
          <a:p>
            <a:r>
              <a:rPr lang="fi-FI" dirty="0"/>
              <a:t>Komission </a:t>
            </a:r>
            <a:r>
              <a:rPr lang="fi-FI" dirty="0" err="1"/>
              <a:t>covid</a:t>
            </a:r>
            <a:r>
              <a:rPr lang="fi-FI" dirty="0"/>
              <a:t>-tiedonanto</a:t>
            </a:r>
          </a:p>
        </p:txBody>
      </p:sp>
      <p:sp>
        <p:nvSpPr>
          <p:cNvPr id="3" name="Sisällön paikkamerkki 2">
            <a:extLst>
              <a:ext uri="{FF2B5EF4-FFF2-40B4-BE49-F238E27FC236}">
                <a16:creationId xmlns:a16="http://schemas.microsoft.com/office/drawing/2014/main" id="{8B8921D8-94FE-43C0-ABA5-ADA5E6156941}"/>
              </a:ext>
            </a:extLst>
          </p:cNvPr>
          <p:cNvSpPr>
            <a:spLocks noGrp="1"/>
          </p:cNvSpPr>
          <p:nvPr>
            <p:ph idx="1"/>
          </p:nvPr>
        </p:nvSpPr>
        <p:spPr>
          <a:xfrm>
            <a:off x="766763" y="1916833"/>
            <a:ext cx="9361685" cy="4104456"/>
          </a:xfrm>
        </p:spPr>
        <p:txBody>
          <a:bodyPr/>
          <a:lstStyle/>
          <a:p>
            <a:r>
              <a:rPr lang="fi-FI" dirty="0"/>
              <a:t>Pandemian hoidossa terveydenhuollon välittömät tarpeet on ehdottomasti tyydytettävä mahdollisimman nopeasti</a:t>
            </a:r>
          </a:p>
          <a:p>
            <a:r>
              <a:rPr lang="fi-FI" dirty="0"/>
              <a:t>Valinta suorahankinnan ja nopeutettujen menettelyjen välillä arvioitava tapauskohtaisesti</a:t>
            </a:r>
          </a:p>
          <a:p>
            <a:r>
              <a:rPr lang="fi-FI" dirty="0"/>
              <a:t>Suorahankintaa ei voida käyttää sellaisten sopimusten tekemiseksi, joiden tekeminen vie kauemmin kuin avoimessa/rajoitetussa menettelyssä, nopeutetut menettelyt mukaan lukien</a:t>
            </a:r>
          </a:p>
          <a:p>
            <a:r>
              <a:rPr lang="fi-FI" dirty="0"/>
              <a:t>Suorahankintaa voidaan käyttää välittömien tarpeiden tyydyttämiseen, mutta se voi olla vain väliaikainen ratkaisu siihen saakka, kunnes vakaampi vaihtoehto löytyy</a:t>
            </a:r>
          </a:p>
        </p:txBody>
      </p:sp>
      <p:sp>
        <p:nvSpPr>
          <p:cNvPr id="4" name="Dian numeron paikkamerkki 3">
            <a:extLst>
              <a:ext uri="{FF2B5EF4-FFF2-40B4-BE49-F238E27FC236}">
                <a16:creationId xmlns:a16="http://schemas.microsoft.com/office/drawing/2014/main" id="{751C3FE0-20B9-4957-9C3F-8FA899380489}"/>
              </a:ext>
            </a:extLst>
          </p:cNvPr>
          <p:cNvSpPr>
            <a:spLocks noGrp="1"/>
          </p:cNvSpPr>
          <p:nvPr>
            <p:ph type="sldNum" sz="quarter" idx="12"/>
          </p:nvPr>
        </p:nvSpPr>
        <p:spPr/>
        <p:txBody>
          <a:bodyPr/>
          <a:lstStyle/>
          <a:p>
            <a:fld id="{0861148C-697E-4B67-BDAA-872F34DF1106}" type="slidenum">
              <a:rPr lang="fi-FI" smtClean="0"/>
              <a:pPr/>
              <a:t>29</a:t>
            </a:fld>
            <a:endParaRPr lang="fi-FI" dirty="0"/>
          </a:p>
        </p:txBody>
      </p:sp>
    </p:spTree>
    <p:extLst>
      <p:ext uri="{BB962C8B-B14F-4D97-AF65-F5344CB8AC3E}">
        <p14:creationId xmlns:p14="http://schemas.microsoft.com/office/powerpoint/2010/main" val="12552450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FE3832-3E84-8347-A470-3ACEF884C71B}"/>
              </a:ext>
            </a:extLst>
          </p:cNvPr>
          <p:cNvSpPr>
            <a:spLocks noGrp="1"/>
          </p:cNvSpPr>
          <p:nvPr>
            <p:ph type="ctrTitle"/>
          </p:nvPr>
        </p:nvSpPr>
        <p:spPr/>
        <p:txBody>
          <a:bodyPr/>
          <a:lstStyle/>
          <a:p>
            <a:r>
              <a:rPr lang="fi-FI" dirty="0"/>
              <a:t>Lainsäädännön systematisointi &amp; </a:t>
            </a:r>
            <a:br>
              <a:rPr lang="fi-FI" dirty="0"/>
            </a:br>
            <a:r>
              <a:rPr lang="fi-FI" dirty="0"/>
              <a:t>-aukkokohdat</a:t>
            </a:r>
            <a:endParaRPr lang="x-none" dirty="0"/>
          </a:p>
        </p:txBody>
      </p:sp>
      <p:sp>
        <p:nvSpPr>
          <p:cNvPr id="2" name="Text Placeholder 1"/>
          <p:cNvSpPr>
            <a:spLocks noGrp="1"/>
          </p:cNvSpPr>
          <p:nvPr>
            <p:ph type="subTitle" idx="1"/>
          </p:nvPr>
        </p:nvSpPr>
        <p:spPr>
          <a:xfrm>
            <a:off x="1199456" y="4653136"/>
            <a:ext cx="9577064" cy="504104"/>
          </a:xfrm>
        </p:spPr>
        <p:txBody>
          <a:bodyPr/>
          <a:lstStyle/>
          <a:p>
            <a:r>
              <a:rPr lang="fi-FI" b="1" dirty="0">
                <a:latin typeface="Trio Grotesk" panose="020B0505040000000004" pitchFamily="34" charset="77"/>
              </a:rPr>
              <a:t>Johtava lakimies Katariina </a:t>
            </a:r>
            <a:r>
              <a:rPr lang="fi-FI" b="1" dirty="0"/>
              <a:t>Huikko</a:t>
            </a:r>
            <a:endParaRPr lang="fi-FI" b="1" dirty="0">
              <a:latin typeface="Trio Grotesk" panose="020B0505040000000004" pitchFamily="34" charset="77"/>
            </a:endParaRPr>
          </a:p>
        </p:txBody>
      </p:sp>
    </p:spTree>
    <p:extLst>
      <p:ext uri="{BB962C8B-B14F-4D97-AF65-F5344CB8AC3E}">
        <p14:creationId xmlns:p14="http://schemas.microsoft.com/office/powerpoint/2010/main" val="17245054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0D1280-A721-42CA-AB15-900A39B0522A}"/>
              </a:ext>
            </a:extLst>
          </p:cNvPr>
          <p:cNvSpPr>
            <a:spLocks noGrp="1"/>
          </p:cNvSpPr>
          <p:nvPr>
            <p:ph type="title"/>
          </p:nvPr>
        </p:nvSpPr>
        <p:spPr>
          <a:xfrm>
            <a:off x="766763" y="836711"/>
            <a:ext cx="9289677" cy="864097"/>
          </a:xfrm>
        </p:spPr>
        <p:txBody>
          <a:bodyPr/>
          <a:lstStyle/>
          <a:p>
            <a:r>
              <a:rPr lang="fi-FI" dirty="0"/>
              <a:t>MAO 102/21 Asian arviointi</a:t>
            </a:r>
          </a:p>
        </p:txBody>
      </p:sp>
      <p:sp>
        <p:nvSpPr>
          <p:cNvPr id="3" name="Sisällön paikkamerkki 2">
            <a:extLst>
              <a:ext uri="{FF2B5EF4-FFF2-40B4-BE49-F238E27FC236}">
                <a16:creationId xmlns:a16="http://schemas.microsoft.com/office/drawing/2014/main" id="{46C536F0-8FF7-40E4-B9E0-DE64FFE7366C}"/>
              </a:ext>
            </a:extLst>
          </p:cNvPr>
          <p:cNvSpPr>
            <a:spLocks noGrp="1"/>
          </p:cNvSpPr>
          <p:nvPr>
            <p:ph idx="1"/>
          </p:nvPr>
        </p:nvSpPr>
        <p:spPr>
          <a:xfrm>
            <a:off x="766763" y="1772816"/>
            <a:ext cx="10585821" cy="4032672"/>
          </a:xfrm>
        </p:spPr>
        <p:txBody>
          <a:bodyPr/>
          <a:lstStyle/>
          <a:p>
            <a:r>
              <a:rPr lang="fi-FI" dirty="0"/>
              <a:t>Komission tiedonanto:</a:t>
            </a:r>
          </a:p>
          <a:p>
            <a:pPr marL="444500" lvl="1" indent="0">
              <a:buNone/>
            </a:pPr>
            <a:r>
              <a:rPr lang="fi-FI" sz="2000" dirty="0"/>
              <a:t>”Mikään hankintaviranomainen ei voinut ennakoida näitä tapahtumia eikä varsinkaan niiden erityislaatuista kehitystä.”</a:t>
            </a:r>
          </a:p>
          <a:p>
            <a:r>
              <a:rPr lang="fi-FI" dirty="0"/>
              <a:t>Koronatestien tarpeet ovat epidemian luonteesta johtuen jatkuvassa muutostilassa ja testausta koskevan hankintatarpeen ennakoiminen on ollut hyvin vaikeaa </a:t>
            </a:r>
          </a:p>
          <a:p>
            <a:r>
              <a:rPr lang="fi-FI" dirty="0"/>
              <a:t>Sosiaali- ja terveysministeriön strategian tavoitteiden ja koronaepidemian sekä hankinnan kiireellisenä tekemisen välillä riittävä syy-yhteys</a:t>
            </a:r>
          </a:p>
          <a:p>
            <a:pPr>
              <a:buFont typeface="Wingdings" panose="05000000000000000000" pitchFamily="2" charset="2"/>
              <a:buChar char="Ø"/>
            </a:pPr>
            <a:r>
              <a:rPr lang="fi-FI" dirty="0"/>
              <a:t>Hankinnalle ennalta arvaamaton ja hankintayksiköstä riippumaton syy</a:t>
            </a:r>
          </a:p>
        </p:txBody>
      </p:sp>
      <p:sp>
        <p:nvSpPr>
          <p:cNvPr id="4" name="Dian numeron paikkamerkki 3">
            <a:extLst>
              <a:ext uri="{FF2B5EF4-FFF2-40B4-BE49-F238E27FC236}">
                <a16:creationId xmlns:a16="http://schemas.microsoft.com/office/drawing/2014/main" id="{39E30621-7C4D-44CC-96EB-E8AB1322278D}"/>
              </a:ext>
            </a:extLst>
          </p:cNvPr>
          <p:cNvSpPr>
            <a:spLocks noGrp="1"/>
          </p:cNvSpPr>
          <p:nvPr>
            <p:ph type="sldNum" sz="quarter" idx="12"/>
          </p:nvPr>
        </p:nvSpPr>
        <p:spPr/>
        <p:txBody>
          <a:bodyPr/>
          <a:lstStyle/>
          <a:p>
            <a:fld id="{0861148C-697E-4B67-BDAA-872F34DF1106}" type="slidenum">
              <a:rPr lang="fi-FI" smtClean="0"/>
              <a:pPr/>
              <a:t>30</a:t>
            </a:fld>
            <a:endParaRPr lang="fi-FI" dirty="0"/>
          </a:p>
        </p:txBody>
      </p:sp>
    </p:spTree>
    <p:extLst>
      <p:ext uri="{BB962C8B-B14F-4D97-AF65-F5344CB8AC3E}">
        <p14:creationId xmlns:p14="http://schemas.microsoft.com/office/powerpoint/2010/main" val="27498593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9BBBB5-89CA-4C4B-B05A-6376C52A8C03}"/>
              </a:ext>
            </a:extLst>
          </p:cNvPr>
          <p:cNvSpPr>
            <a:spLocks noGrp="1"/>
          </p:cNvSpPr>
          <p:nvPr>
            <p:ph type="title"/>
          </p:nvPr>
        </p:nvSpPr>
        <p:spPr>
          <a:xfrm>
            <a:off x="766763" y="836711"/>
            <a:ext cx="9937749" cy="1152129"/>
          </a:xfrm>
        </p:spPr>
        <p:txBody>
          <a:bodyPr/>
          <a:lstStyle/>
          <a:p>
            <a:r>
              <a:rPr lang="fi-FI" dirty="0" err="1"/>
              <a:t>MAO:n</a:t>
            </a:r>
            <a:r>
              <a:rPr lang="fi-FI" dirty="0"/>
              <a:t> ratkaisu: mahdollisen kilpailutuksen aikataulu ja sopimuksen kesto</a:t>
            </a:r>
          </a:p>
        </p:txBody>
      </p:sp>
      <p:sp>
        <p:nvSpPr>
          <p:cNvPr id="3" name="Sisällön paikkamerkki 2">
            <a:extLst>
              <a:ext uri="{FF2B5EF4-FFF2-40B4-BE49-F238E27FC236}">
                <a16:creationId xmlns:a16="http://schemas.microsoft.com/office/drawing/2014/main" id="{1A5D01B3-623C-4A8E-9AC6-402D343D6D14}"/>
              </a:ext>
            </a:extLst>
          </p:cNvPr>
          <p:cNvSpPr>
            <a:spLocks noGrp="1"/>
          </p:cNvSpPr>
          <p:nvPr>
            <p:ph idx="1"/>
          </p:nvPr>
        </p:nvSpPr>
        <p:spPr>
          <a:xfrm>
            <a:off x="695400" y="2276872"/>
            <a:ext cx="10945216" cy="3888432"/>
          </a:xfrm>
        </p:spPr>
        <p:txBody>
          <a:bodyPr/>
          <a:lstStyle/>
          <a:p>
            <a:r>
              <a:rPr lang="fi-FI" dirty="0"/>
              <a:t>Edes nopeutettu menettely ei tilanteessa mahdollinen ottaen huomioon mm. hankinnan valmisteluun, tarjousten käsittelyyn, vertailuun ja päätöksentekoon varattava aika</a:t>
            </a:r>
          </a:p>
          <a:p>
            <a:r>
              <a:rPr lang="fi-FI" dirty="0"/>
              <a:t>Hankintayksikkö ei ole voinut olla varma hankintapäätöstä tehdessään, että se kykenee täyttämään nyt kyseessä olevan hankinnan mukaiset välttämättömät koronatestausta koskevat hankintatarpeensa kilpailutettujen hankintamenettelyjen toteuttamisella ennen hankintasopimuksen sopimuskauden päättymistä.</a:t>
            </a:r>
          </a:p>
          <a:p>
            <a:pPr>
              <a:buFont typeface="Wingdings" panose="05000000000000000000" pitchFamily="2" charset="2"/>
              <a:buChar char="Ø"/>
            </a:pPr>
            <a:r>
              <a:rPr lang="fi-FI" dirty="0"/>
              <a:t>Suorahankintasopimusta ei tehty pidemmäksi tai laajemmaksi kuin oli ehdottoman välttämätöntä</a:t>
            </a:r>
          </a:p>
        </p:txBody>
      </p:sp>
      <p:sp>
        <p:nvSpPr>
          <p:cNvPr id="4" name="Dian numeron paikkamerkki 3">
            <a:extLst>
              <a:ext uri="{FF2B5EF4-FFF2-40B4-BE49-F238E27FC236}">
                <a16:creationId xmlns:a16="http://schemas.microsoft.com/office/drawing/2014/main" id="{3A9F6679-238C-4C46-966F-05C18405C30C}"/>
              </a:ext>
            </a:extLst>
          </p:cNvPr>
          <p:cNvSpPr>
            <a:spLocks noGrp="1"/>
          </p:cNvSpPr>
          <p:nvPr>
            <p:ph type="sldNum" sz="quarter" idx="12"/>
          </p:nvPr>
        </p:nvSpPr>
        <p:spPr/>
        <p:txBody>
          <a:bodyPr/>
          <a:lstStyle/>
          <a:p>
            <a:fld id="{0861148C-697E-4B67-BDAA-872F34DF1106}" type="slidenum">
              <a:rPr lang="fi-FI" smtClean="0"/>
              <a:pPr/>
              <a:t>31</a:t>
            </a:fld>
            <a:endParaRPr lang="fi-FI" dirty="0"/>
          </a:p>
        </p:txBody>
      </p:sp>
    </p:spTree>
    <p:extLst>
      <p:ext uri="{BB962C8B-B14F-4D97-AF65-F5344CB8AC3E}">
        <p14:creationId xmlns:p14="http://schemas.microsoft.com/office/powerpoint/2010/main" val="21687613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BA2035-5B28-41F2-9F6A-87F73C28148B}"/>
              </a:ext>
            </a:extLst>
          </p:cNvPr>
          <p:cNvSpPr>
            <a:spLocks noGrp="1"/>
          </p:cNvSpPr>
          <p:nvPr>
            <p:ph type="title"/>
          </p:nvPr>
        </p:nvSpPr>
        <p:spPr/>
        <p:txBody>
          <a:bodyPr/>
          <a:lstStyle/>
          <a:p>
            <a:r>
              <a:rPr lang="fi-FI" dirty="0"/>
              <a:t>Vrt. MAO:101/2021</a:t>
            </a:r>
          </a:p>
        </p:txBody>
      </p:sp>
      <p:sp>
        <p:nvSpPr>
          <p:cNvPr id="3" name="Sisällön paikkamerkki 2">
            <a:extLst>
              <a:ext uri="{FF2B5EF4-FFF2-40B4-BE49-F238E27FC236}">
                <a16:creationId xmlns:a16="http://schemas.microsoft.com/office/drawing/2014/main" id="{5C5F351C-0DB1-4B41-9112-F6C329AC949A}"/>
              </a:ext>
            </a:extLst>
          </p:cNvPr>
          <p:cNvSpPr>
            <a:spLocks noGrp="1"/>
          </p:cNvSpPr>
          <p:nvPr>
            <p:ph idx="1"/>
          </p:nvPr>
        </p:nvSpPr>
        <p:spPr>
          <a:xfrm>
            <a:off x="766763" y="1772815"/>
            <a:ext cx="9937749" cy="4248473"/>
          </a:xfrm>
        </p:spPr>
        <p:txBody>
          <a:bodyPr/>
          <a:lstStyle/>
          <a:p>
            <a:r>
              <a:rPr lang="fi-FI" dirty="0"/>
              <a:t>Tilojen ja laitteistojen vuokraaminen suorahankinnalla </a:t>
            </a:r>
            <a:r>
              <a:rPr lang="fi-FI" dirty="0" err="1"/>
              <a:t>koronavirusanalyytiikkaa</a:t>
            </a:r>
            <a:r>
              <a:rPr lang="fi-FI" dirty="0"/>
              <a:t> varten</a:t>
            </a:r>
          </a:p>
          <a:p>
            <a:r>
              <a:rPr lang="fi-FI" dirty="0"/>
              <a:t>Sopimus 10 kk:n ajalle + optio sopimuksen jatkamisesta n. 5 kk:n ajalle jos se on edelleen välttämätöntä</a:t>
            </a:r>
          </a:p>
          <a:p>
            <a:r>
              <a:rPr lang="fi-FI" dirty="0"/>
              <a:t>MAO katsoi, että säädettyjä määräaikoja ei ole voitu noudattaa hankintayksiköstä riippumattomasta, ennalta arvaamattomasta syystä aiheutuneen äärimmäisen kiireen vuoksi</a:t>
            </a:r>
          </a:p>
          <a:p>
            <a:r>
              <a:rPr lang="fi-FI" dirty="0"/>
              <a:t>Suorahankintaperuste ei kuitenkaan ulottunut optioon, sillä se muodostaa suorahankintaan perustuvasta sopimuksesta voimassaoloajaltaan laajemman, kuin mitä on ollut hankintapäätöstä tehtäessä ehdottoman välttämätöntä</a:t>
            </a:r>
          </a:p>
        </p:txBody>
      </p:sp>
      <p:sp>
        <p:nvSpPr>
          <p:cNvPr id="4" name="Dian numeron paikkamerkki 3">
            <a:extLst>
              <a:ext uri="{FF2B5EF4-FFF2-40B4-BE49-F238E27FC236}">
                <a16:creationId xmlns:a16="http://schemas.microsoft.com/office/drawing/2014/main" id="{BAB1F101-85A0-4BFB-B006-37548FE69CEF}"/>
              </a:ext>
            </a:extLst>
          </p:cNvPr>
          <p:cNvSpPr>
            <a:spLocks noGrp="1"/>
          </p:cNvSpPr>
          <p:nvPr>
            <p:ph type="sldNum" sz="quarter" idx="12"/>
          </p:nvPr>
        </p:nvSpPr>
        <p:spPr/>
        <p:txBody>
          <a:bodyPr/>
          <a:lstStyle/>
          <a:p>
            <a:fld id="{0861148C-697E-4B67-BDAA-872F34DF1106}" type="slidenum">
              <a:rPr lang="fi-FI" smtClean="0"/>
              <a:pPr/>
              <a:t>32</a:t>
            </a:fld>
            <a:endParaRPr lang="fi-FI" dirty="0"/>
          </a:p>
        </p:txBody>
      </p:sp>
    </p:spTree>
    <p:extLst>
      <p:ext uri="{BB962C8B-B14F-4D97-AF65-F5344CB8AC3E}">
        <p14:creationId xmlns:p14="http://schemas.microsoft.com/office/powerpoint/2010/main" val="11327433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CA7920-5E82-434C-A952-E35ABB22C40B}"/>
              </a:ext>
            </a:extLst>
          </p:cNvPr>
          <p:cNvSpPr>
            <a:spLocks noGrp="1"/>
          </p:cNvSpPr>
          <p:nvPr>
            <p:ph type="ctrTitle"/>
          </p:nvPr>
        </p:nvSpPr>
        <p:spPr/>
        <p:txBody>
          <a:bodyPr/>
          <a:lstStyle/>
          <a:p>
            <a:r>
              <a:rPr lang="fi-FI" dirty="0"/>
              <a:t>MAO 1/21</a:t>
            </a:r>
            <a:br>
              <a:rPr lang="fi-FI" dirty="0"/>
            </a:br>
            <a:r>
              <a:rPr lang="fi-FI" dirty="0" err="1"/>
              <a:t>Pneumokokkikonjugaattirokotteiden</a:t>
            </a:r>
            <a:r>
              <a:rPr lang="fi-FI" dirty="0"/>
              <a:t> laadun vertailuperusteet</a:t>
            </a:r>
          </a:p>
        </p:txBody>
      </p:sp>
      <p:sp>
        <p:nvSpPr>
          <p:cNvPr id="4" name="Dian numeron paikkamerkki 3">
            <a:extLst>
              <a:ext uri="{FF2B5EF4-FFF2-40B4-BE49-F238E27FC236}">
                <a16:creationId xmlns:a16="http://schemas.microsoft.com/office/drawing/2014/main" id="{84325462-84E9-45A1-ABDA-46B26F107C93}"/>
              </a:ext>
            </a:extLst>
          </p:cNvPr>
          <p:cNvSpPr>
            <a:spLocks noGrp="1"/>
          </p:cNvSpPr>
          <p:nvPr>
            <p:ph type="sldNum" sz="quarter" idx="12"/>
          </p:nvPr>
        </p:nvSpPr>
        <p:spPr/>
        <p:txBody>
          <a:bodyPr/>
          <a:lstStyle/>
          <a:p>
            <a:fld id="{0861148C-697E-4B67-BDAA-872F34DF1106}" type="slidenum">
              <a:rPr lang="fi-FI" smtClean="0"/>
              <a:pPr/>
              <a:t>33</a:t>
            </a:fld>
            <a:endParaRPr lang="fi-FI" dirty="0"/>
          </a:p>
        </p:txBody>
      </p:sp>
    </p:spTree>
    <p:extLst>
      <p:ext uri="{BB962C8B-B14F-4D97-AF65-F5344CB8AC3E}">
        <p14:creationId xmlns:p14="http://schemas.microsoft.com/office/powerpoint/2010/main" val="13022489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E210AC-CEE4-4496-9699-1C89A4483DB5}"/>
              </a:ext>
            </a:extLst>
          </p:cNvPr>
          <p:cNvSpPr>
            <a:spLocks noGrp="1"/>
          </p:cNvSpPr>
          <p:nvPr>
            <p:ph type="title"/>
          </p:nvPr>
        </p:nvSpPr>
        <p:spPr>
          <a:xfrm>
            <a:off x="766763" y="836711"/>
            <a:ext cx="10658475" cy="864097"/>
          </a:xfrm>
        </p:spPr>
        <p:txBody>
          <a:bodyPr/>
          <a:lstStyle/>
          <a:p>
            <a:r>
              <a:rPr lang="fi-FI" dirty="0"/>
              <a:t>MAO 1/21 vertailuperusteet</a:t>
            </a:r>
          </a:p>
        </p:txBody>
      </p:sp>
      <p:sp>
        <p:nvSpPr>
          <p:cNvPr id="3" name="Sisällön paikkamerkki 2">
            <a:extLst>
              <a:ext uri="{FF2B5EF4-FFF2-40B4-BE49-F238E27FC236}">
                <a16:creationId xmlns:a16="http://schemas.microsoft.com/office/drawing/2014/main" id="{FE9A311C-F68A-4F99-B9E7-5C00C5633733}"/>
              </a:ext>
            </a:extLst>
          </p:cNvPr>
          <p:cNvSpPr>
            <a:spLocks noGrp="1"/>
          </p:cNvSpPr>
          <p:nvPr>
            <p:ph idx="1"/>
          </p:nvPr>
        </p:nvSpPr>
        <p:spPr>
          <a:xfrm>
            <a:off x="623392" y="1556792"/>
            <a:ext cx="10801847" cy="4536504"/>
          </a:xfrm>
        </p:spPr>
        <p:txBody>
          <a:bodyPr/>
          <a:lstStyle/>
          <a:p>
            <a:r>
              <a:rPr lang="fi-FI" dirty="0"/>
              <a:t>Markkinoilla kaksi myyntiluvallista </a:t>
            </a:r>
            <a:r>
              <a:rPr lang="fi-FI" dirty="0" err="1"/>
              <a:t>pneumokokkikonjugaattirokotetta</a:t>
            </a:r>
            <a:r>
              <a:rPr lang="fi-FI" dirty="0"/>
              <a:t>: 10 ja 13 </a:t>
            </a:r>
            <a:r>
              <a:rPr lang="fi-FI" dirty="0" err="1"/>
              <a:t>serotyyppiä</a:t>
            </a:r>
            <a:r>
              <a:rPr lang="fi-FI" dirty="0"/>
              <a:t> (PCV 10 ja PCV13)</a:t>
            </a:r>
          </a:p>
          <a:p>
            <a:pPr marL="0" indent="0">
              <a:buNone/>
            </a:pPr>
            <a:r>
              <a:rPr lang="fi-FI" b="1" dirty="0"/>
              <a:t>MAO:16/20:</a:t>
            </a:r>
          </a:p>
          <a:p>
            <a:r>
              <a:rPr lang="fi-FI" dirty="0"/>
              <a:t>PCV10 –rokotteelle asetettu hinnanlisä, koska on ns. heikompi. Valintaperusteena halvin hinta.</a:t>
            </a:r>
          </a:p>
          <a:p>
            <a:pPr lvl="1">
              <a:buFont typeface="Wingdings" panose="05000000000000000000" pitchFamily="2" charset="2"/>
              <a:buChar char="Ø"/>
            </a:pPr>
            <a:r>
              <a:rPr lang="fi-FI" dirty="0"/>
              <a:t>MAO katsoi, että vertailutapa ei ollut omiaan turvaamaan tarjoajien tasapuolista ja syrjimätöntä menettelyä</a:t>
            </a:r>
          </a:p>
          <a:p>
            <a:pPr marL="0" indent="0">
              <a:buNone/>
            </a:pPr>
            <a:r>
              <a:rPr lang="fi-FI" b="1" dirty="0"/>
              <a:t>MAO:1/21:</a:t>
            </a:r>
          </a:p>
          <a:p>
            <a:r>
              <a:rPr lang="fi-FI" dirty="0"/>
              <a:t>Uudessa kilpailutuksessa valintaperusteena paras hinta-laatusuhde, hinta 70 % / laatu 30 % siten, että PCV13-rokotteesta sai laatuvertailuun 30 pistettä ja muista 0 pistettä</a:t>
            </a:r>
          </a:p>
          <a:p>
            <a:pPr>
              <a:buFont typeface="Wingdings" panose="05000000000000000000" pitchFamily="2" charset="2"/>
              <a:buChar char="Ø"/>
            </a:pPr>
            <a:r>
              <a:rPr lang="fi-FI" dirty="0"/>
              <a:t>  Hankintayksiköllä harkintavaltaa, vertailuperusteet sallittuja</a:t>
            </a:r>
          </a:p>
        </p:txBody>
      </p:sp>
      <p:sp>
        <p:nvSpPr>
          <p:cNvPr id="4" name="Dian numeron paikkamerkki 3">
            <a:extLst>
              <a:ext uri="{FF2B5EF4-FFF2-40B4-BE49-F238E27FC236}">
                <a16:creationId xmlns:a16="http://schemas.microsoft.com/office/drawing/2014/main" id="{A6033A17-E446-4703-9A8F-CDCC321A6370}"/>
              </a:ext>
            </a:extLst>
          </p:cNvPr>
          <p:cNvSpPr>
            <a:spLocks noGrp="1"/>
          </p:cNvSpPr>
          <p:nvPr>
            <p:ph type="sldNum" sz="quarter" idx="12"/>
          </p:nvPr>
        </p:nvSpPr>
        <p:spPr/>
        <p:txBody>
          <a:bodyPr/>
          <a:lstStyle/>
          <a:p>
            <a:fld id="{0861148C-697E-4B67-BDAA-872F34DF1106}" type="slidenum">
              <a:rPr lang="fi-FI" smtClean="0"/>
              <a:pPr/>
              <a:t>34</a:t>
            </a:fld>
            <a:endParaRPr lang="fi-FI" dirty="0"/>
          </a:p>
        </p:txBody>
      </p:sp>
    </p:spTree>
    <p:extLst>
      <p:ext uri="{BB962C8B-B14F-4D97-AF65-F5344CB8AC3E}">
        <p14:creationId xmlns:p14="http://schemas.microsoft.com/office/powerpoint/2010/main" val="953065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FF5613-F439-4700-8D81-03A02CBD6B6E}"/>
              </a:ext>
            </a:extLst>
          </p:cNvPr>
          <p:cNvSpPr>
            <a:spLocks noGrp="1"/>
          </p:cNvSpPr>
          <p:nvPr>
            <p:ph type="ctrTitle"/>
          </p:nvPr>
        </p:nvSpPr>
        <p:spPr/>
        <p:txBody>
          <a:bodyPr/>
          <a:lstStyle/>
          <a:p>
            <a:r>
              <a:rPr lang="fi-FI" dirty="0"/>
              <a:t>Harmaan talouden torjunnan näkökulmia </a:t>
            </a:r>
            <a:br>
              <a:rPr lang="fi-FI" dirty="0"/>
            </a:br>
            <a:r>
              <a:rPr lang="fi-FI" dirty="0"/>
              <a:t>(ja vähän muutakin)</a:t>
            </a:r>
          </a:p>
        </p:txBody>
      </p:sp>
      <p:sp>
        <p:nvSpPr>
          <p:cNvPr id="3" name="Alaotsikko 2">
            <a:extLst>
              <a:ext uri="{FF2B5EF4-FFF2-40B4-BE49-F238E27FC236}">
                <a16:creationId xmlns:a16="http://schemas.microsoft.com/office/drawing/2014/main" id="{A741F1F8-FE68-41D8-9547-CAC38CB1E5D3}"/>
              </a:ext>
            </a:extLst>
          </p:cNvPr>
          <p:cNvSpPr>
            <a:spLocks noGrp="1"/>
          </p:cNvSpPr>
          <p:nvPr>
            <p:ph type="subTitle" idx="1"/>
          </p:nvPr>
        </p:nvSpPr>
        <p:spPr>
          <a:xfrm>
            <a:off x="1199456" y="4797152"/>
            <a:ext cx="9577064" cy="936104"/>
          </a:xfrm>
        </p:spPr>
        <p:txBody>
          <a:bodyPr/>
          <a:lstStyle/>
          <a:p>
            <a:r>
              <a:rPr lang="fi-FI" dirty="0"/>
              <a:t>Lakimies Vaula Mäkinen</a:t>
            </a:r>
          </a:p>
        </p:txBody>
      </p:sp>
      <p:sp>
        <p:nvSpPr>
          <p:cNvPr id="4" name="Dian numeron paikkamerkki 3">
            <a:extLst>
              <a:ext uri="{FF2B5EF4-FFF2-40B4-BE49-F238E27FC236}">
                <a16:creationId xmlns:a16="http://schemas.microsoft.com/office/drawing/2014/main" id="{C945B884-7D8D-4104-8822-CEF707CBC1C6}"/>
              </a:ext>
            </a:extLst>
          </p:cNvPr>
          <p:cNvSpPr>
            <a:spLocks noGrp="1"/>
          </p:cNvSpPr>
          <p:nvPr>
            <p:ph type="sldNum" sz="quarter" idx="12"/>
          </p:nvPr>
        </p:nvSpPr>
        <p:spPr/>
        <p:txBody>
          <a:bodyPr/>
          <a:lstStyle/>
          <a:p>
            <a:fld id="{0861148C-697E-4B67-BDAA-872F34DF1106}" type="slidenum">
              <a:rPr lang="fi-FI" smtClean="0"/>
              <a:pPr/>
              <a:t>35</a:t>
            </a:fld>
            <a:endParaRPr lang="fi-FI" dirty="0"/>
          </a:p>
        </p:txBody>
      </p:sp>
    </p:spTree>
    <p:extLst>
      <p:ext uri="{BB962C8B-B14F-4D97-AF65-F5344CB8AC3E}">
        <p14:creationId xmlns:p14="http://schemas.microsoft.com/office/powerpoint/2010/main" val="2835183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CF34EB-5B28-4019-B912-BC91D2C64AA3}"/>
              </a:ext>
            </a:extLst>
          </p:cNvPr>
          <p:cNvSpPr>
            <a:spLocks noGrp="1"/>
          </p:cNvSpPr>
          <p:nvPr>
            <p:ph type="ctrTitle"/>
          </p:nvPr>
        </p:nvSpPr>
        <p:spPr>
          <a:xfrm>
            <a:off x="1199456" y="2636890"/>
            <a:ext cx="9577064" cy="1512190"/>
          </a:xfrm>
        </p:spPr>
        <p:txBody>
          <a:bodyPr/>
          <a:lstStyle/>
          <a:p>
            <a:r>
              <a:rPr lang="fi-FI" dirty="0"/>
              <a:t>MAO 76/21 &amp;</a:t>
            </a:r>
            <a:br>
              <a:rPr lang="fi-FI" dirty="0"/>
            </a:br>
            <a:r>
              <a:rPr lang="fi-FI" dirty="0"/>
              <a:t>MAO H260/2021</a:t>
            </a:r>
          </a:p>
        </p:txBody>
      </p:sp>
      <p:sp>
        <p:nvSpPr>
          <p:cNvPr id="3" name="Alaotsikko 2">
            <a:extLst>
              <a:ext uri="{FF2B5EF4-FFF2-40B4-BE49-F238E27FC236}">
                <a16:creationId xmlns:a16="http://schemas.microsoft.com/office/drawing/2014/main" id="{2C4139EC-04C0-4E5E-99BA-C90A23F81885}"/>
              </a:ext>
            </a:extLst>
          </p:cNvPr>
          <p:cNvSpPr>
            <a:spLocks noGrp="1"/>
          </p:cNvSpPr>
          <p:nvPr>
            <p:ph type="subTitle" idx="1"/>
          </p:nvPr>
        </p:nvSpPr>
        <p:spPr/>
        <p:txBody>
          <a:bodyPr/>
          <a:lstStyle/>
          <a:p>
            <a:r>
              <a:rPr lang="fi-FI" sz="2800" dirty="0"/>
              <a:t>Harkinnanvarainen poissulkeminen</a:t>
            </a:r>
          </a:p>
        </p:txBody>
      </p:sp>
      <p:sp>
        <p:nvSpPr>
          <p:cNvPr id="4" name="Dian numeron paikkamerkki 3">
            <a:extLst>
              <a:ext uri="{FF2B5EF4-FFF2-40B4-BE49-F238E27FC236}">
                <a16:creationId xmlns:a16="http://schemas.microsoft.com/office/drawing/2014/main" id="{05574619-4A84-488E-804E-8227E3C195C4}"/>
              </a:ext>
            </a:extLst>
          </p:cNvPr>
          <p:cNvSpPr>
            <a:spLocks noGrp="1"/>
          </p:cNvSpPr>
          <p:nvPr>
            <p:ph type="sldNum" sz="quarter" idx="12"/>
          </p:nvPr>
        </p:nvSpPr>
        <p:spPr/>
        <p:txBody>
          <a:bodyPr/>
          <a:lstStyle/>
          <a:p>
            <a:fld id="{0861148C-697E-4B67-BDAA-872F34DF1106}" type="slidenum">
              <a:rPr lang="fi-FI" smtClean="0"/>
              <a:pPr/>
              <a:t>36</a:t>
            </a:fld>
            <a:endParaRPr lang="fi-FI" dirty="0"/>
          </a:p>
        </p:txBody>
      </p:sp>
    </p:spTree>
    <p:extLst>
      <p:ext uri="{BB962C8B-B14F-4D97-AF65-F5344CB8AC3E}">
        <p14:creationId xmlns:p14="http://schemas.microsoft.com/office/powerpoint/2010/main" val="34948377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FE3832-3E84-8347-A470-3ACEF884C71B}"/>
              </a:ext>
            </a:extLst>
          </p:cNvPr>
          <p:cNvSpPr>
            <a:spLocks noGrp="1"/>
          </p:cNvSpPr>
          <p:nvPr>
            <p:ph type="ctrTitle"/>
          </p:nvPr>
        </p:nvSpPr>
        <p:spPr>
          <a:xfrm>
            <a:off x="1199456" y="3104964"/>
            <a:ext cx="9577064" cy="1404156"/>
          </a:xfrm>
        </p:spPr>
        <p:txBody>
          <a:bodyPr/>
          <a:lstStyle/>
          <a:p>
            <a:r>
              <a:rPr lang="fi-FI" dirty="0"/>
              <a:t>MAO 76/21</a:t>
            </a:r>
            <a:br>
              <a:rPr lang="fi-FI" sz="2800" dirty="0"/>
            </a:br>
            <a:br>
              <a:rPr lang="fi-FI" dirty="0"/>
            </a:br>
            <a:endParaRPr lang="x-none" dirty="0"/>
          </a:p>
        </p:txBody>
      </p:sp>
    </p:spTree>
    <p:extLst>
      <p:ext uri="{BB962C8B-B14F-4D97-AF65-F5344CB8AC3E}">
        <p14:creationId xmlns:p14="http://schemas.microsoft.com/office/powerpoint/2010/main" val="4037836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6763" y="348675"/>
            <a:ext cx="10658475" cy="504057"/>
          </a:xfrm>
        </p:spPr>
        <p:txBody>
          <a:bodyPr/>
          <a:lstStyle/>
          <a:p>
            <a:r>
              <a:rPr lang="fi-FI" sz="3200" dirty="0"/>
              <a:t>MAO 76/21 - Asian tausta</a:t>
            </a:r>
          </a:p>
        </p:txBody>
      </p:sp>
      <p:sp>
        <p:nvSpPr>
          <p:cNvPr id="3" name="Content Placeholder 2"/>
          <p:cNvSpPr>
            <a:spLocks noGrp="1"/>
          </p:cNvSpPr>
          <p:nvPr>
            <p:ph idx="1"/>
          </p:nvPr>
        </p:nvSpPr>
        <p:spPr>
          <a:xfrm>
            <a:off x="766763" y="980728"/>
            <a:ext cx="10658475" cy="5256584"/>
          </a:xfrm>
        </p:spPr>
        <p:txBody>
          <a:bodyPr/>
          <a:lstStyle/>
          <a:p>
            <a:r>
              <a:rPr lang="fi-FI" dirty="0"/>
              <a:t>Rakennusteknisten töiden puitejärjestelyn kilpailutus</a:t>
            </a:r>
          </a:p>
          <a:p>
            <a:pPr lvl="1"/>
            <a:r>
              <a:rPr lang="fi-FI" sz="2000" dirty="0"/>
              <a:t>Jaettu 7 eri osa-alueeseen</a:t>
            </a:r>
          </a:p>
          <a:p>
            <a:pPr lvl="1"/>
            <a:r>
              <a:rPr lang="fi-FI" sz="2000" dirty="0"/>
              <a:t>Ennakoitu kokonaisarvo n. 65 MEUR</a:t>
            </a:r>
          </a:p>
          <a:p>
            <a:r>
              <a:rPr lang="fi-FI" dirty="0"/>
              <a:t>Hankintayksikkö sulki yhden urakoitsijan tarjouskilpailun ulkopuolelle harkinnanvaraisen poissulkemisperusteen nojalla:</a:t>
            </a:r>
          </a:p>
          <a:p>
            <a:pPr marL="787400" lvl="1" indent="-342900">
              <a:buFont typeface="+mj-lt"/>
              <a:buAutoNum type="arabicPeriod"/>
            </a:pPr>
            <a:r>
              <a:rPr lang="fi-FI" sz="2000" dirty="0"/>
              <a:t>Urakoitsija on aikaisemmassa hankinnassa toimittanut tarjouskilpailuun väärennettyjä asiakirjoja (työterveyshuollon järjestäminen) (81.1 §:n 3&amp;5 kohta);</a:t>
            </a:r>
          </a:p>
          <a:p>
            <a:pPr marL="787400" lvl="1" indent="-342900">
              <a:buFont typeface="+mj-lt"/>
              <a:buAutoNum type="arabicPeriod"/>
            </a:pPr>
            <a:r>
              <a:rPr lang="fi-FI" sz="2000" dirty="0"/>
              <a:t>Suorituksissa on aikaisemmissa sopimuksissa ollut muutoinkin merkittäviä ja toistuvia puutteita (sopimus purettu) (81.1 §:n 9 kohta); ja</a:t>
            </a:r>
          </a:p>
          <a:p>
            <a:pPr marL="787400" lvl="1" indent="-342900">
              <a:buFont typeface="+mj-lt"/>
              <a:buAutoNum type="arabicPeriod"/>
            </a:pPr>
            <a:r>
              <a:rPr lang="fi-FI" sz="2000" dirty="0"/>
              <a:t>Urakoitsija on ylipäätään antanut HY:lle olennaisesti vääriä tietoja hankintamenettelyssä (ESPD) (81.1 §:n 10 kohta)</a:t>
            </a:r>
          </a:p>
          <a:p>
            <a:r>
              <a:rPr lang="fi-FI" dirty="0"/>
              <a:t>Poissuljettu urakoitsija valittanut: mikään em. poissulkemisperusteista ei täyty</a:t>
            </a:r>
          </a:p>
        </p:txBody>
      </p:sp>
      <p:sp>
        <p:nvSpPr>
          <p:cNvPr id="4" name="Slide Number Placeholder 3"/>
          <p:cNvSpPr>
            <a:spLocks noGrp="1"/>
          </p:cNvSpPr>
          <p:nvPr>
            <p:ph type="sldNum" sz="quarter" idx="12"/>
          </p:nvPr>
        </p:nvSpPr>
        <p:spPr/>
        <p:txBody>
          <a:bodyPr/>
          <a:lstStyle/>
          <a:p>
            <a:fld id="{0861148C-697E-4B67-BDAA-872F34DF1106}" type="slidenum">
              <a:rPr lang="fi-FI" smtClean="0"/>
              <a:t>38</a:t>
            </a:fld>
            <a:endParaRPr lang="fi-FI"/>
          </a:p>
        </p:txBody>
      </p:sp>
    </p:spTree>
    <p:extLst>
      <p:ext uri="{BB962C8B-B14F-4D97-AF65-F5344CB8AC3E}">
        <p14:creationId xmlns:p14="http://schemas.microsoft.com/office/powerpoint/2010/main" val="19307519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D4F809-00B3-41D1-97FB-6E84EB6ECAF0}"/>
              </a:ext>
            </a:extLst>
          </p:cNvPr>
          <p:cNvSpPr>
            <a:spLocks noGrp="1"/>
          </p:cNvSpPr>
          <p:nvPr>
            <p:ph type="title"/>
          </p:nvPr>
        </p:nvSpPr>
        <p:spPr>
          <a:xfrm>
            <a:off x="766763" y="548678"/>
            <a:ext cx="10801845" cy="792089"/>
          </a:xfrm>
        </p:spPr>
        <p:txBody>
          <a:bodyPr/>
          <a:lstStyle/>
          <a:p>
            <a:r>
              <a:rPr lang="fi-FI" sz="3200" dirty="0"/>
              <a:t>MAO 76/21 - Tarkemmin urakoitsijan valitusperusteista</a:t>
            </a:r>
          </a:p>
        </p:txBody>
      </p:sp>
      <p:sp>
        <p:nvSpPr>
          <p:cNvPr id="3" name="Sisällön paikkamerkki 2">
            <a:extLst>
              <a:ext uri="{FF2B5EF4-FFF2-40B4-BE49-F238E27FC236}">
                <a16:creationId xmlns:a16="http://schemas.microsoft.com/office/drawing/2014/main" id="{3A7DA297-ED32-489B-BEC2-85D19EC4A418}"/>
              </a:ext>
            </a:extLst>
          </p:cNvPr>
          <p:cNvSpPr>
            <a:spLocks noGrp="1"/>
          </p:cNvSpPr>
          <p:nvPr>
            <p:ph idx="1"/>
          </p:nvPr>
        </p:nvSpPr>
        <p:spPr>
          <a:xfrm>
            <a:off x="766763" y="1628800"/>
            <a:ext cx="10658474" cy="4392488"/>
          </a:xfrm>
        </p:spPr>
        <p:txBody>
          <a:bodyPr/>
          <a:lstStyle/>
          <a:p>
            <a:pPr marL="457200" indent="-457200">
              <a:buFont typeface="+mj-lt"/>
              <a:buAutoNum type="arabicPeriod"/>
            </a:pPr>
            <a:r>
              <a:rPr lang="fi-FI" sz="2200" dirty="0"/>
              <a:t>Väärennysväite perusteeton: </a:t>
            </a:r>
            <a:r>
              <a:rPr lang="fi-FI" sz="2200" dirty="0">
                <a:sym typeface="Wingdings" panose="05000000000000000000" pitchFamily="2" charset="2"/>
              </a:rPr>
              <a:t>tarjouksen liitteiden tallentamisessa tapahtunut tahaton virhe (muokattua dokumenttia ei olisi pitänyt edes lähettää)  toisaalta tarjouksen yhteydessä toimitettu Tilaajavastuu.fi-raportti sisältänyt vastaavat tiedot eli liitteen toimittaminen ei ole ollut edes välttämätöntä</a:t>
            </a:r>
          </a:p>
          <a:p>
            <a:pPr marL="457200" indent="-457200">
              <a:buFont typeface="+mj-lt"/>
              <a:buAutoNum type="arabicPeriod"/>
            </a:pPr>
            <a:r>
              <a:rPr lang="fi-FI" sz="2200" dirty="0">
                <a:sym typeface="Wingdings" panose="05000000000000000000" pitchFamily="2" charset="2"/>
              </a:rPr>
              <a:t>Velvoitteiden rikkominen ollut vain vähäistä ed. sopimussuhteissa</a:t>
            </a:r>
          </a:p>
          <a:p>
            <a:pPr marL="457200" indent="-457200">
              <a:buFont typeface="+mj-lt"/>
              <a:buAutoNum type="arabicPeriod"/>
            </a:pPr>
            <a:r>
              <a:rPr lang="fi-FI" sz="2200" dirty="0">
                <a:sym typeface="Wingdings" panose="05000000000000000000" pitchFamily="2" charset="2"/>
              </a:rPr>
              <a:t>Kysymys ei ole muutoinkaan voinut olla olennaisesti väärien tietojen antamisesta </a:t>
            </a:r>
            <a:r>
              <a:rPr lang="fi-FI" sz="2200" i="1" dirty="0">
                <a:sym typeface="Wingdings" panose="05000000000000000000" pitchFamily="2" charset="2"/>
              </a:rPr>
              <a:t>hankintamenettelyssä</a:t>
            </a:r>
            <a:r>
              <a:rPr lang="fi-FI" sz="2200" dirty="0">
                <a:sym typeface="Wingdings" panose="05000000000000000000" pitchFamily="2" charset="2"/>
              </a:rPr>
              <a:t>: ed. sopimus ei ole ollut luonteeltaan </a:t>
            </a:r>
            <a:r>
              <a:rPr lang="fi-FI" sz="2200" i="1" dirty="0">
                <a:sym typeface="Wingdings" panose="05000000000000000000" pitchFamily="2" charset="2"/>
              </a:rPr>
              <a:t>hankintasopimus</a:t>
            </a:r>
            <a:endParaRPr lang="fi-FI" sz="2200" i="1" dirty="0"/>
          </a:p>
        </p:txBody>
      </p:sp>
      <p:sp>
        <p:nvSpPr>
          <p:cNvPr id="4" name="Dian numeron paikkamerkki 3">
            <a:extLst>
              <a:ext uri="{FF2B5EF4-FFF2-40B4-BE49-F238E27FC236}">
                <a16:creationId xmlns:a16="http://schemas.microsoft.com/office/drawing/2014/main" id="{7E2C6BC1-93B9-4333-B5A1-98F0423A8523}"/>
              </a:ext>
            </a:extLst>
          </p:cNvPr>
          <p:cNvSpPr>
            <a:spLocks noGrp="1"/>
          </p:cNvSpPr>
          <p:nvPr>
            <p:ph type="sldNum" sz="quarter" idx="12"/>
          </p:nvPr>
        </p:nvSpPr>
        <p:spPr/>
        <p:txBody>
          <a:bodyPr/>
          <a:lstStyle/>
          <a:p>
            <a:fld id="{0861148C-697E-4B67-BDAA-872F34DF1106}" type="slidenum">
              <a:rPr lang="fi-FI" smtClean="0"/>
              <a:pPr/>
              <a:t>39</a:t>
            </a:fld>
            <a:endParaRPr lang="fi-FI" dirty="0"/>
          </a:p>
        </p:txBody>
      </p:sp>
    </p:spTree>
    <p:extLst>
      <p:ext uri="{BB962C8B-B14F-4D97-AF65-F5344CB8AC3E}">
        <p14:creationId xmlns:p14="http://schemas.microsoft.com/office/powerpoint/2010/main" val="34663861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69CF52-605C-47AA-BCFD-5EBE7CF7A4A4}"/>
              </a:ext>
            </a:extLst>
          </p:cNvPr>
          <p:cNvSpPr>
            <a:spLocks noGrp="1"/>
          </p:cNvSpPr>
          <p:nvPr>
            <p:ph type="title"/>
          </p:nvPr>
        </p:nvSpPr>
        <p:spPr/>
        <p:txBody>
          <a:bodyPr/>
          <a:lstStyle/>
          <a:p>
            <a:r>
              <a:rPr lang="fi-FI" dirty="0"/>
              <a:t>Suosikeista ja systematisoinnista</a:t>
            </a:r>
          </a:p>
        </p:txBody>
      </p:sp>
      <p:sp>
        <p:nvSpPr>
          <p:cNvPr id="5" name="Tekstin paikkamerkki 4">
            <a:extLst>
              <a:ext uri="{FF2B5EF4-FFF2-40B4-BE49-F238E27FC236}">
                <a16:creationId xmlns:a16="http://schemas.microsoft.com/office/drawing/2014/main" id="{63A2171C-6FA1-4326-B612-22A253E4937F}"/>
              </a:ext>
            </a:extLst>
          </p:cNvPr>
          <p:cNvSpPr>
            <a:spLocks noGrp="1"/>
          </p:cNvSpPr>
          <p:nvPr>
            <p:ph type="body" idx="1"/>
          </p:nvPr>
        </p:nvSpPr>
        <p:spPr/>
        <p:txBody>
          <a:bodyPr/>
          <a:lstStyle/>
          <a:p>
            <a:r>
              <a:rPr lang="fi-FI" dirty="0"/>
              <a:t>Tutustumisen arvoisia tapauksia </a:t>
            </a:r>
          </a:p>
        </p:txBody>
      </p:sp>
      <p:sp>
        <p:nvSpPr>
          <p:cNvPr id="3" name="Sisällön paikkamerkki 2">
            <a:extLst>
              <a:ext uri="{FF2B5EF4-FFF2-40B4-BE49-F238E27FC236}">
                <a16:creationId xmlns:a16="http://schemas.microsoft.com/office/drawing/2014/main" id="{DA54BDFB-D137-4585-A3C8-BE1408BC5645}"/>
              </a:ext>
            </a:extLst>
          </p:cNvPr>
          <p:cNvSpPr>
            <a:spLocks noGrp="1"/>
          </p:cNvSpPr>
          <p:nvPr>
            <p:ph sz="half" idx="2"/>
          </p:nvPr>
        </p:nvSpPr>
        <p:spPr/>
        <p:txBody>
          <a:bodyPr/>
          <a:lstStyle/>
          <a:p>
            <a:r>
              <a:rPr lang="fi-FI" b="1" dirty="0"/>
              <a:t>KHO:2020:146 </a:t>
            </a:r>
            <a:r>
              <a:rPr lang="fi-FI" dirty="0"/>
              <a:t>(kuntien yhteistoiminta, toimivallan siirto, sidosyksikön ulosmyynti, </a:t>
            </a:r>
            <a:r>
              <a:rPr lang="fi-FI" dirty="0" err="1"/>
              <a:t>ref</a:t>
            </a:r>
            <a:r>
              <a:rPr lang="fi-FI" dirty="0"/>
              <a:t>. EUT C-328/19)</a:t>
            </a:r>
          </a:p>
          <a:p>
            <a:r>
              <a:rPr lang="fi-FI" b="1" dirty="0"/>
              <a:t>KHO:2021:17 </a:t>
            </a:r>
            <a:r>
              <a:rPr lang="fi-FI" dirty="0"/>
              <a:t>(kansalliset hankinnat, soveltuvuus, alihankkijan referenssit)</a:t>
            </a:r>
          </a:p>
        </p:txBody>
      </p:sp>
      <p:sp>
        <p:nvSpPr>
          <p:cNvPr id="6" name="Tekstin paikkamerkki 5">
            <a:extLst>
              <a:ext uri="{FF2B5EF4-FFF2-40B4-BE49-F238E27FC236}">
                <a16:creationId xmlns:a16="http://schemas.microsoft.com/office/drawing/2014/main" id="{F678F258-2017-464D-94FF-15F26C45A6A4}"/>
              </a:ext>
            </a:extLst>
          </p:cNvPr>
          <p:cNvSpPr>
            <a:spLocks noGrp="1"/>
          </p:cNvSpPr>
          <p:nvPr>
            <p:ph type="body" sz="quarter" idx="3"/>
          </p:nvPr>
        </p:nvSpPr>
        <p:spPr/>
        <p:txBody>
          <a:bodyPr/>
          <a:lstStyle/>
          <a:p>
            <a:r>
              <a:rPr lang="fi-FI" dirty="0"/>
              <a:t>Mistä tänään puhun?</a:t>
            </a:r>
          </a:p>
        </p:txBody>
      </p:sp>
      <p:sp>
        <p:nvSpPr>
          <p:cNvPr id="7" name="Sisällön paikkamerkki 6">
            <a:extLst>
              <a:ext uri="{FF2B5EF4-FFF2-40B4-BE49-F238E27FC236}">
                <a16:creationId xmlns:a16="http://schemas.microsoft.com/office/drawing/2014/main" id="{85C8957C-D28D-4D1C-8EB1-A80838C71E6C}"/>
              </a:ext>
            </a:extLst>
          </p:cNvPr>
          <p:cNvSpPr>
            <a:spLocks noGrp="1"/>
          </p:cNvSpPr>
          <p:nvPr>
            <p:ph sz="quarter" idx="4"/>
          </p:nvPr>
        </p:nvSpPr>
        <p:spPr/>
        <p:txBody>
          <a:bodyPr/>
          <a:lstStyle/>
          <a:p>
            <a:r>
              <a:rPr lang="fi-FI" b="1" dirty="0"/>
              <a:t>MAO H265/21 </a:t>
            </a:r>
            <a:r>
              <a:rPr lang="fi-FI" dirty="0"/>
              <a:t>poikkeuksellisen alhainen tarjous &amp; valtiontukiväite (ks. myös MAO 32/21)</a:t>
            </a:r>
          </a:p>
          <a:p>
            <a:r>
              <a:rPr lang="fi-FI" b="1" dirty="0"/>
              <a:t>MAO H256/21 </a:t>
            </a:r>
            <a:r>
              <a:rPr lang="fi-FI" dirty="0"/>
              <a:t>luonteva hankintakokonaisuus &amp; pilkkomiskielto</a:t>
            </a:r>
          </a:p>
        </p:txBody>
      </p:sp>
      <p:sp>
        <p:nvSpPr>
          <p:cNvPr id="4" name="Dian numeron paikkamerkki 3">
            <a:extLst>
              <a:ext uri="{FF2B5EF4-FFF2-40B4-BE49-F238E27FC236}">
                <a16:creationId xmlns:a16="http://schemas.microsoft.com/office/drawing/2014/main" id="{7FB43461-6896-49CD-823B-80FC314A68D5}"/>
              </a:ext>
            </a:extLst>
          </p:cNvPr>
          <p:cNvSpPr>
            <a:spLocks noGrp="1"/>
          </p:cNvSpPr>
          <p:nvPr>
            <p:ph type="sldNum" sz="quarter" idx="12"/>
          </p:nvPr>
        </p:nvSpPr>
        <p:spPr/>
        <p:txBody>
          <a:bodyPr/>
          <a:lstStyle/>
          <a:p>
            <a:fld id="{0861148C-697E-4B67-BDAA-872F34DF1106}" type="slidenum">
              <a:rPr lang="fi-FI" smtClean="0"/>
              <a:pPr/>
              <a:t>4</a:t>
            </a:fld>
            <a:endParaRPr lang="fi-FI" dirty="0"/>
          </a:p>
        </p:txBody>
      </p:sp>
    </p:spTree>
    <p:extLst>
      <p:ext uri="{BB962C8B-B14F-4D97-AF65-F5344CB8AC3E}">
        <p14:creationId xmlns:p14="http://schemas.microsoft.com/office/powerpoint/2010/main" val="2147452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B696DD20-AC18-4F89-BB71-4F53534CDAA8}"/>
              </a:ext>
            </a:extLst>
          </p:cNvPr>
          <p:cNvSpPr>
            <a:spLocks noGrp="1"/>
          </p:cNvSpPr>
          <p:nvPr>
            <p:ph type="title" idx="4294967295"/>
          </p:nvPr>
        </p:nvSpPr>
        <p:spPr>
          <a:xfrm>
            <a:off x="5072063" y="1160463"/>
            <a:ext cx="6121400" cy="45370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200"/>
              </a:spcBef>
              <a:spcAft>
                <a:spcPts val="0"/>
              </a:spcAft>
              <a:buClr>
                <a:schemeClr val="accent3"/>
              </a:buClr>
              <a:buSzTx/>
              <a:buFontTx/>
              <a:buNone/>
              <a:tabLst/>
              <a:defRPr/>
            </a:pPr>
            <a:r>
              <a:rPr kumimoji="0" lang="fi-FI" sz="2800" b="1" i="0" u="none" strike="noStrike" kern="1200" cap="none" spc="0" normalizeH="0" baseline="0" noProof="0" dirty="0">
                <a:ln>
                  <a:noFill/>
                </a:ln>
                <a:solidFill>
                  <a:schemeClr val="bg1"/>
                </a:solidFill>
                <a:effectLst/>
                <a:uLnTx/>
                <a:uFillTx/>
                <a:latin typeface="Trio Grotesk" panose="020B0505040000000004" pitchFamily="34" charset="77"/>
                <a:ea typeface="+mn-ea"/>
                <a:cs typeface="+mn-cs"/>
              </a:rPr>
              <a:t>Onko hankintayksiköllä ollut hankintalain harkinnanvaraisia poissulkemisperusteita koskien riittävät perusteet sulkea tarjoaja tarjouskilpailun ulkopuolelle?</a:t>
            </a:r>
          </a:p>
        </p:txBody>
      </p:sp>
      <p:sp>
        <p:nvSpPr>
          <p:cNvPr id="2" name="Dian numeron paikkamerkki 1">
            <a:extLst>
              <a:ext uri="{FF2B5EF4-FFF2-40B4-BE49-F238E27FC236}">
                <a16:creationId xmlns:a16="http://schemas.microsoft.com/office/drawing/2014/main" id="{CB00D994-7205-44F7-87C9-9F0B36F5F3CE}"/>
              </a:ext>
            </a:extLst>
          </p:cNvPr>
          <p:cNvSpPr>
            <a:spLocks noGrp="1"/>
          </p:cNvSpPr>
          <p:nvPr>
            <p:ph type="sldNum" sz="quarter" idx="12"/>
          </p:nvPr>
        </p:nvSpPr>
        <p:spPr/>
        <p:txBody>
          <a:bodyPr/>
          <a:lstStyle/>
          <a:p>
            <a:fld id="{0861148C-697E-4B67-BDAA-872F34DF1106}" type="slidenum">
              <a:rPr lang="fi-FI" smtClean="0"/>
              <a:pPr/>
              <a:t>40</a:t>
            </a:fld>
            <a:endParaRPr lang="fi-FI" dirty="0"/>
          </a:p>
        </p:txBody>
      </p:sp>
    </p:spTree>
    <p:extLst>
      <p:ext uri="{BB962C8B-B14F-4D97-AF65-F5344CB8AC3E}">
        <p14:creationId xmlns:p14="http://schemas.microsoft.com/office/powerpoint/2010/main" val="19435028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69DFEF-A135-40E5-979F-CCAC3DE1B565}"/>
              </a:ext>
            </a:extLst>
          </p:cNvPr>
          <p:cNvSpPr>
            <a:spLocks noGrp="1"/>
          </p:cNvSpPr>
          <p:nvPr>
            <p:ph type="title"/>
          </p:nvPr>
        </p:nvSpPr>
        <p:spPr>
          <a:xfrm>
            <a:off x="766763" y="404665"/>
            <a:ext cx="10657829" cy="864094"/>
          </a:xfrm>
        </p:spPr>
        <p:txBody>
          <a:bodyPr/>
          <a:lstStyle/>
          <a:p>
            <a:r>
              <a:rPr lang="fi-FI" sz="2800" dirty="0"/>
              <a:t>Harkinnanvaraisista poissulkemisperusteista (hankintalaki 81 §)</a:t>
            </a:r>
            <a:br>
              <a:rPr lang="fi-FI" sz="2800" dirty="0"/>
            </a:br>
            <a:endParaRPr lang="fi-FI" sz="2800" dirty="0"/>
          </a:p>
        </p:txBody>
      </p:sp>
      <p:sp>
        <p:nvSpPr>
          <p:cNvPr id="3" name="Sisällön paikkamerkki 2">
            <a:extLst>
              <a:ext uri="{FF2B5EF4-FFF2-40B4-BE49-F238E27FC236}">
                <a16:creationId xmlns:a16="http://schemas.microsoft.com/office/drawing/2014/main" id="{5AFB742C-31D1-4877-A679-380245C4367D}"/>
              </a:ext>
            </a:extLst>
          </p:cNvPr>
          <p:cNvSpPr>
            <a:spLocks noGrp="1"/>
          </p:cNvSpPr>
          <p:nvPr>
            <p:ph idx="1"/>
          </p:nvPr>
        </p:nvSpPr>
        <p:spPr>
          <a:xfrm>
            <a:off x="766763" y="1340768"/>
            <a:ext cx="10657829" cy="5112568"/>
          </a:xfrm>
        </p:spPr>
        <p:txBody>
          <a:bodyPr/>
          <a:lstStyle/>
          <a:p>
            <a:r>
              <a:rPr lang="fi-FI" dirty="0"/>
              <a:t>Tarkoituksena vähentää toimittajan heikosta taloudellisesta asemasta, lainsäädännön vastaisesta toiminnasta tai muista vastaavista tekijöistä johtuvia riskejä hankinnan toteuttamiselle</a:t>
            </a:r>
          </a:p>
          <a:p>
            <a:r>
              <a:rPr lang="fi-FI" dirty="0"/>
              <a:t>Poissulkemisperusteita sovellettaessa kiinnitettävä erityistä huomiota suhteellisuusperiaatteeseen:</a:t>
            </a:r>
          </a:p>
          <a:p>
            <a:pPr lvl="1"/>
            <a:r>
              <a:rPr lang="fi-FI" sz="2000" dirty="0"/>
              <a:t>vain poikkeuksellisesti suljettava tarjouskilpailun ulkopuolelle vähäisten rikkomusten perusteella</a:t>
            </a:r>
          </a:p>
          <a:p>
            <a:r>
              <a:rPr lang="fi-FI" b="1" dirty="0"/>
              <a:t>Vain yhdenkin poissulkemisperusteen olemassaolo riittävää</a:t>
            </a:r>
          </a:p>
          <a:p>
            <a:r>
              <a:rPr lang="fi-FI" dirty="0"/>
              <a:t>Hankintayksikkö voi käyttää näyttönä myös muuta aineistoa kuin lainvoimaisia päätöksiä tai tuomioita</a:t>
            </a:r>
          </a:p>
          <a:p>
            <a:pPr lvl="1"/>
            <a:r>
              <a:rPr lang="fi-FI" sz="2000" dirty="0"/>
              <a:t>HY:llä kuitenkin vastuu mahd. virheellisestä poissulkemisesta</a:t>
            </a:r>
          </a:p>
          <a:p>
            <a:r>
              <a:rPr lang="fi-FI" dirty="0"/>
              <a:t>Tarjoajalla mahdollisuus toimittaa näyttöä luotettavuudestaan</a:t>
            </a:r>
          </a:p>
        </p:txBody>
      </p:sp>
      <p:sp>
        <p:nvSpPr>
          <p:cNvPr id="4" name="Dian numeron paikkamerkki 3">
            <a:extLst>
              <a:ext uri="{FF2B5EF4-FFF2-40B4-BE49-F238E27FC236}">
                <a16:creationId xmlns:a16="http://schemas.microsoft.com/office/drawing/2014/main" id="{1596F26B-A629-414E-A64A-56EE3ABBA696}"/>
              </a:ext>
            </a:extLst>
          </p:cNvPr>
          <p:cNvSpPr>
            <a:spLocks noGrp="1"/>
          </p:cNvSpPr>
          <p:nvPr>
            <p:ph type="sldNum" sz="quarter" idx="12"/>
          </p:nvPr>
        </p:nvSpPr>
        <p:spPr/>
        <p:txBody>
          <a:bodyPr/>
          <a:lstStyle/>
          <a:p>
            <a:fld id="{0861148C-697E-4B67-BDAA-872F34DF1106}" type="slidenum">
              <a:rPr lang="fi-FI" smtClean="0"/>
              <a:pPr/>
              <a:t>41</a:t>
            </a:fld>
            <a:endParaRPr lang="fi-FI" dirty="0"/>
          </a:p>
        </p:txBody>
      </p:sp>
    </p:spTree>
    <p:extLst>
      <p:ext uri="{BB962C8B-B14F-4D97-AF65-F5344CB8AC3E}">
        <p14:creationId xmlns:p14="http://schemas.microsoft.com/office/powerpoint/2010/main" val="14045213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2542" y="332655"/>
            <a:ext cx="10657829" cy="504057"/>
          </a:xfrm>
        </p:spPr>
        <p:txBody>
          <a:bodyPr/>
          <a:lstStyle/>
          <a:p>
            <a:r>
              <a:rPr lang="fi-FI" sz="3200" dirty="0"/>
              <a:t>MAO 76/21 - Poimintoja perusteluista 1/2</a:t>
            </a:r>
          </a:p>
        </p:txBody>
      </p:sp>
      <p:sp>
        <p:nvSpPr>
          <p:cNvPr id="3" name="Content Placeholder 2"/>
          <p:cNvSpPr>
            <a:spLocks noGrp="1"/>
          </p:cNvSpPr>
          <p:nvPr>
            <p:ph idx="1"/>
          </p:nvPr>
        </p:nvSpPr>
        <p:spPr>
          <a:xfrm>
            <a:off x="782542" y="955342"/>
            <a:ext cx="10657829" cy="5425986"/>
          </a:xfrm>
        </p:spPr>
        <p:txBody>
          <a:bodyPr/>
          <a:lstStyle/>
          <a:p>
            <a:r>
              <a:rPr lang="fi-FI" b="1" dirty="0"/>
              <a:t>Väärennetyistä asiakirjoista: </a:t>
            </a:r>
            <a:r>
              <a:rPr lang="fi-FI" dirty="0"/>
              <a:t>vakavaksi virheeksi katsottavan menettelyn (81 §:n 1 mom. 3 kohta) on ilmennettävä tietyn vakavuusasteen tahallisuutta tai huolimattomuutta </a:t>
            </a:r>
            <a:r>
              <a:rPr lang="fi-FI" dirty="0">
                <a:sym typeface="Wingdings" panose="05000000000000000000" pitchFamily="2" charset="2"/>
              </a:rPr>
              <a:t> valittaja on toimittanut muun kuin alkuperäisen työterveyshuollon järjestämistä koskevan todistuksen hankintamenettelyssä  menettely on ollut omiaan asettamaan valittajan luotettavuuden kyseenalaiseksi</a:t>
            </a:r>
          </a:p>
          <a:p>
            <a:r>
              <a:rPr lang="fi-FI" b="1" dirty="0">
                <a:sym typeface="Wingdings" panose="05000000000000000000" pitchFamily="2" charset="2"/>
              </a:rPr>
              <a:t>Aiemmat suorituspuutteet: </a:t>
            </a:r>
            <a:r>
              <a:rPr lang="fi-FI" dirty="0">
                <a:sym typeface="Wingdings" panose="05000000000000000000" pitchFamily="2" charset="2"/>
              </a:rPr>
              <a:t>hankintalain 81 §:n 1 mom. 9 kohta edellyttää jonkin </a:t>
            </a:r>
            <a:r>
              <a:rPr lang="fi-FI" u="sng" dirty="0">
                <a:sym typeface="Wingdings" panose="05000000000000000000" pitchFamily="2" charset="2"/>
              </a:rPr>
              <a:t>keskeisen vaatimuksen</a:t>
            </a:r>
            <a:r>
              <a:rPr lang="fi-FI" dirty="0">
                <a:sym typeface="Wingdings" panose="05000000000000000000" pitchFamily="2" charset="2"/>
              </a:rPr>
              <a:t> toteuttamisessa olleen </a:t>
            </a:r>
            <a:r>
              <a:rPr lang="fi-FI" u="sng" dirty="0">
                <a:sym typeface="Wingdings" panose="05000000000000000000" pitchFamily="2" charset="2"/>
              </a:rPr>
              <a:t>merkittäviä tai toistuvia</a:t>
            </a:r>
            <a:r>
              <a:rPr lang="fi-FI" dirty="0">
                <a:sym typeface="Wingdings" panose="05000000000000000000" pitchFamily="2" charset="2"/>
              </a:rPr>
              <a:t> puutteita  MAO: käytännössä </a:t>
            </a:r>
            <a:r>
              <a:rPr lang="fi-FI" u="sng" dirty="0">
                <a:sym typeface="Wingdings" panose="05000000000000000000" pitchFamily="2" charset="2"/>
              </a:rPr>
              <a:t>yhtä ja samaa menettelyä</a:t>
            </a:r>
            <a:r>
              <a:rPr lang="fi-FI" dirty="0">
                <a:sym typeface="Wingdings" panose="05000000000000000000" pitchFamily="2" charset="2"/>
              </a:rPr>
              <a:t> ei voida pitää </a:t>
            </a:r>
            <a:r>
              <a:rPr lang="fi-FI" u="sng" dirty="0">
                <a:sym typeface="Wingdings" panose="05000000000000000000" pitchFamily="2" charset="2"/>
              </a:rPr>
              <a:t>sekä</a:t>
            </a:r>
            <a:r>
              <a:rPr lang="fi-FI" dirty="0">
                <a:sym typeface="Wingdings" panose="05000000000000000000" pitchFamily="2" charset="2"/>
              </a:rPr>
              <a:t> hankintalain 81 §:n 1 mom. 5 kohdan (ympäristö-, sosiaali- ja työoikeudellisten velvoitteiden rikkominen) </a:t>
            </a:r>
            <a:r>
              <a:rPr lang="fi-FI" u="sng" dirty="0">
                <a:sym typeface="Wingdings" panose="05000000000000000000" pitchFamily="2" charset="2"/>
              </a:rPr>
              <a:t>että</a:t>
            </a:r>
            <a:r>
              <a:rPr lang="fi-FI" dirty="0">
                <a:sym typeface="Wingdings" panose="05000000000000000000" pitchFamily="2" charset="2"/>
              </a:rPr>
              <a:t> 9 kohdan mukaisena poissulkemisperusteena. (Tässä täyttyi 81.1 §:n 5 kohta).</a:t>
            </a:r>
          </a:p>
          <a:p>
            <a:r>
              <a:rPr lang="fi-FI" b="1" dirty="0">
                <a:sym typeface="Wingdings" panose="05000000000000000000" pitchFamily="2" charset="2"/>
              </a:rPr>
              <a:t>Väärien tietojen antaminen:</a:t>
            </a:r>
            <a:r>
              <a:rPr lang="fi-FI" dirty="0">
                <a:sym typeface="Wingdings" panose="05000000000000000000" pitchFamily="2" charset="2"/>
              </a:rPr>
              <a:t> valittaja ei ole </a:t>
            </a:r>
            <a:r>
              <a:rPr lang="fi-FI" dirty="0" err="1">
                <a:sym typeface="Wingdings" panose="05000000000000000000" pitchFamily="2" charset="2"/>
              </a:rPr>
              <a:t>ESPD:ssä</a:t>
            </a:r>
            <a:r>
              <a:rPr lang="fi-FI" dirty="0">
                <a:sym typeface="Wingdings" panose="05000000000000000000" pitchFamily="2" charset="2"/>
              </a:rPr>
              <a:t> ilmoittanut, että sen aikaisempia sopimuksia on ennenaikaisesti irtisanottu</a:t>
            </a:r>
          </a:p>
        </p:txBody>
      </p:sp>
      <p:sp>
        <p:nvSpPr>
          <p:cNvPr id="4" name="Slide Number Placeholder 3"/>
          <p:cNvSpPr>
            <a:spLocks noGrp="1"/>
          </p:cNvSpPr>
          <p:nvPr>
            <p:ph type="sldNum" sz="quarter" idx="12"/>
          </p:nvPr>
        </p:nvSpPr>
        <p:spPr/>
        <p:txBody>
          <a:bodyPr/>
          <a:lstStyle/>
          <a:p>
            <a:fld id="{0861148C-697E-4B67-BDAA-872F34DF1106}" type="slidenum">
              <a:rPr lang="fi-FI" smtClean="0"/>
              <a:t>42</a:t>
            </a:fld>
            <a:endParaRPr lang="fi-FI"/>
          </a:p>
        </p:txBody>
      </p:sp>
    </p:spTree>
    <p:extLst>
      <p:ext uri="{BB962C8B-B14F-4D97-AF65-F5344CB8AC3E}">
        <p14:creationId xmlns:p14="http://schemas.microsoft.com/office/powerpoint/2010/main" val="12068617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A21216-4DE4-4920-83C1-32EB34C57CEF}"/>
              </a:ext>
            </a:extLst>
          </p:cNvPr>
          <p:cNvSpPr>
            <a:spLocks noGrp="1"/>
          </p:cNvSpPr>
          <p:nvPr>
            <p:ph type="title"/>
          </p:nvPr>
        </p:nvSpPr>
        <p:spPr>
          <a:xfrm>
            <a:off x="766763" y="496730"/>
            <a:ext cx="10729837" cy="576065"/>
          </a:xfrm>
        </p:spPr>
        <p:txBody>
          <a:bodyPr/>
          <a:lstStyle/>
          <a:p>
            <a:r>
              <a:rPr lang="fi-FI" sz="3200" dirty="0"/>
              <a:t>MAO 76/21 - Poimintoja perusteluista 2/2</a:t>
            </a:r>
          </a:p>
        </p:txBody>
      </p:sp>
      <p:sp>
        <p:nvSpPr>
          <p:cNvPr id="3" name="Sisällön paikkamerkki 2">
            <a:extLst>
              <a:ext uri="{FF2B5EF4-FFF2-40B4-BE49-F238E27FC236}">
                <a16:creationId xmlns:a16="http://schemas.microsoft.com/office/drawing/2014/main" id="{99D41AB9-265B-41C3-A9D0-4DCC777F7B02}"/>
              </a:ext>
            </a:extLst>
          </p:cNvPr>
          <p:cNvSpPr>
            <a:spLocks noGrp="1"/>
          </p:cNvSpPr>
          <p:nvPr>
            <p:ph idx="1"/>
          </p:nvPr>
        </p:nvSpPr>
        <p:spPr>
          <a:xfrm>
            <a:off x="766763" y="1196752"/>
            <a:ext cx="10657829" cy="5164518"/>
          </a:xfrm>
        </p:spPr>
        <p:txBody>
          <a:bodyPr/>
          <a:lstStyle/>
          <a:p>
            <a:r>
              <a:rPr lang="fi-FI" sz="2000" b="1" dirty="0">
                <a:sym typeface="Wingdings" panose="05000000000000000000" pitchFamily="2" charset="2"/>
              </a:rPr>
              <a:t>Ed. </a:t>
            </a:r>
            <a:r>
              <a:rPr lang="fi-FI" b="1" dirty="0">
                <a:sym typeface="Wingdings" panose="05000000000000000000" pitchFamily="2" charset="2"/>
              </a:rPr>
              <a:t>sopimus ei ole ollut </a:t>
            </a:r>
            <a:r>
              <a:rPr lang="fi-FI" b="1" i="1" dirty="0">
                <a:sym typeface="Wingdings" panose="05000000000000000000" pitchFamily="2" charset="2"/>
              </a:rPr>
              <a:t>hankintasopimus</a:t>
            </a:r>
            <a:r>
              <a:rPr lang="fi-FI" b="1" dirty="0">
                <a:sym typeface="Wingdings" panose="05000000000000000000" pitchFamily="2" charset="2"/>
              </a:rPr>
              <a:t>: </a:t>
            </a:r>
            <a:r>
              <a:rPr lang="fi-FI" dirty="0">
                <a:sym typeface="Wingdings" panose="05000000000000000000" pitchFamily="2" charset="2"/>
              </a:rPr>
              <a:t>MAO: </a:t>
            </a:r>
            <a:r>
              <a:rPr lang="fi-FI" i="1" dirty="0">
                <a:sym typeface="Wingdings" panose="05000000000000000000" pitchFamily="2" charset="2"/>
              </a:rPr>
              <a:t>”</a:t>
            </a:r>
            <a:r>
              <a:rPr lang="fi-FI" sz="2000" i="1" dirty="0">
                <a:sym typeface="Wingdings" panose="05000000000000000000" pitchFamily="2" charset="2"/>
              </a:rPr>
              <a:t>Hankintalakia koskevista lain esitöistä ei ilmene lainsäätäjän tahtoa rajata poissulkemisperusteen käyttö vain hankintalain nojalla tehtyihin hankintasopimuksiin myös sellaisessa tilanteessa, jossa sopimuskumppanina on ollut se hankintayksikkö, joka sittemmin vetoaa väärään tietoon.”</a:t>
            </a:r>
          </a:p>
          <a:p>
            <a:r>
              <a:rPr lang="fi-FI" sz="2000" b="1" dirty="0">
                <a:sym typeface="Wingdings" panose="05000000000000000000" pitchFamily="2" charset="2"/>
              </a:rPr>
              <a:t>Tarjoajan selvitys korjaavista toimenpiteistä: </a:t>
            </a:r>
            <a:r>
              <a:rPr lang="fi-FI" sz="2000" dirty="0">
                <a:sym typeface="Wingdings" panose="05000000000000000000" pitchFamily="2" charset="2"/>
              </a:rPr>
              <a:t>tarjoajan hankintamenettelyn aikana antama selvitys ei riittävällä tavalla ilmennä tämän luotettavuutta poissulkemisperusteiden olemassaolosta huolimatta. Myöskään markkinaoikeudessa tarjoaja ei ole tuonut esille sellaisia tehtyjä toimenpiteitä, joiden perusteella tämän luotettavuudesta olisi saatu riittävät takeet.</a:t>
            </a:r>
          </a:p>
          <a:p>
            <a:pPr>
              <a:buFont typeface="Wingdings" panose="05000000000000000000" pitchFamily="2" charset="2"/>
              <a:buChar char="Ø"/>
            </a:pPr>
            <a:r>
              <a:rPr lang="fi-FI" dirty="0"/>
              <a:t>Hankintayksikkö ei siten ollut menetellyt hankintasäännösten vastaisesti sulkiessaan tarjoajan tarjouskilpailusta</a:t>
            </a:r>
          </a:p>
        </p:txBody>
      </p:sp>
      <p:sp>
        <p:nvSpPr>
          <p:cNvPr id="4" name="Dian numeron paikkamerkki 3">
            <a:extLst>
              <a:ext uri="{FF2B5EF4-FFF2-40B4-BE49-F238E27FC236}">
                <a16:creationId xmlns:a16="http://schemas.microsoft.com/office/drawing/2014/main" id="{43434E28-B88D-44AD-A55F-7A1581DE3A1B}"/>
              </a:ext>
            </a:extLst>
          </p:cNvPr>
          <p:cNvSpPr>
            <a:spLocks noGrp="1"/>
          </p:cNvSpPr>
          <p:nvPr>
            <p:ph type="sldNum" sz="quarter" idx="12"/>
          </p:nvPr>
        </p:nvSpPr>
        <p:spPr/>
        <p:txBody>
          <a:bodyPr/>
          <a:lstStyle/>
          <a:p>
            <a:fld id="{0861148C-697E-4B67-BDAA-872F34DF1106}" type="slidenum">
              <a:rPr lang="fi-FI" smtClean="0"/>
              <a:pPr/>
              <a:t>43</a:t>
            </a:fld>
            <a:endParaRPr lang="fi-FI" dirty="0"/>
          </a:p>
        </p:txBody>
      </p:sp>
    </p:spTree>
    <p:extLst>
      <p:ext uri="{BB962C8B-B14F-4D97-AF65-F5344CB8AC3E}">
        <p14:creationId xmlns:p14="http://schemas.microsoft.com/office/powerpoint/2010/main" val="35528957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otsikko 2">
            <a:extLst>
              <a:ext uri="{FF2B5EF4-FFF2-40B4-BE49-F238E27FC236}">
                <a16:creationId xmlns:a16="http://schemas.microsoft.com/office/drawing/2014/main" id="{8C96E591-49E6-4DEC-B7C7-F825D6DE3A05}"/>
              </a:ext>
            </a:extLst>
          </p:cNvPr>
          <p:cNvSpPr>
            <a:spLocks noGrp="1"/>
          </p:cNvSpPr>
          <p:nvPr>
            <p:ph type="ctrTitle"/>
          </p:nvPr>
        </p:nvSpPr>
        <p:spPr>
          <a:xfrm>
            <a:off x="1200443" y="3069270"/>
            <a:ext cx="9575800" cy="719460"/>
          </a:xfrm>
        </p:spPr>
        <p:txBody>
          <a:bodyPr/>
          <a:lstStyle/>
          <a:p>
            <a:r>
              <a:rPr lang="fi-FI" sz="4400" dirty="0"/>
              <a:t>MAO H260/2021</a:t>
            </a:r>
          </a:p>
        </p:txBody>
      </p:sp>
      <p:sp>
        <p:nvSpPr>
          <p:cNvPr id="4" name="Dian numeron paikkamerkki 3">
            <a:extLst>
              <a:ext uri="{FF2B5EF4-FFF2-40B4-BE49-F238E27FC236}">
                <a16:creationId xmlns:a16="http://schemas.microsoft.com/office/drawing/2014/main" id="{9C96319E-9097-4A59-9998-7AD5EA78A07D}"/>
              </a:ext>
            </a:extLst>
          </p:cNvPr>
          <p:cNvSpPr>
            <a:spLocks noGrp="1"/>
          </p:cNvSpPr>
          <p:nvPr>
            <p:ph type="sldNum" sz="quarter" idx="12"/>
          </p:nvPr>
        </p:nvSpPr>
        <p:spPr/>
        <p:txBody>
          <a:bodyPr/>
          <a:lstStyle/>
          <a:p>
            <a:fld id="{0861148C-697E-4B67-BDAA-872F34DF1106}" type="slidenum">
              <a:rPr lang="fi-FI" smtClean="0"/>
              <a:pPr/>
              <a:t>44</a:t>
            </a:fld>
            <a:endParaRPr lang="fi-FI" dirty="0"/>
          </a:p>
        </p:txBody>
      </p:sp>
    </p:spTree>
    <p:extLst>
      <p:ext uri="{BB962C8B-B14F-4D97-AF65-F5344CB8AC3E}">
        <p14:creationId xmlns:p14="http://schemas.microsoft.com/office/powerpoint/2010/main" val="21768886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8863" y="440668"/>
            <a:ext cx="10658475" cy="504056"/>
          </a:xfrm>
        </p:spPr>
        <p:txBody>
          <a:bodyPr/>
          <a:lstStyle/>
          <a:p>
            <a:r>
              <a:rPr lang="fi-FI" sz="2800" dirty="0"/>
              <a:t>MAO H260/2021 - Tapaus lyhykäisyydessään</a:t>
            </a:r>
          </a:p>
        </p:txBody>
      </p:sp>
      <p:sp>
        <p:nvSpPr>
          <p:cNvPr id="3" name="Content Placeholder 2"/>
          <p:cNvSpPr>
            <a:spLocks noGrp="1"/>
          </p:cNvSpPr>
          <p:nvPr>
            <p:ph idx="1"/>
          </p:nvPr>
        </p:nvSpPr>
        <p:spPr>
          <a:xfrm>
            <a:off x="758864" y="1124744"/>
            <a:ext cx="10658475" cy="5040560"/>
          </a:xfrm>
        </p:spPr>
        <p:txBody>
          <a:bodyPr/>
          <a:lstStyle/>
          <a:p>
            <a:r>
              <a:rPr lang="fi-FI" dirty="0">
                <a:sym typeface="Wingdings" panose="05000000000000000000" pitchFamily="2" charset="2"/>
              </a:rPr>
              <a:t>Koulun päärakennusurakka (n. reilu 14,5 MEUR)</a:t>
            </a:r>
          </a:p>
          <a:p>
            <a:r>
              <a:rPr lang="fi-FI" dirty="0">
                <a:sym typeface="Wingdings" panose="05000000000000000000" pitchFamily="2" charset="2"/>
              </a:rPr>
              <a:t>Valitus: voittanut tarjoaja olisi pitänyt sulkea tarjouskilpailusta:</a:t>
            </a:r>
          </a:p>
          <a:p>
            <a:pPr lvl="1">
              <a:buFont typeface="Wingdings" panose="05000000000000000000" pitchFamily="2" charset="2"/>
              <a:buChar char="Ø"/>
            </a:pPr>
            <a:r>
              <a:rPr lang="fi-FI" sz="2000" dirty="0">
                <a:sym typeface="Wingdings" panose="05000000000000000000" pitchFamily="2" charset="2"/>
              </a:rPr>
              <a:t>Ei ole täyttänyt tarjouspyynnössä asetettuja soveltuvuusvaatimuksia vaaditun takausvakuutussopimuksen osalta</a:t>
            </a:r>
          </a:p>
          <a:p>
            <a:pPr lvl="1">
              <a:buFont typeface="Wingdings" panose="05000000000000000000" pitchFamily="2" charset="2"/>
              <a:buChar char="Ø"/>
            </a:pPr>
            <a:r>
              <a:rPr lang="fi-FI" sz="2000" dirty="0">
                <a:sym typeface="Wingdings" panose="05000000000000000000" pitchFamily="2" charset="2"/>
              </a:rPr>
              <a:t>Saanut perusteetonta etua markkinavuoropuheluun osallistumisesta</a:t>
            </a:r>
          </a:p>
          <a:p>
            <a:r>
              <a:rPr lang="fi-FI" dirty="0"/>
              <a:t>MAO: hankintayksikön tulkinta siitä, että voittanut tarjous ollut tarjouspyynnön mukainen, on ollut perusteltu. </a:t>
            </a:r>
          </a:p>
          <a:p>
            <a:r>
              <a:rPr lang="fi-FI" dirty="0"/>
              <a:t>HY:n menettelyn ei muutoinkaan ole ollut syrjivää tai epätasapuolista eikä suhteellisuus- tai avoimuusperiaatteen vastaista (alustavat suunnitelmat ja olennaiset tiedot ovat olleet julkisia jo ennen markkinakartoituksen aloittamista).</a:t>
            </a:r>
          </a:p>
          <a:p>
            <a:endParaRPr lang="fi-FI" dirty="0">
              <a:sym typeface="Wingdings" panose="05000000000000000000" pitchFamily="2" charset="2"/>
            </a:endParaRPr>
          </a:p>
          <a:p>
            <a:endParaRPr lang="fi-FI" dirty="0">
              <a:sym typeface="Wingdings" panose="05000000000000000000" pitchFamily="2" charset="2"/>
            </a:endParaRPr>
          </a:p>
          <a:p>
            <a:endParaRPr lang="fi-FI" dirty="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0861148C-697E-4B67-BDAA-872F34DF1106}" type="slidenum">
              <a:rPr lang="fi-FI" smtClean="0"/>
              <a:t>45</a:t>
            </a:fld>
            <a:endParaRPr lang="fi-FI"/>
          </a:p>
        </p:txBody>
      </p:sp>
    </p:spTree>
    <p:extLst>
      <p:ext uri="{BB962C8B-B14F-4D97-AF65-F5344CB8AC3E}">
        <p14:creationId xmlns:p14="http://schemas.microsoft.com/office/powerpoint/2010/main" val="26842845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5DAA158-1C54-4146-BE27-54A445333A52}"/>
              </a:ext>
            </a:extLst>
          </p:cNvPr>
          <p:cNvSpPr>
            <a:spLocks noGrp="1"/>
          </p:cNvSpPr>
          <p:nvPr>
            <p:ph type="title" idx="4294967295"/>
          </p:nvPr>
        </p:nvSpPr>
        <p:spPr>
          <a:xfrm>
            <a:off x="766763" y="3455988"/>
            <a:ext cx="10658475" cy="208756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200"/>
              </a:spcBef>
              <a:spcAft>
                <a:spcPts val="0"/>
              </a:spcAft>
              <a:buClr>
                <a:schemeClr val="accent3"/>
              </a:buClr>
              <a:buSzTx/>
              <a:buFontTx/>
              <a:buNone/>
              <a:tabLst/>
              <a:defRPr/>
            </a:pPr>
            <a:r>
              <a:rPr kumimoji="0" lang="fi-FI" sz="3600" b="1" i="0" u="none" strike="noStrike" kern="1200" cap="none" spc="0" normalizeH="0" baseline="0" noProof="0" dirty="0">
                <a:ln>
                  <a:noFill/>
                </a:ln>
                <a:solidFill>
                  <a:schemeClr val="bg1"/>
                </a:solidFill>
                <a:effectLst/>
                <a:uLnTx/>
                <a:uFillTx/>
                <a:latin typeface="Trio Grotesk" panose="020B0505040000000004" pitchFamily="34" charset="77"/>
                <a:ea typeface="+mn-ea"/>
                <a:cs typeface="+mn-cs"/>
              </a:rPr>
              <a:t>YHTEENVETOA</a:t>
            </a:r>
          </a:p>
        </p:txBody>
      </p:sp>
      <p:sp>
        <p:nvSpPr>
          <p:cNvPr id="2" name="Dian numeron paikkamerkki 1">
            <a:extLst>
              <a:ext uri="{FF2B5EF4-FFF2-40B4-BE49-F238E27FC236}">
                <a16:creationId xmlns:a16="http://schemas.microsoft.com/office/drawing/2014/main" id="{72E7D57F-021E-44FB-B433-A6D4C863B91F}"/>
              </a:ext>
            </a:extLst>
          </p:cNvPr>
          <p:cNvSpPr>
            <a:spLocks noGrp="1"/>
          </p:cNvSpPr>
          <p:nvPr>
            <p:ph type="sldNum" sz="quarter" idx="12"/>
          </p:nvPr>
        </p:nvSpPr>
        <p:spPr/>
        <p:txBody>
          <a:bodyPr/>
          <a:lstStyle/>
          <a:p>
            <a:fld id="{0861148C-697E-4B67-BDAA-872F34DF1106}" type="slidenum">
              <a:rPr lang="fi-FI" smtClean="0"/>
              <a:pPr/>
              <a:t>46</a:t>
            </a:fld>
            <a:endParaRPr lang="fi-FI" dirty="0"/>
          </a:p>
        </p:txBody>
      </p:sp>
    </p:spTree>
    <p:extLst>
      <p:ext uri="{BB962C8B-B14F-4D97-AF65-F5344CB8AC3E}">
        <p14:creationId xmlns:p14="http://schemas.microsoft.com/office/powerpoint/2010/main" val="30989881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76C0B56B-DBB3-49FD-B363-AF5E85BEA343}"/>
              </a:ext>
            </a:extLst>
          </p:cNvPr>
          <p:cNvSpPr>
            <a:spLocks noGrp="1"/>
          </p:cNvSpPr>
          <p:nvPr>
            <p:ph type="title"/>
          </p:nvPr>
        </p:nvSpPr>
        <p:spPr>
          <a:xfrm>
            <a:off x="766763" y="332655"/>
            <a:ext cx="10657829" cy="576066"/>
          </a:xfrm>
        </p:spPr>
        <p:txBody>
          <a:bodyPr/>
          <a:lstStyle/>
          <a:p>
            <a:r>
              <a:rPr lang="fi-FI" dirty="0"/>
              <a:t>Muista ainakin</a:t>
            </a:r>
          </a:p>
        </p:txBody>
      </p:sp>
      <p:sp>
        <p:nvSpPr>
          <p:cNvPr id="3" name="Sisällön paikkamerkki 2">
            <a:extLst>
              <a:ext uri="{FF2B5EF4-FFF2-40B4-BE49-F238E27FC236}">
                <a16:creationId xmlns:a16="http://schemas.microsoft.com/office/drawing/2014/main" id="{0AA8B651-85C0-479E-BA89-67FAEC053E55}"/>
              </a:ext>
            </a:extLst>
          </p:cNvPr>
          <p:cNvSpPr>
            <a:spLocks noGrp="1"/>
          </p:cNvSpPr>
          <p:nvPr>
            <p:ph idx="1"/>
          </p:nvPr>
        </p:nvSpPr>
        <p:spPr>
          <a:xfrm>
            <a:off x="623392" y="1196752"/>
            <a:ext cx="11017223" cy="5328592"/>
          </a:xfrm>
        </p:spPr>
        <p:txBody>
          <a:bodyPr/>
          <a:lstStyle/>
          <a:p>
            <a:r>
              <a:rPr lang="fi-FI" dirty="0"/>
              <a:t>HY:llä harkintavalta harkinnanvaraisten poissulkemisperusteiden osalta (</a:t>
            </a:r>
            <a:r>
              <a:rPr lang="fi-FI" sz="2000" dirty="0"/>
              <a:t>esitetty näyttö korjaavista toimenpiteistä, rikkomuksen vakavuus jne.), mutta toisaalta myös vastuu</a:t>
            </a:r>
            <a:endParaRPr lang="fi-FI" dirty="0"/>
          </a:p>
          <a:p>
            <a:r>
              <a:rPr lang="fi-FI" dirty="0"/>
              <a:t>Hankintayksikön aiempien negatiivisten kokemusten käyttäminen voi sinänsä olla mahdollista ehdokkaan tai tarjoajan poissulkemisperusteena (KHO 25.5.2009 taltio 1294) </a:t>
            </a:r>
            <a:r>
              <a:rPr lang="fi-FI" dirty="0">
                <a:sym typeface="Wingdings" panose="05000000000000000000" pitchFamily="2" charset="2"/>
              </a:rPr>
              <a:t> Olennaista kuitenkin d</a:t>
            </a:r>
            <a:r>
              <a:rPr lang="fi-FI" sz="2000" dirty="0"/>
              <a:t>okumentointi (aiemmista sopimussuhteista)</a:t>
            </a:r>
          </a:p>
          <a:p>
            <a:r>
              <a:rPr lang="fi-FI" sz="2000" dirty="0"/>
              <a:t>Poissulkeminen ei voi olla </a:t>
            </a:r>
            <a:r>
              <a:rPr lang="fi-FI" sz="2000" b="1" dirty="0"/>
              <a:t>automaattista</a:t>
            </a:r>
            <a:r>
              <a:rPr lang="fi-FI" sz="2000" dirty="0"/>
              <a:t> (suhteellisuusperiaate)</a:t>
            </a:r>
          </a:p>
          <a:p>
            <a:pPr lvl="1"/>
            <a:r>
              <a:rPr lang="fi-FI" sz="2000" dirty="0"/>
              <a:t>Ehdokkaalla tai tarjoajalla oltava mahdollisuus esittää selvitys korjaavista toimenpiteistään luotettavuutensa osoittamiseksi</a:t>
            </a:r>
          </a:p>
          <a:p>
            <a:pPr lvl="1"/>
            <a:r>
              <a:rPr lang="fi-FI" sz="2000" dirty="0"/>
              <a:t>M</a:t>
            </a:r>
            <a:r>
              <a:rPr lang="fi-FI" sz="2000" b="0" dirty="0"/>
              <a:t>ahdollisuus asettaa velvollisuus toimittaa selvitys korjaavista toimenpiteistä myös </a:t>
            </a:r>
            <a:r>
              <a:rPr lang="fi-FI" sz="2000" b="0" u="sng" dirty="0"/>
              <a:t>oma-aloitteisesti</a:t>
            </a:r>
            <a:r>
              <a:rPr lang="fi-FI" sz="2000" b="0" dirty="0"/>
              <a:t>, </a:t>
            </a:r>
            <a:r>
              <a:rPr lang="fi-FI" sz="2000" b="1" dirty="0"/>
              <a:t>mikäli tästä on yksiselitteisesti mainittu hankinta-asiakirjoissa </a:t>
            </a:r>
            <a:r>
              <a:rPr lang="fi-FI" sz="2000" dirty="0"/>
              <a:t>(MAO:168/21)</a:t>
            </a:r>
          </a:p>
          <a:p>
            <a:endParaRPr lang="fi-FI" dirty="0"/>
          </a:p>
        </p:txBody>
      </p:sp>
      <p:sp>
        <p:nvSpPr>
          <p:cNvPr id="4" name="Dian numeron paikkamerkki 3">
            <a:extLst>
              <a:ext uri="{FF2B5EF4-FFF2-40B4-BE49-F238E27FC236}">
                <a16:creationId xmlns:a16="http://schemas.microsoft.com/office/drawing/2014/main" id="{F967FD62-D664-4BAD-8CC6-A8FA0A988CD1}"/>
              </a:ext>
            </a:extLst>
          </p:cNvPr>
          <p:cNvSpPr>
            <a:spLocks noGrp="1"/>
          </p:cNvSpPr>
          <p:nvPr>
            <p:ph type="sldNum" sz="quarter" idx="12"/>
          </p:nvPr>
        </p:nvSpPr>
        <p:spPr/>
        <p:txBody>
          <a:bodyPr/>
          <a:lstStyle/>
          <a:p>
            <a:fld id="{0861148C-697E-4B67-BDAA-872F34DF1106}" type="slidenum">
              <a:rPr lang="fi-FI" smtClean="0"/>
              <a:pPr/>
              <a:t>47</a:t>
            </a:fld>
            <a:endParaRPr lang="fi-FI" dirty="0"/>
          </a:p>
        </p:txBody>
      </p:sp>
    </p:spTree>
    <p:extLst>
      <p:ext uri="{BB962C8B-B14F-4D97-AF65-F5344CB8AC3E}">
        <p14:creationId xmlns:p14="http://schemas.microsoft.com/office/powerpoint/2010/main" val="10009878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D77E7D-C01D-4932-9DF5-C902AD31EF17}"/>
              </a:ext>
            </a:extLst>
          </p:cNvPr>
          <p:cNvSpPr>
            <a:spLocks noGrp="1"/>
          </p:cNvSpPr>
          <p:nvPr>
            <p:ph type="ctrTitle"/>
          </p:nvPr>
        </p:nvSpPr>
        <p:spPr>
          <a:xfrm>
            <a:off x="1199456" y="2492896"/>
            <a:ext cx="9577064" cy="1656184"/>
          </a:xfrm>
        </p:spPr>
        <p:txBody>
          <a:bodyPr/>
          <a:lstStyle/>
          <a:p>
            <a:r>
              <a:rPr lang="fi-FI" dirty="0"/>
              <a:t>MAO 33/21 &amp;</a:t>
            </a:r>
            <a:br>
              <a:rPr lang="fi-FI" dirty="0"/>
            </a:br>
            <a:r>
              <a:rPr lang="fi-FI" dirty="0"/>
              <a:t>MAO H214/2021</a:t>
            </a:r>
          </a:p>
        </p:txBody>
      </p:sp>
      <p:sp>
        <p:nvSpPr>
          <p:cNvPr id="3" name="Alaotsikko 2">
            <a:extLst>
              <a:ext uri="{FF2B5EF4-FFF2-40B4-BE49-F238E27FC236}">
                <a16:creationId xmlns:a16="http://schemas.microsoft.com/office/drawing/2014/main" id="{ECA593FE-097D-4B42-BEBB-6BEFD4D3703E}"/>
              </a:ext>
            </a:extLst>
          </p:cNvPr>
          <p:cNvSpPr>
            <a:spLocks noGrp="1"/>
          </p:cNvSpPr>
          <p:nvPr>
            <p:ph type="subTitle" idx="1"/>
          </p:nvPr>
        </p:nvSpPr>
        <p:spPr/>
        <p:txBody>
          <a:bodyPr/>
          <a:lstStyle/>
          <a:p>
            <a:r>
              <a:rPr lang="fi-FI" dirty="0"/>
              <a:t>Hankintapäätöksen jälkeinen menettely ja tarjousten vertailu</a:t>
            </a:r>
          </a:p>
        </p:txBody>
      </p:sp>
      <p:sp>
        <p:nvSpPr>
          <p:cNvPr id="4" name="Dian numeron paikkamerkki 3">
            <a:extLst>
              <a:ext uri="{FF2B5EF4-FFF2-40B4-BE49-F238E27FC236}">
                <a16:creationId xmlns:a16="http://schemas.microsoft.com/office/drawing/2014/main" id="{92F4E61C-BC82-46DA-AC02-E0BE618C1D5C}"/>
              </a:ext>
            </a:extLst>
          </p:cNvPr>
          <p:cNvSpPr>
            <a:spLocks noGrp="1"/>
          </p:cNvSpPr>
          <p:nvPr>
            <p:ph type="sldNum" sz="quarter" idx="12"/>
          </p:nvPr>
        </p:nvSpPr>
        <p:spPr/>
        <p:txBody>
          <a:bodyPr/>
          <a:lstStyle/>
          <a:p>
            <a:fld id="{0861148C-697E-4B67-BDAA-872F34DF1106}" type="slidenum">
              <a:rPr lang="fi-FI" smtClean="0"/>
              <a:pPr/>
              <a:t>48</a:t>
            </a:fld>
            <a:endParaRPr lang="fi-FI" dirty="0"/>
          </a:p>
        </p:txBody>
      </p:sp>
    </p:spTree>
    <p:extLst>
      <p:ext uri="{BB962C8B-B14F-4D97-AF65-F5344CB8AC3E}">
        <p14:creationId xmlns:p14="http://schemas.microsoft.com/office/powerpoint/2010/main" val="3450586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7047AD-04E5-420F-940C-91546715B814}"/>
              </a:ext>
            </a:extLst>
          </p:cNvPr>
          <p:cNvSpPr>
            <a:spLocks noGrp="1"/>
          </p:cNvSpPr>
          <p:nvPr>
            <p:ph type="ctrTitle"/>
          </p:nvPr>
        </p:nvSpPr>
        <p:spPr>
          <a:xfrm>
            <a:off x="1199456" y="2852936"/>
            <a:ext cx="9577064" cy="648072"/>
          </a:xfrm>
        </p:spPr>
        <p:txBody>
          <a:bodyPr/>
          <a:lstStyle/>
          <a:p>
            <a:r>
              <a:rPr lang="fi-FI" dirty="0"/>
              <a:t>MAO 33/21</a:t>
            </a:r>
          </a:p>
        </p:txBody>
      </p:sp>
      <p:sp>
        <p:nvSpPr>
          <p:cNvPr id="3" name="Alaotsikko 2">
            <a:extLst>
              <a:ext uri="{FF2B5EF4-FFF2-40B4-BE49-F238E27FC236}">
                <a16:creationId xmlns:a16="http://schemas.microsoft.com/office/drawing/2014/main" id="{1049AE64-E6A5-4C99-B81F-B8C527D8BE59}"/>
              </a:ext>
            </a:extLst>
          </p:cNvPr>
          <p:cNvSpPr>
            <a:spLocks noGrp="1"/>
          </p:cNvSpPr>
          <p:nvPr>
            <p:ph type="subTitle" idx="1"/>
          </p:nvPr>
        </p:nvSpPr>
        <p:spPr>
          <a:xfrm>
            <a:off x="1307468" y="3789040"/>
            <a:ext cx="9577064" cy="936130"/>
          </a:xfrm>
        </p:spPr>
        <p:txBody>
          <a:bodyPr/>
          <a:lstStyle/>
          <a:p>
            <a:r>
              <a:rPr lang="fi-FI" dirty="0"/>
              <a:t>Eli saagan ensimmäinen osa</a:t>
            </a:r>
          </a:p>
        </p:txBody>
      </p:sp>
      <p:sp>
        <p:nvSpPr>
          <p:cNvPr id="4" name="Dian numeron paikkamerkki 3">
            <a:extLst>
              <a:ext uri="{FF2B5EF4-FFF2-40B4-BE49-F238E27FC236}">
                <a16:creationId xmlns:a16="http://schemas.microsoft.com/office/drawing/2014/main" id="{37BECCE3-0CDD-434E-8E85-C1BEB1437786}"/>
              </a:ext>
            </a:extLst>
          </p:cNvPr>
          <p:cNvSpPr>
            <a:spLocks noGrp="1"/>
          </p:cNvSpPr>
          <p:nvPr>
            <p:ph type="sldNum" sz="quarter" idx="12"/>
          </p:nvPr>
        </p:nvSpPr>
        <p:spPr/>
        <p:txBody>
          <a:bodyPr/>
          <a:lstStyle/>
          <a:p>
            <a:fld id="{0861148C-697E-4B67-BDAA-872F34DF1106}" type="slidenum">
              <a:rPr lang="fi-FI" smtClean="0"/>
              <a:pPr/>
              <a:t>49</a:t>
            </a:fld>
            <a:endParaRPr lang="fi-FI" dirty="0"/>
          </a:p>
        </p:txBody>
      </p:sp>
    </p:spTree>
    <p:extLst>
      <p:ext uri="{BB962C8B-B14F-4D97-AF65-F5344CB8AC3E}">
        <p14:creationId xmlns:p14="http://schemas.microsoft.com/office/powerpoint/2010/main" val="1178240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69CF52-605C-47AA-BCFD-5EBE7CF7A4A4}"/>
              </a:ext>
            </a:extLst>
          </p:cNvPr>
          <p:cNvSpPr>
            <a:spLocks noGrp="1"/>
          </p:cNvSpPr>
          <p:nvPr>
            <p:ph type="title"/>
          </p:nvPr>
        </p:nvSpPr>
        <p:spPr>
          <a:xfrm>
            <a:off x="766763" y="836711"/>
            <a:ext cx="10658475" cy="936105"/>
          </a:xfrm>
        </p:spPr>
        <p:txBody>
          <a:bodyPr/>
          <a:lstStyle/>
          <a:p>
            <a:r>
              <a:rPr lang="fi-FI" dirty="0"/>
              <a:t>MAO H265/21</a:t>
            </a:r>
          </a:p>
        </p:txBody>
      </p:sp>
      <p:sp>
        <p:nvSpPr>
          <p:cNvPr id="3" name="Sisällön paikkamerkki 2">
            <a:extLst>
              <a:ext uri="{FF2B5EF4-FFF2-40B4-BE49-F238E27FC236}">
                <a16:creationId xmlns:a16="http://schemas.microsoft.com/office/drawing/2014/main" id="{DA54BDFB-D137-4585-A3C8-BE1408BC5645}"/>
              </a:ext>
            </a:extLst>
          </p:cNvPr>
          <p:cNvSpPr>
            <a:spLocks noGrp="1"/>
          </p:cNvSpPr>
          <p:nvPr>
            <p:ph idx="1"/>
          </p:nvPr>
        </p:nvSpPr>
        <p:spPr>
          <a:xfrm>
            <a:off x="766763" y="1772816"/>
            <a:ext cx="10658475" cy="4032672"/>
          </a:xfrm>
        </p:spPr>
        <p:txBody>
          <a:bodyPr/>
          <a:lstStyle/>
          <a:p>
            <a:pPr algn="l"/>
            <a:r>
              <a:rPr lang="fi-FI" b="0" i="0" dirty="0">
                <a:solidFill>
                  <a:srgbClr val="222222"/>
                </a:solidFill>
                <a:effectLst/>
                <a:latin typeface="+mn-lt"/>
              </a:rPr>
              <a:t>Erityisalojen hankintalain mukainen EU-hankinta, rajoitettu menettely, ratateknisen oppimiskeskuksen (ROK) koulutus- ja isännöintipalveluja koskeva hankinta viidelle vuodelle ja kahden vuoden optiokaudelle.</a:t>
            </a:r>
          </a:p>
          <a:p>
            <a:pPr algn="l"/>
            <a:r>
              <a:rPr lang="fi-FI" b="0" i="0" dirty="0">
                <a:solidFill>
                  <a:srgbClr val="222222"/>
                </a:solidFill>
                <a:effectLst/>
                <a:latin typeface="+mn-lt"/>
              </a:rPr>
              <a:t>Hankinnan ennakoitu arvonlisäveroton kokonaisarvo 3.750.000 euroa.</a:t>
            </a:r>
          </a:p>
          <a:p>
            <a:pPr algn="l"/>
            <a:r>
              <a:rPr lang="fi-FI" dirty="0">
                <a:solidFill>
                  <a:srgbClr val="222222"/>
                </a:solidFill>
                <a:latin typeface="+mn-lt"/>
              </a:rPr>
              <a:t>Valitusperusteet liittyivät mm.</a:t>
            </a:r>
          </a:p>
          <a:p>
            <a:pPr lvl="1"/>
            <a:r>
              <a:rPr lang="fi-FI" b="0" i="0" dirty="0">
                <a:solidFill>
                  <a:srgbClr val="222222"/>
                </a:solidFill>
                <a:effectLst/>
                <a:latin typeface="+mn-lt"/>
              </a:rPr>
              <a:t>Poikkeuksellisen alhainen hinta</a:t>
            </a:r>
          </a:p>
          <a:p>
            <a:pPr lvl="1"/>
            <a:r>
              <a:rPr lang="fi-FI" dirty="0">
                <a:solidFill>
                  <a:srgbClr val="222222"/>
                </a:solidFill>
                <a:latin typeface="+mn-lt"/>
              </a:rPr>
              <a:t>Valtiontuki</a:t>
            </a:r>
          </a:p>
          <a:p>
            <a:pPr lvl="1"/>
            <a:r>
              <a:rPr lang="fi-FI" b="0" i="0" dirty="0">
                <a:solidFill>
                  <a:srgbClr val="222222"/>
                </a:solidFill>
                <a:effectLst/>
                <a:latin typeface="+mn-lt"/>
              </a:rPr>
              <a:t>Soveltuvuusvaatimusten täyttyminen</a:t>
            </a:r>
          </a:p>
          <a:p>
            <a:pPr lvl="1"/>
            <a:r>
              <a:rPr lang="fi-FI" dirty="0">
                <a:solidFill>
                  <a:srgbClr val="222222"/>
                </a:solidFill>
                <a:latin typeface="+mn-lt"/>
              </a:rPr>
              <a:t>ym.</a:t>
            </a:r>
            <a:endParaRPr lang="fi-FI" b="0" i="0" dirty="0">
              <a:solidFill>
                <a:srgbClr val="222222"/>
              </a:solidFill>
              <a:effectLst/>
              <a:latin typeface="+mn-lt"/>
            </a:endParaRPr>
          </a:p>
          <a:p>
            <a:endParaRPr lang="fi-FI" dirty="0"/>
          </a:p>
        </p:txBody>
      </p:sp>
      <p:sp>
        <p:nvSpPr>
          <p:cNvPr id="4" name="Dian numeron paikkamerkki 3">
            <a:extLst>
              <a:ext uri="{FF2B5EF4-FFF2-40B4-BE49-F238E27FC236}">
                <a16:creationId xmlns:a16="http://schemas.microsoft.com/office/drawing/2014/main" id="{7FB43461-6896-49CD-823B-80FC314A68D5}"/>
              </a:ext>
            </a:extLst>
          </p:cNvPr>
          <p:cNvSpPr>
            <a:spLocks noGrp="1"/>
          </p:cNvSpPr>
          <p:nvPr>
            <p:ph type="sldNum" sz="quarter" idx="12"/>
          </p:nvPr>
        </p:nvSpPr>
        <p:spPr/>
        <p:txBody>
          <a:bodyPr/>
          <a:lstStyle/>
          <a:p>
            <a:fld id="{0861148C-697E-4B67-BDAA-872F34DF1106}" type="slidenum">
              <a:rPr lang="fi-FI" smtClean="0"/>
              <a:pPr/>
              <a:t>5</a:t>
            </a:fld>
            <a:endParaRPr lang="fi-FI" dirty="0"/>
          </a:p>
        </p:txBody>
      </p:sp>
    </p:spTree>
    <p:extLst>
      <p:ext uri="{BB962C8B-B14F-4D97-AF65-F5344CB8AC3E}">
        <p14:creationId xmlns:p14="http://schemas.microsoft.com/office/powerpoint/2010/main" val="2163792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733C61-29CC-4D35-8F63-3975C27C04BD}"/>
              </a:ext>
            </a:extLst>
          </p:cNvPr>
          <p:cNvSpPr>
            <a:spLocks noGrp="1"/>
          </p:cNvSpPr>
          <p:nvPr>
            <p:ph type="title"/>
          </p:nvPr>
        </p:nvSpPr>
        <p:spPr>
          <a:xfrm>
            <a:off x="623392" y="332655"/>
            <a:ext cx="10658475" cy="504057"/>
          </a:xfrm>
        </p:spPr>
        <p:txBody>
          <a:bodyPr/>
          <a:lstStyle/>
          <a:p>
            <a:r>
              <a:rPr lang="fi-FI" sz="3200" dirty="0"/>
              <a:t>MAO 33/21 - Asian tausta</a:t>
            </a:r>
          </a:p>
        </p:txBody>
      </p:sp>
      <p:sp>
        <p:nvSpPr>
          <p:cNvPr id="3" name="Sisällön paikkamerkki 2">
            <a:extLst>
              <a:ext uri="{FF2B5EF4-FFF2-40B4-BE49-F238E27FC236}">
                <a16:creationId xmlns:a16="http://schemas.microsoft.com/office/drawing/2014/main" id="{146455EF-5C0A-4994-A001-9EE4C100FA7C}"/>
              </a:ext>
            </a:extLst>
          </p:cNvPr>
          <p:cNvSpPr>
            <a:spLocks noGrp="1"/>
          </p:cNvSpPr>
          <p:nvPr>
            <p:ph idx="1"/>
          </p:nvPr>
        </p:nvSpPr>
        <p:spPr>
          <a:xfrm>
            <a:off x="623392" y="836712"/>
            <a:ext cx="10945216" cy="5496207"/>
          </a:xfrm>
        </p:spPr>
        <p:txBody>
          <a:bodyPr/>
          <a:lstStyle/>
          <a:p>
            <a:r>
              <a:rPr lang="fi-FI" dirty="0"/>
              <a:t>Koulu-, ateria- ja paikallisliikenteen kuljetusten palveluhankinta </a:t>
            </a:r>
            <a:r>
              <a:rPr lang="fi-FI" dirty="0">
                <a:sym typeface="Wingdings" panose="05000000000000000000" pitchFamily="2" charset="2"/>
              </a:rPr>
              <a:t> jaettu 23 erilliseen osaan kuljetusreiteittäin</a:t>
            </a:r>
          </a:p>
          <a:p>
            <a:pPr lvl="1"/>
            <a:r>
              <a:rPr lang="fi-FI" sz="2000" dirty="0">
                <a:sym typeface="Wingdings" panose="05000000000000000000" pitchFamily="2" charset="2"/>
              </a:rPr>
              <a:t>Ennakoitu kokonaisarvo n. 1.5 MEUR</a:t>
            </a:r>
          </a:p>
          <a:p>
            <a:r>
              <a:rPr lang="fi-FI" dirty="0">
                <a:sym typeface="Wingdings" panose="05000000000000000000" pitchFamily="2" charset="2"/>
              </a:rPr>
              <a:t>HY hyväksynyt yhden valitun tarjoajan </a:t>
            </a:r>
            <a:r>
              <a:rPr lang="fi-FI" u="sng" dirty="0">
                <a:sym typeface="Wingdings" panose="05000000000000000000" pitchFamily="2" charset="2"/>
              </a:rPr>
              <a:t>hankintapäätöksen jälkeen</a:t>
            </a:r>
            <a:r>
              <a:rPr lang="fi-FI" dirty="0">
                <a:sym typeface="Wingdings" panose="05000000000000000000" pitchFamily="2" charset="2"/>
              </a:rPr>
              <a:t> esittämän pyynnön käyttää alihankkijaa yhdellä reiteistä (reitti 4) ja velvoittanut tämän toimittamaan selvitystä alihankkijan soveltuvuudesta. Ko. tarjoaja myös perunut tarjouksen kahden muun reitin osalta (reitit 42 &amp; 44).</a:t>
            </a:r>
          </a:p>
          <a:p>
            <a:r>
              <a:rPr lang="fi-FI" dirty="0">
                <a:sym typeface="Wingdings" panose="05000000000000000000" pitchFamily="2" charset="2"/>
              </a:rPr>
              <a:t>Väliaikainen sopimus voittaneen tarjoajan kanssa reitin 4 osalta</a:t>
            </a:r>
          </a:p>
          <a:p>
            <a:r>
              <a:rPr lang="fi-FI" u="sng" dirty="0">
                <a:sym typeface="Wingdings" panose="05000000000000000000" pitchFamily="2" charset="2"/>
              </a:rPr>
              <a:t>Valitus:</a:t>
            </a:r>
            <a:r>
              <a:rPr lang="fi-FI" dirty="0">
                <a:sym typeface="Wingdings" panose="05000000000000000000" pitchFamily="2" charset="2"/>
              </a:rPr>
              <a:t> HY hyväksynyt tarjouksien peruuttamisen. Tästä huolimatta saman tarjoajan osatarjous hyväksytty reitin 4 osalta.</a:t>
            </a:r>
          </a:p>
          <a:p>
            <a:pPr lvl="1">
              <a:buFont typeface="Wingdings" panose="05000000000000000000" pitchFamily="2" charset="2"/>
              <a:buChar char="Ø"/>
            </a:pPr>
            <a:r>
              <a:rPr lang="fi-FI" sz="2000" dirty="0">
                <a:sym typeface="Wingdings" panose="05000000000000000000" pitchFamily="2" charset="2"/>
              </a:rPr>
              <a:t>Kyse jälkitinkimisestä: ko. tarjoajalle annettu mahdollisuus parantaa tarjoustaan tarjousten jättämiselle varatun määräajan päättymisen jälkeen ja valita haluamansa kuljetusreitit.</a:t>
            </a:r>
          </a:p>
          <a:p>
            <a:pPr lvl="1">
              <a:buFont typeface="Wingdings" panose="05000000000000000000" pitchFamily="2" charset="2"/>
              <a:buChar char="Ø"/>
            </a:pPr>
            <a:r>
              <a:rPr lang="fi-FI" sz="2000" dirty="0">
                <a:sym typeface="Wingdings" panose="05000000000000000000" pitchFamily="2" charset="2"/>
              </a:rPr>
              <a:t>Koko tarjous olisi tullut hylätä peruutusten takia</a:t>
            </a:r>
          </a:p>
          <a:p>
            <a:endParaRPr lang="fi-FI" dirty="0">
              <a:sym typeface="Wingdings" panose="05000000000000000000" pitchFamily="2" charset="2"/>
            </a:endParaRPr>
          </a:p>
          <a:p>
            <a:endParaRPr lang="fi-FI" dirty="0"/>
          </a:p>
        </p:txBody>
      </p:sp>
      <p:sp>
        <p:nvSpPr>
          <p:cNvPr id="4" name="Dian numeron paikkamerkki 3">
            <a:extLst>
              <a:ext uri="{FF2B5EF4-FFF2-40B4-BE49-F238E27FC236}">
                <a16:creationId xmlns:a16="http://schemas.microsoft.com/office/drawing/2014/main" id="{B19E4835-2172-48E2-8741-E3C5436214E6}"/>
              </a:ext>
            </a:extLst>
          </p:cNvPr>
          <p:cNvSpPr>
            <a:spLocks noGrp="1"/>
          </p:cNvSpPr>
          <p:nvPr>
            <p:ph type="sldNum" sz="quarter" idx="12"/>
          </p:nvPr>
        </p:nvSpPr>
        <p:spPr/>
        <p:txBody>
          <a:bodyPr/>
          <a:lstStyle/>
          <a:p>
            <a:fld id="{0861148C-697E-4B67-BDAA-872F34DF1106}" type="slidenum">
              <a:rPr lang="fi-FI" smtClean="0"/>
              <a:pPr/>
              <a:t>50</a:t>
            </a:fld>
            <a:endParaRPr lang="fi-FI" dirty="0"/>
          </a:p>
        </p:txBody>
      </p:sp>
    </p:spTree>
    <p:extLst>
      <p:ext uri="{BB962C8B-B14F-4D97-AF65-F5344CB8AC3E}">
        <p14:creationId xmlns:p14="http://schemas.microsoft.com/office/powerpoint/2010/main" val="11570989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D37388-E319-45F5-924A-DA0677B570AA}"/>
              </a:ext>
            </a:extLst>
          </p:cNvPr>
          <p:cNvSpPr>
            <a:spLocks noGrp="1"/>
          </p:cNvSpPr>
          <p:nvPr>
            <p:ph type="title"/>
          </p:nvPr>
        </p:nvSpPr>
        <p:spPr>
          <a:xfrm>
            <a:off x="769881" y="338810"/>
            <a:ext cx="10658475" cy="576065"/>
          </a:xfrm>
        </p:spPr>
        <p:txBody>
          <a:bodyPr/>
          <a:lstStyle/>
          <a:p>
            <a:r>
              <a:rPr lang="fi-FI" sz="3200" dirty="0"/>
              <a:t>MAO 33/21 - Hankintayksikön perustelut</a:t>
            </a:r>
          </a:p>
        </p:txBody>
      </p:sp>
      <p:sp>
        <p:nvSpPr>
          <p:cNvPr id="3" name="Sisällön paikkamerkki 2">
            <a:extLst>
              <a:ext uri="{FF2B5EF4-FFF2-40B4-BE49-F238E27FC236}">
                <a16:creationId xmlns:a16="http://schemas.microsoft.com/office/drawing/2014/main" id="{2BD6CD46-C62D-4386-9FCF-49D50AEFD22D}"/>
              </a:ext>
            </a:extLst>
          </p:cNvPr>
          <p:cNvSpPr>
            <a:spLocks noGrp="1"/>
          </p:cNvSpPr>
          <p:nvPr>
            <p:ph idx="1"/>
          </p:nvPr>
        </p:nvSpPr>
        <p:spPr>
          <a:xfrm>
            <a:off x="761015" y="1087039"/>
            <a:ext cx="10658475" cy="5222281"/>
          </a:xfrm>
        </p:spPr>
        <p:txBody>
          <a:bodyPr/>
          <a:lstStyle/>
          <a:p>
            <a:r>
              <a:rPr lang="fi-FI" dirty="0"/>
              <a:t>Valittaja jättänyt tarjouksen vain reitin 4 osalta </a:t>
            </a:r>
            <a:r>
              <a:rPr lang="fi-FI" dirty="0">
                <a:sym typeface="Wingdings" panose="05000000000000000000" pitchFamily="2" charset="2"/>
              </a:rPr>
              <a:t> </a:t>
            </a:r>
            <a:r>
              <a:rPr lang="fi-FI" dirty="0"/>
              <a:t>valitus voidaan tutkia vain reittiä 4 koskevien väitteiden osalta. Valitus tulee jättää tutkimatta reittien 42 ja 44 osalta</a:t>
            </a:r>
          </a:p>
          <a:p>
            <a:r>
              <a:rPr lang="fi-FI" dirty="0"/>
              <a:t>Hankintayksikkö on vastaanottanut reitille 4 kaksi tarjousta. Tarjoajat ovat olleet valittaja ja voittanut tarjoaja. </a:t>
            </a:r>
          </a:p>
          <a:p>
            <a:r>
              <a:rPr lang="fi-FI" dirty="0"/>
              <a:t>Valintaperuste: halvin hinta </a:t>
            </a:r>
            <a:r>
              <a:rPr lang="fi-FI" dirty="0">
                <a:sym typeface="Wingdings" panose="05000000000000000000" pitchFamily="2" charset="2"/>
              </a:rPr>
              <a:t> </a:t>
            </a:r>
            <a:r>
              <a:rPr lang="fi-FI" dirty="0"/>
              <a:t>Voittanut tarjous halvin. </a:t>
            </a:r>
          </a:p>
          <a:p>
            <a:r>
              <a:rPr lang="fi-FI" dirty="0"/>
              <a:t>Osatarjoukset erillisiä: reittien 42 ja 44 koskevat perumiset eivät ole tarkoittaneet perumista reitin 4 osalta.</a:t>
            </a:r>
          </a:p>
          <a:p>
            <a:r>
              <a:rPr lang="fi-FI" dirty="0"/>
              <a:t>Hankintayksiköllä ei ole ollut mitään hankintasäännösten mukaista syytä hylätä voittanutta tarjousta reitin 4 osalta.</a:t>
            </a:r>
          </a:p>
        </p:txBody>
      </p:sp>
      <p:sp>
        <p:nvSpPr>
          <p:cNvPr id="4" name="Dian numeron paikkamerkki 3">
            <a:extLst>
              <a:ext uri="{FF2B5EF4-FFF2-40B4-BE49-F238E27FC236}">
                <a16:creationId xmlns:a16="http://schemas.microsoft.com/office/drawing/2014/main" id="{7EA279B1-4D27-421E-A615-3B220C3C1B93}"/>
              </a:ext>
            </a:extLst>
          </p:cNvPr>
          <p:cNvSpPr>
            <a:spLocks noGrp="1"/>
          </p:cNvSpPr>
          <p:nvPr>
            <p:ph type="sldNum" sz="quarter" idx="12"/>
          </p:nvPr>
        </p:nvSpPr>
        <p:spPr/>
        <p:txBody>
          <a:bodyPr/>
          <a:lstStyle/>
          <a:p>
            <a:fld id="{0861148C-697E-4B67-BDAA-872F34DF1106}" type="slidenum">
              <a:rPr lang="fi-FI" smtClean="0"/>
              <a:pPr/>
              <a:t>51</a:t>
            </a:fld>
            <a:endParaRPr lang="fi-FI" dirty="0"/>
          </a:p>
        </p:txBody>
      </p:sp>
    </p:spTree>
    <p:extLst>
      <p:ext uri="{BB962C8B-B14F-4D97-AF65-F5344CB8AC3E}">
        <p14:creationId xmlns:p14="http://schemas.microsoft.com/office/powerpoint/2010/main" val="17514219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D671A5-0B1B-4C56-8E35-12F988D96C88}"/>
              </a:ext>
            </a:extLst>
          </p:cNvPr>
          <p:cNvSpPr>
            <a:spLocks noGrp="1"/>
          </p:cNvSpPr>
          <p:nvPr>
            <p:ph type="title"/>
          </p:nvPr>
        </p:nvSpPr>
        <p:spPr>
          <a:xfrm>
            <a:off x="766762" y="548680"/>
            <a:ext cx="10658475" cy="648073"/>
          </a:xfrm>
        </p:spPr>
        <p:txBody>
          <a:bodyPr/>
          <a:lstStyle/>
          <a:p>
            <a:r>
              <a:rPr lang="fi-FI" dirty="0"/>
              <a:t>MAO 33/21 - Kysymyksenasettelu</a:t>
            </a:r>
          </a:p>
        </p:txBody>
      </p:sp>
      <p:sp>
        <p:nvSpPr>
          <p:cNvPr id="3" name="Sisällön paikkamerkki 2">
            <a:extLst>
              <a:ext uri="{FF2B5EF4-FFF2-40B4-BE49-F238E27FC236}">
                <a16:creationId xmlns:a16="http://schemas.microsoft.com/office/drawing/2014/main" id="{10444F66-C5CA-402A-8AD1-06DDC3A0E0FB}"/>
              </a:ext>
            </a:extLst>
          </p:cNvPr>
          <p:cNvSpPr>
            <a:spLocks noGrp="1"/>
          </p:cNvSpPr>
          <p:nvPr>
            <p:ph idx="1"/>
          </p:nvPr>
        </p:nvSpPr>
        <p:spPr>
          <a:xfrm>
            <a:off x="766763" y="1412776"/>
            <a:ext cx="10658475" cy="4968552"/>
          </a:xfrm>
        </p:spPr>
        <p:txBody>
          <a:bodyPr/>
          <a:lstStyle/>
          <a:p>
            <a:pPr marL="457200" indent="-457200">
              <a:buFont typeface="+mj-lt"/>
              <a:buAutoNum type="arabicPeriod"/>
            </a:pPr>
            <a:r>
              <a:rPr lang="fi-FI" sz="2800" dirty="0"/>
              <a:t>Mikäli erilliset osatarjoukset sallittu, tarkoittaako jonkin osatarjouksen peruuttaminen saman tarjoajan muiden osatarjousten jälkikäteistä parantamista tai muidenkin osatarjouksien peruuntumista?</a:t>
            </a:r>
          </a:p>
          <a:p>
            <a:pPr marL="457200" indent="-457200">
              <a:buFont typeface="+mj-lt"/>
              <a:buAutoNum type="arabicPeriod"/>
            </a:pPr>
            <a:r>
              <a:rPr lang="fi-FI" sz="2800" dirty="0"/>
              <a:t>Onko hankintayksikkö menettelyt hankintasäännösten vastaisesti hyväksyessään tarjoajan ilmoituksen alihankinnan käyttämisestä reitin 4 osalta vasta hankintapäätöksen tekemisen jälkeen?</a:t>
            </a:r>
          </a:p>
        </p:txBody>
      </p:sp>
      <p:sp>
        <p:nvSpPr>
          <p:cNvPr id="4" name="Dian numeron paikkamerkki 3">
            <a:extLst>
              <a:ext uri="{FF2B5EF4-FFF2-40B4-BE49-F238E27FC236}">
                <a16:creationId xmlns:a16="http://schemas.microsoft.com/office/drawing/2014/main" id="{F2C7A097-BFB8-4D1F-8209-6413AF652FBE}"/>
              </a:ext>
            </a:extLst>
          </p:cNvPr>
          <p:cNvSpPr>
            <a:spLocks noGrp="1"/>
          </p:cNvSpPr>
          <p:nvPr>
            <p:ph type="sldNum" sz="quarter" idx="12"/>
          </p:nvPr>
        </p:nvSpPr>
        <p:spPr/>
        <p:txBody>
          <a:bodyPr/>
          <a:lstStyle/>
          <a:p>
            <a:fld id="{0861148C-697E-4B67-BDAA-872F34DF1106}" type="slidenum">
              <a:rPr lang="fi-FI" smtClean="0"/>
              <a:pPr/>
              <a:t>52</a:t>
            </a:fld>
            <a:endParaRPr lang="fi-FI" dirty="0"/>
          </a:p>
        </p:txBody>
      </p:sp>
    </p:spTree>
    <p:extLst>
      <p:ext uri="{BB962C8B-B14F-4D97-AF65-F5344CB8AC3E}">
        <p14:creationId xmlns:p14="http://schemas.microsoft.com/office/powerpoint/2010/main" val="916705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617F5C-5833-46D1-A593-CEB658C4D387}"/>
              </a:ext>
            </a:extLst>
          </p:cNvPr>
          <p:cNvSpPr>
            <a:spLocks noGrp="1"/>
          </p:cNvSpPr>
          <p:nvPr>
            <p:ph type="title"/>
          </p:nvPr>
        </p:nvSpPr>
        <p:spPr>
          <a:xfrm>
            <a:off x="766762" y="568154"/>
            <a:ext cx="10658475" cy="772614"/>
          </a:xfrm>
        </p:spPr>
        <p:txBody>
          <a:bodyPr/>
          <a:lstStyle/>
          <a:p>
            <a:r>
              <a:rPr lang="fi-FI" sz="2800" dirty="0"/>
              <a:t>MAO 33/21 - Asian arviointi: osatarjouksen peruminen</a:t>
            </a:r>
          </a:p>
        </p:txBody>
      </p:sp>
      <p:sp>
        <p:nvSpPr>
          <p:cNvPr id="3" name="Sisällön paikkamerkki 2">
            <a:extLst>
              <a:ext uri="{FF2B5EF4-FFF2-40B4-BE49-F238E27FC236}">
                <a16:creationId xmlns:a16="http://schemas.microsoft.com/office/drawing/2014/main" id="{6A5EF99E-AF3D-46AF-8319-4CB4CCCD054E}"/>
              </a:ext>
            </a:extLst>
          </p:cNvPr>
          <p:cNvSpPr>
            <a:spLocks noGrp="1"/>
          </p:cNvSpPr>
          <p:nvPr>
            <p:ph idx="1"/>
          </p:nvPr>
        </p:nvSpPr>
        <p:spPr>
          <a:xfrm>
            <a:off x="766763" y="1340768"/>
            <a:ext cx="10658475" cy="5040560"/>
          </a:xfrm>
        </p:spPr>
        <p:txBody>
          <a:bodyPr/>
          <a:lstStyle/>
          <a:p>
            <a:r>
              <a:rPr lang="fi-FI" dirty="0"/>
              <a:t>Hankinta-asiakirjoissa ilmoitettu selkeästi:</a:t>
            </a:r>
          </a:p>
          <a:p>
            <a:pPr lvl="1">
              <a:buFont typeface="Wingdings" panose="05000000000000000000" pitchFamily="2" charset="2"/>
              <a:buChar char="Ø"/>
            </a:pPr>
            <a:r>
              <a:rPr lang="fi-FI" sz="2000" dirty="0"/>
              <a:t>Osatarjousten antamisen mahdollisuus eri reittien osalta. Myös useammasta kuin yhdestä reitistä on voinut tehdä yhteistarjouksen;</a:t>
            </a:r>
          </a:p>
          <a:p>
            <a:pPr lvl="1">
              <a:buFont typeface="Wingdings" panose="05000000000000000000" pitchFamily="2" charset="2"/>
              <a:buChar char="Ø"/>
            </a:pPr>
            <a:r>
              <a:rPr lang="fi-FI" sz="2000" dirty="0"/>
              <a:t>Mihin tarjousten hintavertailu perustuu reittikohtaisten tarjousten ja mahdollisten yhteistarjousten välillä;</a:t>
            </a:r>
          </a:p>
          <a:p>
            <a:pPr lvl="1">
              <a:buFont typeface="Wingdings" panose="05000000000000000000" pitchFamily="2" charset="2"/>
              <a:buChar char="Ø"/>
            </a:pPr>
            <a:r>
              <a:rPr lang="fi-FI" sz="2000" dirty="0"/>
              <a:t>Etteivät eri reiteille tehdyt osatarjoukset vaikuta muita reittejä koskevaan tarjousten vertailuun.</a:t>
            </a:r>
          </a:p>
          <a:p>
            <a:r>
              <a:rPr lang="fi-FI" dirty="0"/>
              <a:t>MAO: kun reittikohtaiset osatarjoukset ovat olleet mahdollisia, ei tiettyä reittiä koskevan osatarjouksen peruuttaminen ole merkinnyt muiden reittien osalta tehtyjen osatarjousten osalta niiden jälkikäteistä parantamista. </a:t>
            </a:r>
          </a:p>
          <a:p>
            <a:pPr>
              <a:buFont typeface="Wingdings" panose="05000000000000000000" pitchFamily="2" charset="2"/>
              <a:buChar char="Ø"/>
            </a:pPr>
            <a:r>
              <a:rPr lang="fi-FI" dirty="0"/>
              <a:t>HY:n menettely ei ole vaarantanut tarjoajien tasapuolista ja syrjimätöntä kohtelua</a:t>
            </a:r>
          </a:p>
        </p:txBody>
      </p:sp>
      <p:sp>
        <p:nvSpPr>
          <p:cNvPr id="4" name="Dian numeron paikkamerkki 3">
            <a:extLst>
              <a:ext uri="{FF2B5EF4-FFF2-40B4-BE49-F238E27FC236}">
                <a16:creationId xmlns:a16="http://schemas.microsoft.com/office/drawing/2014/main" id="{13FE09D9-A48E-4324-9828-DA83230620FB}"/>
              </a:ext>
            </a:extLst>
          </p:cNvPr>
          <p:cNvSpPr>
            <a:spLocks noGrp="1"/>
          </p:cNvSpPr>
          <p:nvPr>
            <p:ph type="sldNum" sz="quarter" idx="12"/>
          </p:nvPr>
        </p:nvSpPr>
        <p:spPr/>
        <p:txBody>
          <a:bodyPr/>
          <a:lstStyle/>
          <a:p>
            <a:fld id="{0861148C-697E-4B67-BDAA-872F34DF1106}" type="slidenum">
              <a:rPr lang="fi-FI" smtClean="0"/>
              <a:pPr/>
              <a:t>53</a:t>
            </a:fld>
            <a:endParaRPr lang="fi-FI" dirty="0"/>
          </a:p>
        </p:txBody>
      </p:sp>
    </p:spTree>
    <p:extLst>
      <p:ext uri="{BB962C8B-B14F-4D97-AF65-F5344CB8AC3E}">
        <p14:creationId xmlns:p14="http://schemas.microsoft.com/office/powerpoint/2010/main" val="7470273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A290-F1BE-4602-B358-BB6E2B165268}"/>
              </a:ext>
            </a:extLst>
          </p:cNvPr>
          <p:cNvSpPr>
            <a:spLocks noGrp="1"/>
          </p:cNvSpPr>
          <p:nvPr>
            <p:ph type="title"/>
          </p:nvPr>
        </p:nvSpPr>
        <p:spPr>
          <a:xfrm>
            <a:off x="766762" y="476672"/>
            <a:ext cx="10658475" cy="432049"/>
          </a:xfrm>
        </p:spPr>
        <p:txBody>
          <a:bodyPr/>
          <a:lstStyle/>
          <a:p>
            <a:r>
              <a:rPr lang="fi-FI" sz="3200" dirty="0"/>
              <a:t>MAO 33/21 - Asian arviointi: alihankinta</a:t>
            </a:r>
          </a:p>
        </p:txBody>
      </p:sp>
      <p:sp>
        <p:nvSpPr>
          <p:cNvPr id="3" name="Sisällön paikkamerkki 2">
            <a:extLst>
              <a:ext uri="{FF2B5EF4-FFF2-40B4-BE49-F238E27FC236}">
                <a16:creationId xmlns:a16="http://schemas.microsoft.com/office/drawing/2014/main" id="{FB70CF3D-D963-4563-B165-655F206C5CE2}"/>
              </a:ext>
            </a:extLst>
          </p:cNvPr>
          <p:cNvSpPr>
            <a:spLocks noGrp="1"/>
          </p:cNvSpPr>
          <p:nvPr>
            <p:ph idx="1"/>
          </p:nvPr>
        </p:nvSpPr>
        <p:spPr>
          <a:xfrm>
            <a:off x="766763" y="1268760"/>
            <a:ext cx="10658475" cy="4536728"/>
          </a:xfrm>
        </p:spPr>
        <p:txBody>
          <a:bodyPr/>
          <a:lstStyle/>
          <a:p>
            <a:r>
              <a:rPr lang="fi-FI" dirty="0"/>
              <a:t>Hankintalain 74 §:n 1 mom. mukaan tarjoajan tulee tarjouksessaan osoittaa tarjoamansa tavaran, palvelun tai rakennusurakan olevan tarjouspyynnössä ja muissa hankinta-asiakirjoissa esitettyjen vaatimusten mukainen. Hankintayksikön on suljettava tarjouspyyntöä tai tarjousmenettelyn ehtoja vastaamattomat tarjoukset tarjouskilpailusta.</a:t>
            </a:r>
          </a:p>
          <a:p>
            <a:r>
              <a:rPr lang="fi-FI" dirty="0"/>
              <a:t>Hankintalain 77 §:n 1 mom. mukaan hankintayksikkö voi vaatia tarjoajia ilmoittamaan </a:t>
            </a:r>
            <a:r>
              <a:rPr lang="fi-FI" u="sng" dirty="0"/>
              <a:t>tarjouksessaan</a:t>
            </a:r>
            <a:r>
              <a:rPr lang="fi-FI" dirty="0"/>
              <a:t>, minkä osan sopimuksista se aikoo antaa alihankintana kolmansille, sekä ehdotetut alihankkijat. Tällainen ilmoitus ei rajoita pääasiallisen tarjoajan vastuuta hankinnan toteuttamisesta.</a:t>
            </a:r>
          </a:p>
        </p:txBody>
      </p:sp>
      <p:sp>
        <p:nvSpPr>
          <p:cNvPr id="4" name="Dian numeron paikkamerkki 3">
            <a:extLst>
              <a:ext uri="{FF2B5EF4-FFF2-40B4-BE49-F238E27FC236}">
                <a16:creationId xmlns:a16="http://schemas.microsoft.com/office/drawing/2014/main" id="{A066A6A5-CABD-4DBE-911A-13948945AC5A}"/>
              </a:ext>
            </a:extLst>
          </p:cNvPr>
          <p:cNvSpPr>
            <a:spLocks noGrp="1"/>
          </p:cNvSpPr>
          <p:nvPr>
            <p:ph type="sldNum" sz="quarter" idx="12"/>
          </p:nvPr>
        </p:nvSpPr>
        <p:spPr/>
        <p:txBody>
          <a:bodyPr/>
          <a:lstStyle/>
          <a:p>
            <a:fld id="{0861148C-697E-4B67-BDAA-872F34DF1106}" type="slidenum">
              <a:rPr lang="fi-FI" smtClean="0"/>
              <a:pPr/>
              <a:t>54</a:t>
            </a:fld>
            <a:endParaRPr lang="fi-FI" dirty="0"/>
          </a:p>
        </p:txBody>
      </p:sp>
    </p:spTree>
    <p:extLst>
      <p:ext uri="{BB962C8B-B14F-4D97-AF65-F5344CB8AC3E}">
        <p14:creationId xmlns:p14="http://schemas.microsoft.com/office/powerpoint/2010/main" val="2870789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BE0A29-43C3-4C5D-93EA-2AEAEE5142A7}"/>
              </a:ext>
            </a:extLst>
          </p:cNvPr>
          <p:cNvSpPr>
            <a:spLocks noGrp="1"/>
          </p:cNvSpPr>
          <p:nvPr>
            <p:ph type="title"/>
          </p:nvPr>
        </p:nvSpPr>
        <p:spPr>
          <a:xfrm>
            <a:off x="479376" y="368602"/>
            <a:ext cx="11233248" cy="504057"/>
          </a:xfrm>
        </p:spPr>
        <p:txBody>
          <a:bodyPr/>
          <a:lstStyle/>
          <a:p>
            <a:r>
              <a:rPr lang="fi-FI" sz="3200" dirty="0"/>
              <a:t>MAO 33/21 - Poimintoja perusteluista</a:t>
            </a:r>
          </a:p>
        </p:txBody>
      </p:sp>
      <p:sp>
        <p:nvSpPr>
          <p:cNvPr id="3" name="Sisällön paikkamerkki 2">
            <a:extLst>
              <a:ext uri="{FF2B5EF4-FFF2-40B4-BE49-F238E27FC236}">
                <a16:creationId xmlns:a16="http://schemas.microsoft.com/office/drawing/2014/main" id="{CA0BACED-A774-4328-9218-E4E4B88395A0}"/>
              </a:ext>
            </a:extLst>
          </p:cNvPr>
          <p:cNvSpPr>
            <a:spLocks noGrp="1"/>
          </p:cNvSpPr>
          <p:nvPr>
            <p:ph idx="1"/>
          </p:nvPr>
        </p:nvSpPr>
        <p:spPr>
          <a:xfrm>
            <a:off x="479376" y="980728"/>
            <a:ext cx="11233248" cy="5236383"/>
          </a:xfrm>
        </p:spPr>
        <p:txBody>
          <a:bodyPr/>
          <a:lstStyle/>
          <a:p>
            <a:r>
              <a:rPr lang="fi-FI" b="1" dirty="0"/>
              <a:t>Lähtökohtana tarjousten lopullisuus.</a:t>
            </a:r>
            <a:r>
              <a:rPr lang="fi-FI" dirty="0"/>
              <a:t> Tarjoaja vastaa antamastaan tarjouksesta ja sen tarjouspyynnön mukaisuudesta.</a:t>
            </a:r>
          </a:p>
          <a:p>
            <a:pPr lvl="1">
              <a:buFont typeface="Wingdings" panose="05000000000000000000" pitchFamily="2" charset="2"/>
              <a:buChar char="Ø"/>
            </a:pPr>
            <a:r>
              <a:rPr lang="fi-FI" sz="2000" dirty="0"/>
              <a:t>Annettujen tarjousten jälkikäteinen muuttaminen ei ole lähtökohtaisesti sallittua. </a:t>
            </a:r>
          </a:p>
          <a:p>
            <a:pPr lvl="1">
              <a:buFont typeface="Wingdings" panose="05000000000000000000" pitchFamily="2" charset="2"/>
              <a:buChar char="Ø"/>
            </a:pPr>
            <a:r>
              <a:rPr lang="fi-FI" sz="2000" dirty="0"/>
              <a:t>Hankintasopimus tulee tehdä hankinta-asiakirjojen mukaisesti.</a:t>
            </a:r>
          </a:p>
          <a:p>
            <a:r>
              <a:rPr lang="fi-FI" dirty="0"/>
              <a:t>Tarjouspyyntöaineistossa edellytetty, että tarjoaja ilmoittaa mahdollisesti käyttämänsä alihankkijat sekä alihankkijoiden tuottamat osuudet palvelukokonaisuudesta </a:t>
            </a:r>
            <a:r>
              <a:rPr lang="fi-FI" b="1" dirty="0"/>
              <a:t>jo tarjouksessaan</a:t>
            </a:r>
            <a:r>
              <a:rPr lang="fi-FI" dirty="0"/>
              <a:t>. </a:t>
            </a:r>
          </a:p>
          <a:p>
            <a:pPr lvl="1">
              <a:buFont typeface="Wingdings" panose="05000000000000000000" pitchFamily="2" charset="2"/>
              <a:buChar char="Ø"/>
            </a:pPr>
            <a:r>
              <a:rPr lang="fi-FI" sz="2000" dirty="0"/>
              <a:t>Voittanut tarjoaja </a:t>
            </a:r>
            <a:r>
              <a:rPr lang="fi-FI" sz="2000" u="sng" dirty="0"/>
              <a:t>ei ole tarjouksessaan ilmoittanut</a:t>
            </a:r>
            <a:r>
              <a:rPr lang="fi-FI" sz="2000" dirty="0"/>
              <a:t> käyttävänsä alihankkijaa, eikä se ole ilmoittanut vaadittuja tietoja alihankkijasta. </a:t>
            </a:r>
          </a:p>
          <a:p>
            <a:pPr>
              <a:buFont typeface="Wingdings" panose="05000000000000000000" pitchFamily="2" charset="2"/>
              <a:buChar char="Ø"/>
            </a:pPr>
            <a:r>
              <a:rPr lang="fi-FI" dirty="0"/>
              <a:t>Voittanut tarjoaja on siten </a:t>
            </a:r>
            <a:r>
              <a:rPr lang="fi-FI" u="sng" dirty="0"/>
              <a:t>muuttanut tarjoustaan </a:t>
            </a:r>
            <a:r>
              <a:rPr lang="fi-FI" dirty="0"/>
              <a:t>hankintapäätöksen tekemisen jälkeen hankintasäännösten vastaisesti. </a:t>
            </a:r>
          </a:p>
          <a:p>
            <a:pPr>
              <a:buFont typeface="Wingdings" panose="05000000000000000000" pitchFamily="2" charset="2"/>
              <a:buChar char="Ø"/>
            </a:pPr>
            <a:r>
              <a:rPr lang="fi-FI" dirty="0"/>
              <a:t>Asian arvioinnissa ei ole merkitystä sillä, mistä voittaneen tarjoajan alihankkijan käyttämisen tarve on mahdollisesti johtunut.</a:t>
            </a:r>
          </a:p>
        </p:txBody>
      </p:sp>
      <p:sp>
        <p:nvSpPr>
          <p:cNvPr id="4" name="Dian numeron paikkamerkki 3">
            <a:extLst>
              <a:ext uri="{FF2B5EF4-FFF2-40B4-BE49-F238E27FC236}">
                <a16:creationId xmlns:a16="http://schemas.microsoft.com/office/drawing/2014/main" id="{596BDAAB-0DCA-463C-9B8B-DF76BE9E9297}"/>
              </a:ext>
            </a:extLst>
          </p:cNvPr>
          <p:cNvSpPr>
            <a:spLocks noGrp="1"/>
          </p:cNvSpPr>
          <p:nvPr>
            <p:ph type="sldNum" sz="quarter" idx="12"/>
          </p:nvPr>
        </p:nvSpPr>
        <p:spPr/>
        <p:txBody>
          <a:bodyPr/>
          <a:lstStyle/>
          <a:p>
            <a:fld id="{0861148C-697E-4B67-BDAA-872F34DF1106}" type="slidenum">
              <a:rPr lang="fi-FI" smtClean="0"/>
              <a:pPr/>
              <a:t>55</a:t>
            </a:fld>
            <a:endParaRPr lang="fi-FI" dirty="0"/>
          </a:p>
        </p:txBody>
      </p:sp>
    </p:spTree>
    <p:extLst>
      <p:ext uri="{BB962C8B-B14F-4D97-AF65-F5344CB8AC3E}">
        <p14:creationId xmlns:p14="http://schemas.microsoft.com/office/powerpoint/2010/main" val="27772807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8A4DB4-297B-4697-8712-513F6E31EC06}"/>
              </a:ext>
            </a:extLst>
          </p:cNvPr>
          <p:cNvSpPr>
            <a:spLocks noGrp="1"/>
          </p:cNvSpPr>
          <p:nvPr>
            <p:ph type="title"/>
          </p:nvPr>
        </p:nvSpPr>
        <p:spPr>
          <a:xfrm>
            <a:off x="766763" y="549873"/>
            <a:ext cx="10658475" cy="575094"/>
          </a:xfrm>
        </p:spPr>
        <p:txBody>
          <a:bodyPr/>
          <a:lstStyle/>
          <a:p>
            <a:r>
              <a:rPr lang="fi-FI" dirty="0"/>
              <a:t>MAO 33/21 - Lopputulos</a:t>
            </a:r>
          </a:p>
        </p:txBody>
      </p:sp>
      <p:sp>
        <p:nvSpPr>
          <p:cNvPr id="3" name="Sisällön paikkamerkki 2">
            <a:extLst>
              <a:ext uri="{FF2B5EF4-FFF2-40B4-BE49-F238E27FC236}">
                <a16:creationId xmlns:a16="http://schemas.microsoft.com/office/drawing/2014/main" id="{35C6986D-C636-4CE9-B2D9-E30E215F139E}"/>
              </a:ext>
            </a:extLst>
          </p:cNvPr>
          <p:cNvSpPr>
            <a:spLocks noGrp="1"/>
          </p:cNvSpPr>
          <p:nvPr>
            <p:ph idx="1"/>
          </p:nvPr>
        </p:nvSpPr>
        <p:spPr>
          <a:xfrm>
            <a:off x="766763" y="1484784"/>
            <a:ext cx="10658475" cy="4320704"/>
          </a:xfrm>
        </p:spPr>
        <p:txBody>
          <a:bodyPr/>
          <a:lstStyle/>
          <a:p>
            <a:r>
              <a:rPr lang="fi-FI" sz="2400" dirty="0"/>
              <a:t>MAO: Hankintayksikön virheellinen menettely voidaan tässä tapauksessa korjata tekemällä uusi perusteltu päätös reitin 4 osalta.</a:t>
            </a:r>
          </a:p>
          <a:p>
            <a:pPr marL="0" indent="0">
              <a:buNone/>
            </a:pPr>
            <a:endParaRPr lang="fi-FI" sz="2400" dirty="0"/>
          </a:p>
          <a:p>
            <a:pPr lvl="1">
              <a:buFont typeface="Wingdings" panose="05000000000000000000" pitchFamily="2" charset="2"/>
              <a:buChar char="Ø"/>
            </a:pPr>
            <a:r>
              <a:rPr lang="fi-FI" sz="2200" dirty="0"/>
              <a:t>Tarjousvertailu on käytännössä suoritettava uudelleen, mikäli hankintayksikkö aikoo edelleen toteuttaa reitin 4 koulukuljetuspalvelun hankinnan kysymyksessä olevan tarjouskilpailun perusteella</a:t>
            </a:r>
          </a:p>
        </p:txBody>
      </p:sp>
      <p:sp>
        <p:nvSpPr>
          <p:cNvPr id="4" name="Dian numeron paikkamerkki 3">
            <a:extLst>
              <a:ext uri="{FF2B5EF4-FFF2-40B4-BE49-F238E27FC236}">
                <a16:creationId xmlns:a16="http://schemas.microsoft.com/office/drawing/2014/main" id="{13C0FEFD-67A4-4A33-8B1C-50EF5B493DF9}"/>
              </a:ext>
            </a:extLst>
          </p:cNvPr>
          <p:cNvSpPr>
            <a:spLocks noGrp="1"/>
          </p:cNvSpPr>
          <p:nvPr>
            <p:ph type="sldNum" sz="quarter" idx="12"/>
          </p:nvPr>
        </p:nvSpPr>
        <p:spPr/>
        <p:txBody>
          <a:bodyPr/>
          <a:lstStyle/>
          <a:p>
            <a:fld id="{0861148C-697E-4B67-BDAA-872F34DF1106}" type="slidenum">
              <a:rPr lang="fi-FI" smtClean="0"/>
              <a:pPr/>
              <a:t>56</a:t>
            </a:fld>
            <a:endParaRPr lang="fi-FI" dirty="0"/>
          </a:p>
        </p:txBody>
      </p:sp>
    </p:spTree>
    <p:extLst>
      <p:ext uri="{BB962C8B-B14F-4D97-AF65-F5344CB8AC3E}">
        <p14:creationId xmlns:p14="http://schemas.microsoft.com/office/powerpoint/2010/main" val="22973459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E6CE05-6304-467F-88A2-320995185BF5}"/>
              </a:ext>
            </a:extLst>
          </p:cNvPr>
          <p:cNvSpPr>
            <a:spLocks noGrp="1"/>
          </p:cNvSpPr>
          <p:nvPr>
            <p:ph type="ctrTitle"/>
          </p:nvPr>
        </p:nvSpPr>
        <p:spPr>
          <a:xfrm>
            <a:off x="1199456" y="2924944"/>
            <a:ext cx="9577064" cy="720080"/>
          </a:xfrm>
        </p:spPr>
        <p:txBody>
          <a:bodyPr/>
          <a:lstStyle/>
          <a:p>
            <a:r>
              <a:rPr lang="fi-FI" dirty="0"/>
              <a:t>MAO H214/2021</a:t>
            </a:r>
          </a:p>
        </p:txBody>
      </p:sp>
      <p:sp>
        <p:nvSpPr>
          <p:cNvPr id="3" name="Alaotsikko 2">
            <a:extLst>
              <a:ext uri="{FF2B5EF4-FFF2-40B4-BE49-F238E27FC236}">
                <a16:creationId xmlns:a16="http://schemas.microsoft.com/office/drawing/2014/main" id="{68DEE05D-CC53-4655-861D-F8D3F570594F}"/>
              </a:ext>
            </a:extLst>
          </p:cNvPr>
          <p:cNvSpPr>
            <a:spLocks noGrp="1"/>
          </p:cNvSpPr>
          <p:nvPr>
            <p:ph type="subTitle" idx="1"/>
          </p:nvPr>
        </p:nvSpPr>
        <p:spPr>
          <a:xfrm>
            <a:off x="1199455" y="3861048"/>
            <a:ext cx="9577064" cy="936130"/>
          </a:xfrm>
        </p:spPr>
        <p:txBody>
          <a:bodyPr/>
          <a:lstStyle/>
          <a:p>
            <a:r>
              <a:rPr lang="fi-FI" dirty="0"/>
              <a:t>Eli saagan toinen osa</a:t>
            </a:r>
          </a:p>
        </p:txBody>
      </p:sp>
      <p:sp>
        <p:nvSpPr>
          <p:cNvPr id="4" name="Dian numeron paikkamerkki 3">
            <a:extLst>
              <a:ext uri="{FF2B5EF4-FFF2-40B4-BE49-F238E27FC236}">
                <a16:creationId xmlns:a16="http://schemas.microsoft.com/office/drawing/2014/main" id="{0CCBC847-59F1-4B5D-A9B3-F4C9F805B8EE}"/>
              </a:ext>
            </a:extLst>
          </p:cNvPr>
          <p:cNvSpPr>
            <a:spLocks noGrp="1"/>
          </p:cNvSpPr>
          <p:nvPr>
            <p:ph type="sldNum" sz="quarter" idx="12"/>
          </p:nvPr>
        </p:nvSpPr>
        <p:spPr/>
        <p:txBody>
          <a:bodyPr/>
          <a:lstStyle/>
          <a:p>
            <a:fld id="{0861148C-697E-4B67-BDAA-872F34DF1106}" type="slidenum">
              <a:rPr lang="fi-FI" smtClean="0"/>
              <a:pPr/>
              <a:t>57</a:t>
            </a:fld>
            <a:endParaRPr lang="fi-FI" dirty="0"/>
          </a:p>
        </p:txBody>
      </p:sp>
    </p:spTree>
    <p:extLst>
      <p:ext uri="{BB962C8B-B14F-4D97-AF65-F5344CB8AC3E}">
        <p14:creationId xmlns:p14="http://schemas.microsoft.com/office/powerpoint/2010/main" val="20624551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0CCA7A-9AD1-4352-8EA1-5D91E5995ED2}"/>
              </a:ext>
            </a:extLst>
          </p:cNvPr>
          <p:cNvSpPr>
            <a:spLocks noGrp="1"/>
          </p:cNvSpPr>
          <p:nvPr>
            <p:ph type="title"/>
          </p:nvPr>
        </p:nvSpPr>
        <p:spPr>
          <a:xfrm>
            <a:off x="766762" y="584682"/>
            <a:ext cx="10658475" cy="504057"/>
          </a:xfrm>
        </p:spPr>
        <p:txBody>
          <a:bodyPr/>
          <a:lstStyle/>
          <a:p>
            <a:r>
              <a:rPr lang="fi-FI" dirty="0"/>
              <a:t>MAO H214/2021 - Asian tausta</a:t>
            </a:r>
          </a:p>
        </p:txBody>
      </p:sp>
      <p:sp>
        <p:nvSpPr>
          <p:cNvPr id="3" name="Sisällön paikkamerkki 2">
            <a:extLst>
              <a:ext uri="{FF2B5EF4-FFF2-40B4-BE49-F238E27FC236}">
                <a16:creationId xmlns:a16="http://schemas.microsoft.com/office/drawing/2014/main" id="{760EE11B-BDCB-4534-A248-929E8E250EC5}"/>
              </a:ext>
            </a:extLst>
          </p:cNvPr>
          <p:cNvSpPr>
            <a:spLocks noGrp="1"/>
          </p:cNvSpPr>
          <p:nvPr>
            <p:ph idx="1"/>
          </p:nvPr>
        </p:nvSpPr>
        <p:spPr>
          <a:xfrm>
            <a:off x="766762" y="1484784"/>
            <a:ext cx="10658475" cy="4536505"/>
          </a:xfrm>
        </p:spPr>
        <p:txBody>
          <a:bodyPr/>
          <a:lstStyle/>
          <a:p>
            <a:r>
              <a:rPr lang="fi-FI" sz="2400" dirty="0"/>
              <a:t>MAO:33/21 päätöksen jälkeen HY suoritti reitin 4 osalta uuden tarjousvertailun ja valinnut sen osalta voittajaksi toiseksi tulleen tarjoajan (eli ed. tapauksen valittajan)</a:t>
            </a:r>
          </a:p>
          <a:p>
            <a:r>
              <a:rPr lang="fi-FI" sz="2400" dirty="0"/>
              <a:t>Ed. tarjouskilpailun voittaja valittanut päätöksestä:</a:t>
            </a:r>
          </a:p>
          <a:p>
            <a:pPr lvl="1"/>
            <a:r>
              <a:rPr lang="fi-FI" sz="2200" dirty="0"/>
              <a:t>Valittajan tarjous on ollut hinnaltaan edullisin. Nyt valittu toiseksi halvin tarjous.</a:t>
            </a:r>
          </a:p>
          <a:p>
            <a:pPr lvl="1"/>
            <a:r>
              <a:rPr lang="fi-FI" sz="2200" dirty="0"/>
              <a:t>Valittaja ei ole esittänyt tarjoukseensa muutoksia nyt kysymyksessä olevan hankintapäätöksen tekemisen jälkeen.</a:t>
            </a:r>
          </a:p>
        </p:txBody>
      </p:sp>
      <p:sp>
        <p:nvSpPr>
          <p:cNvPr id="4" name="Dian numeron paikkamerkki 3">
            <a:extLst>
              <a:ext uri="{FF2B5EF4-FFF2-40B4-BE49-F238E27FC236}">
                <a16:creationId xmlns:a16="http://schemas.microsoft.com/office/drawing/2014/main" id="{DFAA9B8B-C7F6-41B6-BAA1-668077E76E64}"/>
              </a:ext>
            </a:extLst>
          </p:cNvPr>
          <p:cNvSpPr>
            <a:spLocks noGrp="1"/>
          </p:cNvSpPr>
          <p:nvPr>
            <p:ph type="sldNum" sz="quarter" idx="12"/>
          </p:nvPr>
        </p:nvSpPr>
        <p:spPr/>
        <p:txBody>
          <a:bodyPr/>
          <a:lstStyle/>
          <a:p>
            <a:fld id="{0861148C-697E-4B67-BDAA-872F34DF1106}" type="slidenum">
              <a:rPr lang="fi-FI" smtClean="0"/>
              <a:pPr/>
              <a:t>58</a:t>
            </a:fld>
            <a:endParaRPr lang="fi-FI" dirty="0"/>
          </a:p>
        </p:txBody>
      </p:sp>
    </p:spTree>
    <p:extLst>
      <p:ext uri="{BB962C8B-B14F-4D97-AF65-F5344CB8AC3E}">
        <p14:creationId xmlns:p14="http://schemas.microsoft.com/office/powerpoint/2010/main" val="11429826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E09572-A6B4-4D3C-8096-B5CB142D2159}"/>
              </a:ext>
            </a:extLst>
          </p:cNvPr>
          <p:cNvSpPr>
            <a:spLocks noGrp="1"/>
          </p:cNvSpPr>
          <p:nvPr>
            <p:ph type="title"/>
          </p:nvPr>
        </p:nvSpPr>
        <p:spPr>
          <a:xfrm>
            <a:off x="551384" y="332655"/>
            <a:ext cx="10658475" cy="432048"/>
          </a:xfrm>
        </p:spPr>
        <p:txBody>
          <a:bodyPr/>
          <a:lstStyle/>
          <a:p>
            <a:r>
              <a:rPr lang="fi-FI" sz="3200" dirty="0"/>
              <a:t>Tarjousvertailusta: lähtökohtia</a:t>
            </a:r>
          </a:p>
        </p:txBody>
      </p:sp>
      <p:sp>
        <p:nvSpPr>
          <p:cNvPr id="3" name="Sisällön paikkamerkki 2">
            <a:extLst>
              <a:ext uri="{FF2B5EF4-FFF2-40B4-BE49-F238E27FC236}">
                <a16:creationId xmlns:a16="http://schemas.microsoft.com/office/drawing/2014/main" id="{DFB85E55-53C6-4654-8DCC-CC10060F2D81}"/>
              </a:ext>
            </a:extLst>
          </p:cNvPr>
          <p:cNvSpPr>
            <a:spLocks noGrp="1"/>
          </p:cNvSpPr>
          <p:nvPr>
            <p:ph idx="1"/>
          </p:nvPr>
        </p:nvSpPr>
        <p:spPr>
          <a:xfrm>
            <a:off x="551384" y="944723"/>
            <a:ext cx="11017224" cy="5184577"/>
          </a:xfrm>
        </p:spPr>
        <p:txBody>
          <a:bodyPr/>
          <a:lstStyle/>
          <a:p>
            <a:r>
              <a:rPr lang="fi-FI" dirty="0"/>
              <a:t>Hankintalain 79 §:n 1 mom. mukaan ennen tarjousten valintaa hankintayksikön on tarkistettava, että </a:t>
            </a:r>
          </a:p>
          <a:p>
            <a:pPr marL="787400" lvl="1" indent="-342900">
              <a:buFont typeface="+mj-lt"/>
              <a:buAutoNum type="arabicPeriod"/>
            </a:pPr>
            <a:r>
              <a:rPr lang="fi-FI" sz="2000" dirty="0"/>
              <a:t>tarjous on hankintailmoituksessa ja hankinta-asiakirjoissa asetettujen vaatimusten, ehtojen ja perusteiden mukainen, ja </a:t>
            </a:r>
          </a:p>
          <a:p>
            <a:pPr marL="787400" lvl="1" indent="-342900">
              <a:buFont typeface="+mj-lt"/>
              <a:buAutoNum type="arabicPeriod"/>
            </a:pPr>
            <a:r>
              <a:rPr lang="fi-FI" sz="2000" dirty="0"/>
              <a:t>tarjouksen on antanut tarjoaja, jota ei ole suljettu menettelyn ulkopuolelle 80 tai 81 §:n nojalla ja joka täyttää hankintayksikön asettamat 83 §:ssä tarkoitetut soveltuvuusvaatimukset.</a:t>
            </a:r>
          </a:p>
          <a:p>
            <a:r>
              <a:rPr lang="fi-FI" dirty="0"/>
              <a:t>Hankintalain 93 §:n 1 mom. mukaan tarjouksista on valittava kokonaistaloudellisesti edullisin tarjous. Kokonaistaloudellisesti edullisin on tarjous, joka on hankintayksikön kannalta hinnaltaan halvin, kustannuksiltaan edullisin tai hinta-laatusuhteeltaan paras.</a:t>
            </a:r>
          </a:p>
          <a:p>
            <a:r>
              <a:rPr lang="fi-FI" dirty="0"/>
              <a:t>HY:n ilmoitettava käyttämänsä kokonaistaloudellisen edullisuuden peruste tai hinta-laatusuhteen mukaiset vertailuperusteet hankinta-asiakirjoissa</a:t>
            </a:r>
          </a:p>
        </p:txBody>
      </p:sp>
      <p:sp>
        <p:nvSpPr>
          <p:cNvPr id="4" name="Dian numeron paikkamerkki 3">
            <a:extLst>
              <a:ext uri="{FF2B5EF4-FFF2-40B4-BE49-F238E27FC236}">
                <a16:creationId xmlns:a16="http://schemas.microsoft.com/office/drawing/2014/main" id="{D868C29E-33B9-468E-B2F6-00BB5E5C7F9F}"/>
              </a:ext>
            </a:extLst>
          </p:cNvPr>
          <p:cNvSpPr>
            <a:spLocks noGrp="1"/>
          </p:cNvSpPr>
          <p:nvPr>
            <p:ph type="sldNum" sz="quarter" idx="12"/>
          </p:nvPr>
        </p:nvSpPr>
        <p:spPr/>
        <p:txBody>
          <a:bodyPr/>
          <a:lstStyle/>
          <a:p>
            <a:fld id="{0861148C-697E-4B67-BDAA-872F34DF1106}" type="slidenum">
              <a:rPr lang="fi-FI" smtClean="0"/>
              <a:pPr/>
              <a:t>59</a:t>
            </a:fld>
            <a:endParaRPr lang="fi-FI" dirty="0"/>
          </a:p>
        </p:txBody>
      </p:sp>
    </p:spTree>
    <p:extLst>
      <p:ext uri="{BB962C8B-B14F-4D97-AF65-F5344CB8AC3E}">
        <p14:creationId xmlns:p14="http://schemas.microsoft.com/office/powerpoint/2010/main" val="4282472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25FDFA-71DE-4D0B-811F-B49CE8389B73}"/>
              </a:ext>
            </a:extLst>
          </p:cNvPr>
          <p:cNvSpPr>
            <a:spLocks noGrp="1"/>
          </p:cNvSpPr>
          <p:nvPr>
            <p:ph type="title"/>
          </p:nvPr>
        </p:nvSpPr>
        <p:spPr>
          <a:xfrm>
            <a:off x="766763" y="476673"/>
            <a:ext cx="10658475" cy="648294"/>
          </a:xfrm>
        </p:spPr>
        <p:txBody>
          <a:bodyPr/>
          <a:lstStyle/>
          <a:p>
            <a:r>
              <a:rPr lang="fi-FI" dirty="0"/>
              <a:t>Valituksesta</a:t>
            </a:r>
          </a:p>
        </p:txBody>
      </p:sp>
      <p:sp>
        <p:nvSpPr>
          <p:cNvPr id="3" name="Sisällön paikkamerkki 2">
            <a:extLst>
              <a:ext uri="{FF2B5EF4-FFF2-40B4-BE49-F238E27FC236}">
                <a16:creationId xmlns:a16="http://schemas.microsoft.com/office/drawing/2014/main" id="{A99499C1-5A0C-4101-B944-3D5E3D189056}"/>
              </a:ext>
            </a:extLst>
          </p:cNvPr>
          <p:cNvSpPr>
            <a:spLocks noGrp="1"/>
          </p:cNvSpPr>
          <p:nvPr>
            <p:ph idx="1"/>
          </p:nvPr>
        </p:nvSpPr>
        <p:spPr>
          <a:xfrm>
            <a:off x="766763" y="1196752"/>
            <a:ext cx="11017869" cy="5544616"/>
          </a:xfrm>
        </p:spPr>
        <p:txBody>
          <a:bodyPr/>
          <a:lstStyle/>
          <a:p>
            <a:pPr algn="l"/>
            <a:r>
              <a:rPr lang="fi-FI" b="0" i="0" dirty="0">
                <a:solidFill>
                  <a:srgbClr val="222222"/>
                </a:solidFill>
                <a:effectLst/>
                <a:latin typeface="+mn-lt"/>
              </a:rPr>
              <a:t>Poikkeuksellisen alhaiseen hintaan on vaikuttanut myös se, että voittaneen tarjoajan työyhteenliittymään kuuluva säätiö </a:t>
            </a:r>
            <a:r>
              <a:rPr lang="fi-FI" b="0" i="0" dirty="0" err="1">
                <a:solidFill>
                  <a:srgbClr val="222222"/>
                </a:solidFill>
                <a:effectLst/>
                <a:latin typeface="+mn-lt"/>
              </a:rPr>
              <a:t>sr</a:t>
            </a:r>
            <a:r>
              <a:rPr lang="fi-FI" b="0" i="0" dirty="0">
                <a:solidFill>
                  <a:srgbClr val="222222"/>
                </a:solidFill>
                <a:effectLst/>
                <a:latin typeface="+mn-lt"/>
              </a:rPr>
              <a:t> on valtiontukea saava yhteisö. Säätiö </a:t>
            </a:r>
            <a:r>
              <a:rPr lang="fi-FI" b="0" i="0" dirty="0" err="1">
                <a:solidFill>
                  <a:srgbClr val="222222"/>
                </a:solidFill>
                <a:effectLst/>
                <a:latin typeface="+mn-lt"/>
              </a:rPr>
              <a:t>sr:n</a:t>
            </a:r>
            <a:r>
              <a:rPr lang="fi-FI" b="0" i="0" dirty="0">
                <a:solidFill>
                  <a:srgbClr val="222222"/>
                </a:solidFill>
                <a:effectLst/>
                <a:latin typeface="+mn-lt"/>
              </a:rPr>
              <a:t> verkkosivujen mukaan se hakee </a:t>
            </a:r>
            <a:r>
              <a:rPr lang="fi-FI" i="0" dirty="0">
                <a:solidFill>
                  <a:srgbClr val="222222"/>
                </a:solidFill>
                <a:effectLst/>
                <a:latin typeface="+mn-lt"/>
              </a:rPr>
              <a:t>hankerahoitusta erilaisiin työelämän palvelu- ja kehittämistehtäviin sekä opetuksen kehittämiseen liittyviin hankkeisiin muun ohella elinkeino-, liikenne- ja ympäristökeskuksilta, Opetushallitukselta ja Euroopan unionin rakennerahoitusta hallinnoivilta kansallisilta rahoittajilta. Kyseiselle säätiölle on myönnetty opetus- ja kulttuuritoimen valtionosuusrahoitusta vuodeksi 2021 yhteensä 3.034.665 €.</a:t>
            </a:r>
          </a:p>
          <a:p>
            <a:pPr algn="l"/>
            <a:r>
              <a:rPr lang="fi-FI" i="0" dirty="0">
                <a:solidFill>
                  <a:srgbClr val="222222"/>
                </a:solidFill>
                <a:effectLst/>
                <a:latin typeface="+mn-lt"/>
              </a:rPr>
              <a:t>Säätiölle myönnetty julkinen tuki on antanut voittaneelle tarjoajalle selvää kilpailullista kustannusetua valittajaan nähden ja on ollut omiaan vääristämään tervettä taloudellista kilpailua </a:t>
            </a:r>
            <a:r>
              <a:rPr lang="fi-FI" b="0" i="0" dirty="0">
                <a:solidFill>
                  <a:srgbClr val="222222"/>
                </a:solidFill>
                <a:effectLst/>
                <a:latin typeface="+mn-lt"/>
              </a:rPr>
              <a:t>EU:n valtiontukisäännöksissä tarkoitetulla tavalla. Koska säätiö harjoittaa taloudellista toimintaa ja kilpailee yritysten kanssa, </a:t>
            </a:r>
            <a:r>
              <a:rPr lang="fi-FI" b="0" i="0" dirty="0" err="1">
                <a:solidFill>
                  <a:srgbClr val="222222"/>
                </a:solidFill>
                <a:effectLst/>
                <a:latin typeface="+mn-lt"/>
              </a:rPr>
              <a:t>hy:n</a:t>
            </a:r>
            <a:r>
              <a:rPr lang="fi-FI" b="0" i="0" dirty="0">
                <a:solidFill>
                  <a:srgbClr val="222222"/>
                </a:solidFill>
                <a:effectLst/>
                <a:latin typeface="+mn-lt"/>
              </a:rPr>
              <a:t> olisi tullut selvittää säätiön saama valtiontuki ja ottaa se huomioon päätöksenteossaan.</a:t>
            </a:r>
          </a:p>
          <a:p>
            <a:endParaRPr lang="fi-FI" dirty="0"/>
          </a:p>
        </p:txBody>
      </p:sp>
      <p:sp>
        <p:nvSpPr>
          <p:cNvPr id="4" name="Dian numeron paikkamerkki 3">
            <a:extLst>
              <a:ext uri="{FF2B5EF4-FFF2-40B4-BE49-F238E27FC236}">
                <a16:creationId xmlns:a16="http://schemas.microsoft.com/office/drawing/2014/main" id="{91A4FF33-6B65-4087-89C4-464D3C5F4E20}"/>
              </a:ext>
            </a:extLst>
          </p:cNvPr>
          <p:cNvSpPr>
            <a:spLocks noGrp="1"/>
          </p:cNvSpPr>
          <p:nvPr>
            <p:ph type="sldNum" sz="quarter" idx="12"/>
          </p:nvPr>
        </p:nvSpPr>
        <p:spPr/>
        <p:txBody>
          <a:bodyPr/>
          <a:lstStyle/>
          <a:p>
            <a:fld id="{0861148C-697E-4B67-BDAA-872F34DF1106}" type="slidenum">
              <a:rPr lang="fi-FI" smtClean="0"/>
              <a:pPr/>
              <a:t>6</a:t>
            </a:fld>
            <a:endParaRPr lang="fi-FI" dirty="0"/>
          </a:p>
        </p:txBody>
      </p:sp>
    </p:spTree>
    <p:extLst>
      <p:ext uri="{BB962C8B-B14F-4D97-AF65-F5344CB8AC3E}">
        <p14:creationId xmlns:p14="http://schemas.microsoft.com/office/powerpoint/2010/main" val="28561103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B118CD-99E3-4E52-950D-C6A1A26C2075}"/>
              </a:ext>
            </a:extLst>
          </p:cNvPr>
          <p:cNvSpPr>
            <a:spLocks noGrp="1"/>
          </p:cNvSpPr>
          <p:nvPr>
            <p:ph type="title"/>
          </p:nvPr>
        </p:nvSpPr>
        <p:spPr>
          <a:xfrm>
            <a:off x="766762" y="292672"/>
            <a:ext cx="10658475" cy="648073"/>
          </a:xfrm>
        </p:spPr>
        <p:txBody>
          <a:bodyPr/>
          <a:lstStyle/>
          <a:p>
            <a:r>
              <a:rPr lang="fi-FI" dirty="0"/>
              <a:t>MAO H214/2021 - Asian arviointi</a:t>
            </a:r>
          </a:p>
        </p:txBody>
      </p:sp>
      <p:sp>
        <p:nvSpPr>
          <p:cNvPr id="3" name="Sisällön paikkamerkki 2">
            <a:extLst>
              <a:ext uri="{FF2B5EF4-FFF2-40B4-BE49-F238E27FC236}">
                <a16:creationId xmlns:a16="http://schemas.microsoft.com/office/drawing/2014/main" id="{8BD16342-B1DC-4D09-AA90-9B6796F2C0FF}"/>
              </a:ext>
            </a:extLst>
          </p:cNvPr>
          <p:cNvSpPr>
            <a:spLocks noGrp="1"/>
          </p:cNvSpPr>
          <p:nvPr>
            <p:ph idx="1"/>
          </p:nvPr>
        </p:nvSpPr>
        <p:spPr>
          <a:xfrm>
            <a:off x="766763" y="908720"/>
            <a:ext cx="10658475" cy="5656608"/>
          </a:xfrm>
        </p:spPr>
        <p:txBody>
          <a:bodyPr/>
          <a:lstStyle/>
          <a:p>
            <a:r>
              <a:rPr lang="fi-FI" dirty="0"/>
              <a:t>Tarjousvertailu suoritettava tarjouspyyntöasiakirjoissa </a:t>
            </a:r>
            <a:r>
              <a:rPr lang="fi-FI" b="1" dirty="0"/>
              <a:t>ennalta ilmoitettujen vertailuperusteiden mukaisesti</a:t>
            </a:r>
            <a:r>
              <a:rPr lang="fi-FI" dirty="0"/>
              <a:t> ja tarjouksista valittava </a:t>
            </a:r>
            <a:r>
              <a:rPr lang="fi-FI" b="1" dirty="0"/>
              <a:t>kokonaistaloudellisesti edullisin</a:t>
            </a:r>
            <a:r>
              <a:rPr lang="fi-FI" dirty="0"/>
              <a:t>.</a:t>
            </a:r>
          </a:p>
          <a:p>
            <a:r>
              <a:rPr lang="fi-FI" dirty="0"/>
              <a:t>Mikäli HY tarkastettuaan tarjoukset ja tarjoajan soveltuvuuden hankintalain 79 §:n mukaisesti päätyy katsomaan, ettei tietty tarjous ole tarjouspyynnön vastaisena valittavissa, tai jonkin hankintasäännöksissä määritellyn poissulkemisperusteen rasittavan tiettyä tarjoajaa, hankintayksikön on hankintalain 123 §:n 1 mom. perusteella tehtävä asiassa kirjallinen päätös ja perusteltava kyseinen päätös.</a:t>
            </a:r>
          </a:p>
          <a:p>
            <a:r>
              <a:rPr lang="fi-FI" dirty="0"/>
              <a:t>Valituksenalaisesta hankintapäätöksestä tai hankintaoikaisupäätöksestä ei ole käynyt ilmi, että </a:t>
            </a:r>
            <a:r>
              <a:rPr lang="fi-FI" b="1" dirty="0"/>
              <a:t>valittaja tai sen tarjous olisi suljettu tarjouskilpailusta</a:t>
            </a:r>
            <a:r>
              <a:rPr lang="fi-FI" dirty="0"/>
              <a:t>. </a:t>
            </a:r>
          </a:p>
          <a:p>
            <a:pPr lvl="1">
              <a:buFont typeface="Wingdings" panose="05000000000000000000" pitchFamily="2" charset="2"/>
              <a:buChar char="Ø"/>
            </a:pPr>
            <a:r>
              <a:rPr lang="fi-FI" sz="2000" dirty="0"/>
              <a:t>Hankintapäätökseen liitetyssä tarjousvertailua koskevassa asiakirjassa todettu </a:t>
            </a:r>
            <a:r>
              <a:rPr lang="fi-FI" sz="2000" u="sng" dirty="0"/>
              <a:t>valittajan tarjouksen täyttäneen asetetut vähimmäisvaatimukset</a:t>
            </a:r>
            <a:r>
              <a:rPr lang="fi-FI" sz="2000" dirty="0"/>
              <a:t> ja että se on ollut tarjousvertailun perusteella </a:t>
            </a:r>
            <a:r>
              <a:rPr lang="fi-FI" sz="2000" u="sng" dirty="0"/>
              <a:t>hinnaltaan halvin</a:t>
            </a:r>
            <a:r>
              <a:rPr lang="fi-FI" sz="2000" dirty="0"/>
              <a:t>.</a:t>
            </a:r>
          </a:p>
        </p:txBody>
      </p:sp>
      <p:sp>
        <p:nvSpPr>
          <p:cNvPr id="4" name="Dian numeron paikkamerkki 3">
            <a:extLst>
              <a:ext uri="{FF2B5EF4-FFF2-40B4-BE49-F238E27FC236}">
                <a16:creationId xmlns:a16="http://schemas.microsoft.com/office/drawing/2014/main" id="{10A2916A-3D5B-4B1B-8049-553064D6CC51}"/>
              </a:ext>
            </a:extLst>
          </p:cNvPr>
          <p:cNvSpPr>
            <a:spLocks noGrp="1"/>
          </p:cNvSpPr>
          <p:nvPr>
            <p:ph type="sldNum" sz="quarter" idx="12"/>
          </p:nvPr>
        </p:nvSpPr>
        <p:spPr/>
        <p:txBody>
          <a:bodyPr/>
          <a:lstStyle/>
          <a:p>
            <a:fld id="{0861148C-697E-4B67-BDAA-872F34DF1106}" type="slidenum">
              <a:rPr lang="fi-FI" smtClean="0"/>
              <a:pPr/>
              <a:t>60</a:t>
            </a:fld>
            <a:endParaRPr lang="fi-FI" dirty="0"/>
          </a:p>
        </p:txBody>
      </p:sp>
    </p:spTree>
    <p:extLst>
      <p:ext uri="{BB962C8B-B14F-4D97-AF65-F5344CB8AC3E}">
        <p14:creationId xmlns:p14="http://schemas.microsoft.com/office/powerpoint/2010/main" val="1317459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B11205-1C25-441D-837B-6976B63068E4}"/>
              </a:ext>
            </a:extLst>
          </p:cNvPr>
          <p:cNvSpPr>
            <a:spLocks noGrp="1"/>
          </p:cNvSpPr>
          <p:nvPr>
            <p:ph type="title"/>
          </p:nvPr>
        </p:nvSpPr>
        <p:spPr>
          <a:xfrm>
            <a:off x="766762" y="548681"/>
            <a:ext cx="10658475" cy="504055"/>
          </a:xfrm>
        </p:spPr>
        <p:txBody>
          <a:bodyPr/>
          <a:lstStyle/>
          <a:p>
            <a:r>
              <a:rPr lang="fi-FI" dirty="0"/>
              <a:t>MAO H214/2021 - Johtopäätös</a:t>
            </a:r>
          </a:p>
        </p:txBody>
      </p:sp>
      <p:sp>
        <p:nvSpPr>
          <p:cNvPr id="3" name="Sisällön paikkamerkki 2">
            <a:extLst>
              <a:ext uri="{FF2B5EF4-FFF2-40B4-BE49-F238E27FC236}">
                <a16:creationId xmlns:a16="http://schemas.microsoft.com/office/drawing/2014/main" id="{B5502A4D-CD97-41F6-96C7-6D97BD9F365E}"/>
              </a:ext>
            </a:extLst>
          </p:cNvPr>
          <p:cNvSpPr>
            <a:spLocks noGrp="1"/>
          </p:cNvSpPr>
          <p:nvPr>
            <p:ph idx="1"/>
          </p:nvPr>
        </p:nvSpPr>
        <p:spPr>
          <a:xfrm>
            <a:off x="766762" y="1196752"/>
            <a:ext cx="10658475" cy="5112567"/>
          </a:xfrm>
        </p:spPr>
        <p:txBody>
          <a:bodyPr/>
          <a:lstStyle/>
          <a:p>
            <a:r>
              <a:rPr lang="fi-FI" dirty="0"/>
              <a:t>Tarjousten vertailu tulee tehdä annettujen tarjousten perusteella. </a:t>
            </a:r>
          </a:p>
          <a:p>
            <a:pPr lvl="1">
              <a:buFont typeface="Wingdings" panose="05000000000000000000" pitchFamily="2" charset="2"/>
              <a:buChar char="Ø"/>
            </a:pPr>
            <a:r>
              <a:rPr lang="fi-FI" sz="2000" dirty="0"/>
              <a:t>HY:n ei olisi tullut ottaa tarjousten valinnassa huomioon sellaisia tarjouskilpailun ulkopuolisia seikkoja, jotka eivät ole vaikuttaneet </a:t>
            </a:r>
            <a:r>
              <a:rPr lang="fi-FI" sz="2000" u="sng" dirty="0"/>
              <a:t>tarjoajien soveltuvuuteen</a:t>
            </a:r>
            <a:r>
              <a:rPr lang="fi-FI" sz="2000" dirty="0"/>
              <a:t> taikka </a:t>
            </a:r>
            <a:r>
              <a:rPr lang="fi-FI" sz="2000" u="sng" dirty="0"/>
              <a:t>tarjousten tarjouspyynnön mukaisuuteen</a:t>
            </a:r>
            <a:r>
              <a:rPr lang="fi-FI" sz="2000" dirty="0"/>
              <a:t> (alihankinta).</a:t>
            </a:r>
          </a:p>
          <a:p>
            <a:r>
              <a:rPr lang="fi-FI" dirty="0"/>
              <a:t>Valittajan tarjous on katsottu olevan tarjouspyynnön mukainen ja kokonaistaloudellisesti edullisin.</a:t>
            </a:r>
          </a:p>
          <a:p>
            <a:r>
              <a:rPr lang="fi-FI" dirty="0"/>
              <a:t>Valittaja ei ole myöskään esittänyt tarjouksensa jättämisen jälkeen sellaisia ehtoja, jotka eivät ole käyneet ilmi sen tarjouksesta. </a:t>
            </a:r>
          </a:p>
          <a:p>
            <a:r>
              <a:rPr lang="fi-FI" dirty="0"/>
              <a:t>HY toiminut hankintasäännösten vastaisesti valitessaan tarjousvertailuun hyväksytyistä tarjouksista tarjouksen, joka ei ole ollut tarjouspyynnössä asetettujen vertailuperusteiden perusteella kokonaistaloudellisesti edullisin.</a:t>
            </a:r>
          </a:p>
          <a:p>
            <a:endParaRPr lang="fi-FI" dirty="0"/>
          </a:p>
          <a:p>
            <a:endParaRPr lang="fi-FI" dirty="0"/>
          </a:p>
          <a:p>
            <a:endParaRPr lang="fi-FI" dirty="0"/>
          </a:p>
          <a:p>
            <a:endParaRPr lang="fi-FI" dirty="0"/>
          </a:p>
        </p:txBody>
      </p:sp>
      <p:sp>
        <p:nvSpPr>
          <p:cNvPr id="4" name="Dian numeron paikkamerkki 3">
            <a:extLst>
              <a:ext uri="{FF2B5EF4-FFF2-40B4-BE49-F238E27FC236}">
                <a16:creationId xmlns:a16="http://schemas.microsoft.com/office/drawing/2014/main" id="{BAEF956E-A581-4161-8EB6-6BF1857432B3}"/>
              </a:ext>
            </a:extLst>
          </p:cNvPr>
          <p:cNvSpPr>
            <a:spLocks noGrp="1"/>
          </p:cNvSpPr>
          <p:nvPr>
            <p:ph type="sldNum" sz="quarter" idx="12"/>
          </p:nvPr>
        </p:nvSpPr>
        <p:spPr/>
        <p:txBody>
          <a:bodyPr/>
          <a:lstStyle/>
          <a:p>
            <a:fld id="{0861148C-697E-4B67-BDAA-872F34DF1106}" type="slidenum">
              <a:rPr lang="fi-FI" smtClean="0"/>
              <a:pPr/>
              <a:t>61</a:t>
            </a:fld>
            <a:endParaRPr lang="fi-FI" dirty="0"/>
          </a:p>
        </p:txBody>
      </p:sp>
    </p:spTree>
    <p:extLst>
      <p:ext uri="{BB962C8B-B14F-4D97-AF65-F5344CB8AC3E}">
        <p14:creationId xmlns:p14="http://schemas.microsoft.com/office/powerpoint/2010/main" val="6931830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8B5345-E623-4713-9840-F1AAA3E2013E}"/>
              </a:ext>
            </a:extLst>
          </p:cNvPr>
          <p:cNvSpPr>
            <a:spLocks noGrp="1"/>
          </p:cNvSpPr>
          <p:nvPr>
            <p:ph type="title"/>
          </p:nvPr>
        </p:nvSpPr>
        <p:spPr>
          <a:xfrm>
            <a:off x="766763" y="548680"/>
            <a:ext cx="10658475" cy="648073"/>
          </a:xfrm>
        </p:spPr>
        <p:txBody>
          <a:bodyPr/>
          <a:lstStyle/>
          <a:p>
            <a:r>
              <a:rPr lang="fi-FI" dirty="0"/>
              <a:t>MAO H214/2021 - Lopputulos</a:t>
            </a:r>
          </a:p>
        </p:txBody>
      </p:sp>
      <p:sp>
        <p:nvSpPr>
          <p:cNvPr id="3" name="Sisällön paikkamerkki 2">
            <a:extLst>
              <a:ext uri="{FF2B5EF4-FFF2-40B4-BE49-F238E27FC236}">
                <a16:creationId xmlns:a16="http://schemas.microsoft.com/office/drawing/2014/main" id="{94E42378-D9FC-4D94-A204-4BB7EDB139B1}"/>
              </a:ext>
            </a:extLst>
          </p:cNvPr>
          <p:cNvSpPr>
            <a:spLocks noGrp="1"/>
          </p:cNvSpPr>
          <p:nvPr>
            <p:ph idx="1"/>
          </p:nvPr>
        </p:nvSpPr>
        <p:spPr>
          <a:xfrm>
            <a:off x="766763" y="1484784"/>
            <a:ext cx="10658475" cy="4320704"/>
          </a:xfrm>
        </p:spPr>
        <p:txBody>
          <a:bodyPr/>
          <a:lstStyle/>
          <a:p>
            <a:r>
              <a:rPr lang="fi-FI" sz="2400" dirty="0"/>
              <a:t>Kuten tapauksessa MAO:33/21, hankintayksikön virheellinen menettely voidaan tässä tapauksessa korjata tekemällä uusi perusteltu päätös reitin 4 osalta.</a:t>
            </a:r>
          </a:p>
          <a:p>
            <a:pPr marL="0" indent="0">
              <a:buNone/>
            </a:pPr>
            <a:endParaRPr lang="fi-FI" sz="2400" dirty="0"/>
          </a:p>
          <a:p>
            <a:pPr lvl="1">
              <a:buFont typeface="Wingdings" panose="05000000000000000000" pitchFamily="2" charset="2"/>
              <a:buChar char="Ø"/>
            </a:pPr>
            <a:r>
              <a:rPr lang="fi-FI" sz="2200" dirty="0"/>
              <a:t>Tarjousvertailu on käytännössä suoritettava uudelleen, mikäli hankintayksikkö aikoo edelleen toteuttaa reitin 4 koulukuljetuspalvelun hankinnan kysymyksessä olevan tarjouskilpailun perusteella</a:t>
            </a:r>
          </a:p>
          <a:p>
            <a:endParaRPr lang="fi-FI" dirty="0"/>
          </a:p>
        </p:txBody>
      </p:sp>
      <p:sp>
        <p:nvSpPr>
          <p:cNvPr id="4" name="Dian numeron paikkamerkki 3">
            <a:extLst>
              <a:ext uri="{FF2B5EF4-FFF2-40B4-BE49-F238E27FC236}">
                <a16:creationId xmlns:a16="http://schemas.microsoft.com/office/drawing/2014/main" id="{01881FA1-72E7-4AD6-87AC-4E71B1E5BAB7}"/>
              </a:ext>
            </a:extLst>
          </p:cNvPr>
          <p:cNvSpPr>
            <a:spLocks noGrp="1"/>
          </p:cNvSpPr>
          <p:nvPr>
            <p:ph type="sldNum" sz="quarter" idx="12"/>
          </p:nvPr>
        </p:nvSpPr>
        <p:spPr/>
        <p:txBody>
          <a:bodyPr/>
          <a:lstStyle/>
          <a:p>
            <a:fld id="{0861148C-697E-4B67-BDAA-872F34DF1106}" type="slidenum">
              <a:rPr lang="fi-FI" smtClean="0"/>
              <a:pPr/>
              <a:t>62</a:t>
            </a:fld>
            <a:endParaRPr lang="fi-FI" dirty="0"/>
          </a:p>
        </p:txBody>
      </p:sp>
    </p:spTree>
    <p:extLst>
      <p:ext uri="{BB962C8B-B14F-4D97-AF65-F5344CB8AC3E}">
        <p14:creationId xmlns:p14="http://schemas.microsoft.com/office/powerpoint/2010/main" val="30293091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FD54A782-FAC3-4EB8-AE6F-11CB4D099E20}"/>
              </a:ext>
            </a:extLst>
          </p:cNvPr>
          <p:cNvSpPr>
            <a:spLocks noGrp="1"/>
          </p:cNvSpPr>
          <p:nvPr>
            <p:ph type="title" idx="4294967295"/>
          </p:nvPr>
        </p:nvSpPr>
        <p:spPr>
          <a:xfrm>
            <a:off x="766763" y="715963"/>
            <a:ext cx="10658475" cy="208915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200"/>
              </a:spcBef>
              <a:spcAft>
                <a:spcPts val="0"/>
              </a:spcAft>
              <a:buClr>
                <a:schemeClr val="accent3"/>
              </a:buClr>
              <a:buSzTx/>
              <a:buFontTx/>
              <a:buNone/>
              <a:tabLst/>
              <a:defRPr/>
            </a:pPr>
            <a:r>
              <a:rPr kumimoji="0" lang="fi-FI" sz="2800" b="1" i="0" u="none" strike="noStrike" kern="1200" cap="none" spc="0" normalizeH="0" baseline="0" noProof="0" dirty="0">
                <a:ln>
                  <a:noFill/>
                </a:ln>
                <a:solidFill>
                  <a:schemeClr val="bg1"/>
                </a:solidFill>
                <a:effectLst/>
                <a:uLnTx/>
                <a:uFillTx/>
                <a:latin typeface="Trio Grotesk" panose="020B0505040000000004" pitchFamily="34" charset="77"/>
                <a:ea typeface="+mn-ea"/>
                <a:cs typeface="+mn-cs"/>
              </a:rPr>
              <a:t>YHTEENVETO</a:t>
            </a:r>
          </a:p>
        </p:txBody>
      </p:sp>
      <p:sp>
        <p:nvSpPr>
          <p:cNvPr id="2" name="Dian numeron paikkamerkki 1">
            <a:extLst>
              <a:ext uri="{FF2B5EF4-FFF2-40B4-BE49-F238E27FC236}">
                <a16:creationId xmlns:a16="http://schemas.microsoft.com/office/drawing/2014/main" id="{3B03CB35-A09A-461F-80D0-99D9A10504C4}"/>
              </a:ext>
            </a:extLst>
          </p:cNvPr>
          <p:cNvSpPr>
            <a:spLocks noGrp="1"/>
          </p:cNvSpPr>
          <p:nvPr>
            <p:ph type="sldNum" sz="quarter" idx="12"/>
          </p:nvPr>
        </p:nvSpPr>
        <p:spPr/>
        <p:txBody>
          <a:bodyPr/>
          <a:lstStyle/>
          <a:p>
            <a:fld id="{0861148C-697E-4B67-BDAA-872F34DF1106}" type="slidenum">
              <a:rPr lang="fi-FI" smtClean="0"/>
              <a:pPr/>
              <a:t>63</a:t>
            </a:fld>
            <a:endParaRPr lang="fi-FI" dirty="0"/>
          </a:p>
        </p:txBody>
      </p:sp>
    </p:spTree>
    <p:extLst>
      <p:ext uri="{BB962C8B-B14F-4D97-AF65-F5344CB8AC3E}">
        <p14:creationId xmlns:p14="http://schemas.microsoft.com/office/powerpoint/2010/main" val="8366349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8E18CD-8C93-4491-A440-5DF0A84EC56D}"/>
              </a:ext>
            </a:extLst>
          </p:cNvPr>
          <p:cNvSpPr>
            <a:spLocks noGrp="1"/>
          </p:cNvSpPr>
          <p:nvPr>
            <p:ph type="title"/>
          </p:nvPr>
        </p:nvSpPr>
        <p:spPr>
          <a:xfrm>
            <a:off x="766763" y="692696"/>
            <a:ext cx="10801845" cy="504057"/>
          </a:xfrm>
        </p:spPr>
        <p:txBody>
          <a:bodyPr/>
          <a:lstStyle/>
          <a:p>
            <a:r>
              <a:rPr lang="fi-FI" dirty="0"/>
              <a:t>Muista ainakin nämä</a:t>
            </a:r>
          </a:p>
        </p:txBody>
      </p:sp>
      <p:sp>
        <p:nvSpPr>
          <p:cNvPr id="3" name="Sisällön paikkamerkki 2">
            <a:extLst>
              <a:ext uri="{FF2B5EF4-FFF2-40B4-BE49-F238E27FC236}">
                <a16:creationId xmlns:a16="http://schemas.microsoft.com/office/drawing/2014/main" id="{B1152472-1757-4C4E-9646-38CA2F9083C1}"/>
              </a:ext>
            </a:extLst>
          </p:cNvPr>
          <p:cNvSpPr>
            <a:spLocks noGrp="1"/>
          </p:cNvSpPr>
          <p:nvPr>
            <p:ph idx="1"/>
          </p:nvPr>
        </p:nvSpPr>
        <p:spPr>
          <a:xfrm>
            <a:off x="766763" y="1484784"/>
            <a:ext cx="10801845" cy="4536504"/>
          </a:xfrm>
        </p:spPr>
        <p:txBody>
          <a:bodyPr/>
          <a:lstStyle/>
          <a:p>
            <a:r>
              <a:rPr lang="fi-FI" sz="2200" dirty="0"/>
              <a:t>Annetut tarjoukset sitovat, tarjousten muuttaminen jälkikäteen lähtökohtaisesti kielletty</a:t>
            </a:r>
          </a:p>
          <a:p>
            <a:r>
              <a:rPr lang="fi-FI" sz="2200" dirty="0"/>
              <a:t>Tarjoaja vastaa tarjouksensa tarjouspyynnön mukaisuudesta</a:t>
            </a:r>
          </a:p>
          <a:p>
            <a:pPr lvl="1">
              <a:buFont typeface="Wingdings" panose="05000000000000000000" pitchFamily="2" charset="2"/>
              <a:buChar char="Ø"/>
            </a:pPr>
            <a:r>
              <a:rPr lang="fi-FI" sz="2000" dirty="0"/>
              <a:t>Tarjouspyynnön vastaiset tarjoukset suljettava tarjouskilpailusta</a:t>
            </a:r>
          </a:p>
          <a:p>
            <a:pPr lvl="1">
              <a:buFont typeface="Wingdings" panose="05000000000000000000" pitchFamily="2" charset="2"/>
              <a:buChar char="Ø"/>
            </a:pPr>
            <a:r>
              <a:rPr lang="fi-FI" sz="2000" dirty="0"/>
              <a:t>Poissulkemisesta tehtävä </a:t>
            </a:r>
            <a:r>
              <a:rPr lang="fi-FI" sz="2000"/>
              <a:t>kirjallinen perusteltu </a:t>
            </a:r>
            <a:r>
              <a:rPr lang="fi-FI" sz="2000" dirty="0"/>
              <a:t>päätös (hankintalaki 123 §)</a:t>
            </a:r>
          </a:p>
          <a:p>
            <a:r>
              <a:rPr lang="fi-FI" sz="2200" dirty="0"/>
              <a:t>Tarjousvertailu suoritettava hankinta-asiakirjojen mukaisesti</a:t>
            </a:r>
          </a:p>
        </p:txBody>
      </p:sp>
      <p:sp>
        <p:nvSpPr>
          <p:cNvPr id="4" name="Dian numeron paikkamerkki 3">
            <a:extLst>
              <a:ext uri="{FF2B5EF4-FFF2-40B4-BE49-F238E27FC236}">
                <a16:creationId xmlns:a16="http://schemas.microsoft.com/office/drawing/2014/main" id="{9E5EE614-D2BF-4896-A274-33835C3664BC}"/>
              </a:ext>
            </a:extLst>
          </p:cNvPr>
          <p:cNvSpPr>
            <a:spLocks noGrp="1"/>
          </p:cNvSpPr>
          <p:nvPr>
            <p:ph type="sldNum" sz="quarter" idx="12"/>
          </p:nvPr>
        </p:nvSpPr>
        <p:spPr/>
        <p:txBody>
          <a:bodyPr/>
          <a:lstStyle/>
          <a:p>
            <a:fld id="{0861148C-697E-4B67-BDAA-872F34DF1106}" type="slidenum">
              <a:rPr lang="fi-FI" smtClean="0"/>
              <a:pPr/>
              <a:t>64</a:t>
            </a:fld>
            <a:endParaRPr lang="fi-FI" dirty="0"/>
          </a:p>
        </p:txBody>
      </p:sp>
    </p:spTree>
    <p:extLst>
      <p:ext uri="{BB962C8B-B14F-4D97-AF65-F5344CB8AC3E}">
        <p14:creationId xmlns:p14="http://schemas.microsoft.com/office/powerpoint/2010/main" val="24279706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3E6FF-921A-4269-9450-BA386176F0A9}"/>
              </a:ext>
            </a:extLst>
          </p:cNvPr>
          <p:cNvSpPr>
            <a:spLocks noGrp="1"/>
          </p:cNvSpPr>
          <p:nvPr>
            <p:ph type="ctrTitle"/>
          </p:nvPr>
        </p:nvSpPr>
        <p:spPr/>
        <p:txBody>
          <a:bodyPr/>
          <a:lstStyle/>
          <a:p>
            <a:r>
              <a:rPr lang="fi-FI" dirty="0"/>
              <a:t>Hyvää joulua ja </a:t>
            </a:r>
            <a:br>
              <a:rPr lang="fi-FI" dirty="0"/>
            </a:br>
            <a:r>
              <a:rPr lang="fi-FI" dirty="0"/>
              <a:t>onnea uudelle hankintavuodelle 2022!</a:t>
            </a:r>
          </a:p>
        </p:txBody>
      </p:sp>
      <p:sp>
        <p:nvSpPr>
          <p:cNvPr id="3" name="Alaotsikko 2">
            <a:extLst>
              <a:ext uri="{FF2B5EF4-FFF2-40B4-BE49-F238E27FC236}">
                <a16:creationId xmlns:a16="http://schemas.microsoft.com/office/drawing/2014/main" id="{9A1C7C7D-5E4D-4D7F-90A2-F6BDD94A2B78}"/>
              </a:ext>
            </a:extLst>
          </p:cNvPr>
          <p:cNvSpPr>
            <a:spLocks noGrp="1"/>
          </p:cNvSpPr>
          <p:nvPr>
            <p:ph type="subTitle" idx="1"/>
          </p:nvPr>
        </p:nvSpPr>
        <p:spPr>
          <a:xfrm>
            <a:off x="766763" y="5373216"/>
            <a:ext cx="10658475" cy="864096"/>
          </a:xfrm>
        </p:spPr>
        <p:txBody>
          <a:bodyPr/>
          <a:lstStyle/>
          <a:p>
            <a:r>
              <a:rPr lang="fi-FI" dirty="0"/>
              <a:t>hankinnat@kuntaliitto.fi</a:t>
            </a:r>
          </a:p>
        </p:txBody>
      </p:sp>
      <p:sp>
        <p:nvSpPr>
          <p:cNvPr id="4" name="Dian numeron paikkamerkki 3">
            <a:extLst>
              <a:ext uri="{FF2B5EF4-FFF2-40B4-BE49-F238E27FC236}">
                <a16:creationId xmlns:a16="http://schemas.microsoft.com/office/drawing/2014/main" id="{8EC8E637-C17A-4126-A871-5FBD588B827D}"/>
              </a:ext>
            </a:extLst>
          </p:cNvPr>
          <p:cNvSpPr>
            <a:spLocks noGrp="1"/>
          </p:cNvSpPr>
          <p:nvPr>
            <p:ph type="sldNum" sz="quarter" idx="12"/>
          </p:nvPr>
        </p:nvSpPr>
        <p:spPr/>
        <p:txBody>
          <a:bodyPr/>
          <a:lstStyle/>
          <a:p>
            <a:fld id="{0861148C-697E-4B67-BDAA-872F34DF1106}" type="slidenum">
              <a:rPr lang="fi-FI" smtClean="0"/>
              <a:pPr/>
              <a:t>65</a:t>
            </a:fld>
            <a:endParaRPr lang="fi-FI" dirty="0"/>
          </a:p>
        </p:txBody>
      </p:sp>
    </p:spTree>
    <p:extLst>
      <p:ext uri="{BB962C8B-B14F-4D97-AF65-F5344CB8AC3E}">
        <p14:creationId xmlns:p14="http://schemas.microsoft.com/office/powerpoint/2010/main" val="26682038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AC75A8E-A2DF-46C3-A74D-1FFC47D60DCF}"/>
              </a:ext>
            </a:extLst>
          </p:cNvPr>
          <p:cNvSpPr>
            <a:spLocks noGrp="1"/>
          </p:cNvSpPr>
          <p:nvPr>
            <p:ph type="title" idx="4294967295"/>
          </p:nvPr>
        </p:nvSpPr>
        <p:spPr>
          <a:xfrm>
            <a:off x="766763" y="-1008113"/>
            <a:ext cx="10658475" cy="1008113"/>
          </a:xfrm>
        </p:spPr>
        <p:txBody>
          <a:bodyPr vert="horz" lIns="0" tIns="0" rIns="0" bIns="0" rtlCol="0" anchor="b" anchorCtr="0">
            <a:noAutofit/>
          </a:bodyPr>
          <a:lstStyle/>
          <a:p>
            <a:r>
              <a:rPr lang="fi-FI" dirty="0"/>
              <a:t>Koristeellinen lopetusdia</a:t>
            </a:r>
          </a:p>
        </p:txBody>
      </p:sp>
      <p:sp>
        <p:nvSpPr>
          <p:cNvPr id="2" name="Dian numeron paikkamerkki 1">
            <a:extLst>
              <a:ext uri="{FF2B5EF4-FFF2-40B4-BE49-F238E27FC236}">
                <a16:creationId xmlns:a16="http://schemas.microsoft.com/office/drawing/2014/main" id="{E9F9C8EC-EDB9-492F-9330-733479347A80}"/>
              </a:ext>
            </a:extLst>
          </p:cNvPr>
          <p:cNvSpPr>
            <a:spLocks noGrp="1"/>
          </p:cNvSpPr>
          <p:nvPr>
            <p:ph type="sldNum" sz="quarter" idx="12"/>
          </p:nvPr>
        </p:nvSpPr>
        <p:spPr/>
        <p:txBody>
          <a:bodyPr/>
          <a:lstStyle/>
          <a:p>
            <a:fld id="{0861148C-697E-4B67-BDAA-872F34DF1106}" type="slidenum">
              <a:rPr lang="fi-FI" smtClean="0"/>
              <a:pPr/>
              <a:t>66</a:t>
            </a:fld>
            <a:endParaRPr lang="fi-FI" dirty="0"/>
          </a:p>
        </p:txBody>
      </p:sp>
    </p:spTree>
    <p:extLst>
      <p:ext uri="{BB962C8B-B14F-4D97-AF65-F5344CB8AC3E}">
        <p14:creationId xmlns:p14="http://schemas.microsoft.com/office/powerpoint/2010/main" val="37667792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C25BA6-254A-4721-8624-0C9613CA7BB9}"/>
              </a:ext>
            </a:extLst>
          </p:cNvPr>
          <p:cNvSpPr>
            <a:spLocks noGrp="1"/>
          </p:cNvSpPr>
          <p:nvPr>
            <p:ph type="title"/>
          </p:nvPr>
        </p:nvSpPr>
        <p:spPr/>
        <p:txBody>
          <a:bodyPr/>
          <a:lstStyle/>
          <a:p>
            <a:r>
              <a:rPr lang="fi-FI" dirty="0"/>
              <a:t>Kuultavan lausunnosta</a:t>
            </a:r>
          </a:p>
        </p:txBody>
      </p:sp>
      <p:sp>
        <p:nvSpPr>
          <p:cNvPr id="3" name="Sisällön paikkamerkki 2">
            <a:extLst>
              <a:ext uri="{FF2B5EF4-FFF2-40B4-BE49-F238E27FC236}">
                <a16:creationId xmlns:a16="http://schemas.microsoft.com/office/drawing/2014/main" id="{2A983C3C-6471-409C-94BB-B1F553181ACA}"/>
              </a:ext>
            </a:extLst>
          </p:cNvPr>
          <p:cNvSpPr>
            <a:spLocks noGrp="1"/>
          </p:cNvSpPr>
          <p:nvPr>
            <p:ph idx="1"/>
          </p:nvPr>
        </p:nvSpPr>
        <p:spPr>
          <a:xfrm>
            <a:off x="766763" y="1988840"/>
            <a:ext cx="10658475" cy="3816648"/>
          </a:xfrm>
        </p:spPr>
        <p:txBody>
          <a:bodyPr/>
          <a:lstStyle/>
          <a:p>
            <a:r>
              <a:rPr lang="fi-FI" i="0" dirty="0">
                <a:solidFill>
                  <a:srgbClr val="222222"/>
                </a:solidFill>
                <a:effectLst/>
                <a:latin typeface="+mn-lt"/>
              </a:rPr>
              <a:t>Työyhteenliittymän toisen osapuolen eli säätiö </a:t>
            </a:r>
            <a:r>
              <a:rPr lang="fi-FI" i="0" dirty="0" err="1">
                <a:solidFill>
                  <a:srgbClr val="222222"/>
                </a:solidFill>
                <a:effectLst/>
                <a:latin typeface="+mn-lt"/>
              </a:rPr>
              <a:t>sr:n</a:t>
            </a:r>
            <a:r>
              <a:rPr lang="fi-FI" i="0" dirty="0">
                <a:solidFill>
                  <a:srgbClr val="222222"/>
                </a:solidFill>
                <a:effectLst/>
                <a:latin typeface="+mn-lt"/>
              </a:rPr>
              <a:t> saama tuki ei ole yleistuki, vaan se kohdennetaan rahoittajan määräämiin käyttötarkoituksiin kuten tutkintotavoitteeseen koulutukseen. Tukea ei näin ollen voi kohdentaa muuhun kuin rahoittajan osoittamaan arvonlisäverottomaan toimintaan. Tuki </a:t>
            </a:r>
            <a:r>
              <a:rPr lang="fi-FI" b="0" i="0" dirty="0">
                <a:solidFill>
                  <a:srgbClr val="222222"/>
                </a:solidFill>
                <a:effectLst/>
                <a:latin typeface="+mn-lt"/>
              </a:rPr>
              <a:t>selvitetään opetus- ja kulttuuriministeriölle kirjanpitoon ja kustannuspaikkakohtaisiin raportteihin perustuen. Säätiön saama valtiontuki on selvitetty myös 14.1.2021 hankintayksikölle toimitetussa lausunnossa. Nyt kyseessä olevassa hankinnassa tarjottua arvonlisäverollista palvelua varten säätiö ei ole saanut mitään tukia.</a:t>
            </a:r>
            <a:endParaRPr lang="fi-FI" dirty="0">
              <a:latin typeface="+mn-lt"/>
            </a:endParaRPr>
          </a:p>
        </p:txBody>
      </p:sp>
      <p:sp>
        <p:nvSpPr>
          <p:cNvPr id="4" name="Dian numeron paikkamerkki 3">
            <a:extLst>
              <a:ext uri="{FF2B5EF4-FFF2-40B4-BE49-F238E27FC236}">
                <a16:creationId xmlns:a16="http://schemas.microsoft.com/office/drawing/2014/main" id="{E232F9E4-E51C-4361-BCBF-D9D354FA9BB2}"/>
              </a:ext>
            </a:extLst>
          </p:cNvPr>
          <p:cNvSpPr>
            <a:spLocks noGrp="1"/>
          </p:cNvSpPr>
          <p:nvPr>
            <p:ph type="sldNum" sz="quarter" idx="12"/>
          </p:nvPr>
        </p:nvSpPr>
        <p:spPr/>
        <p:txBody>
          <a:bodyPr/>
          <a:lstStyle/>
          <a:p>
            <a:fld id="{0861148C-697E-4B67-BDAA-872F34DF1106}" type="slidenum">
              <a:rPr lang="fi-FI" smtClean="0"/>
              <a:pPr/>
              <a:t>7</a:t>
            </a:fld>
            <a:endParaRPr lang="fi-FI" dirty="0"/>
          </a:p>
        </p:txBody>
      </p:sp>
    </p:spTree>
    <p:extLst>
      <p:ext uri="{BB962C8B-B14F-4D97-AF65-F5344CB8AC3E}">
        <p14:creationId xmlns:p14="http://schemas.microsoft.com/office/powerpoint/2010/main" val="32934715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89EBA1-D4F3-4727-B1C3-0B8EC7F33EB5}"/>
              </a:ext>
            </a:extLst>
          </p:cNvPr>
          <p:cNvSpPr>
            <a:spLocks noGrp="1"/>
          </p:cNvSpPr>
          <p:nvPr>
            <p:ph type="title"/>
          </p:nvPr>
        </p:nvSpPr>
        <p:spPr>
          <a:xfrm>
            <a:off x="766763" y="836711"/>
            <a:ext cx="10658475" cy="720081"/>
          </a:xfrm>
        </p:spPr>
        <p:txBody>
          <a:bodyPr/>
          <a:lstStyle/>
          <a:p>
            <a:r>
              <a:rPr lang="fi-FI" dirty="0"/>
              <a:t>MAO 265/21 perusteluista 1/3</a:t>
            </a:r>
          </a:p>
        </p:txBody>
      </p:sp>
      <p:sp>
        <p:nvSpPr>
          <p:cNvPr id="3" name="Sisällön paikkamerkki 2">
            <a:extLst>
              <a:ext uri="{FF2B5EF4-FFF2-40B4-BE49-F238E27FC236}">
                <a16:creationId xmlns:a16="http://schemas.microsoft.com/office/drawing/2014/main" id="{D73979C3-C656-4322-892D-6A1F01ECAF21}"/>
              </a:ext>
            </a:extLst>
          </p:cNvPr>
          <p:cNvSpPr>
            <a:spLocks noGrp="1"/>
          </p:cNvSpPr>
          <p:nvPr>
            <p:ph idx="1"/>
          </p:nvPr>
        </p:nvSpPr>
        <p:spPr>
          <a:xfrm>
            <a:off x="766763" y="1916832"/>
            <a:ext cx="10658475" cy="3888656"/>
          </a:xfrm>
        </p:spPr>
        <p:txBody>
          <a:bodyPr/>
          <a:lstStyle/>
          <a:p>
            <a:r>
              <a:rPr lang="fi-FI" dirty="0"/>
              <a:t>Erityisalojen hankintalain 94 § (vastaa hankintalain 96§:</a:t>
            </a:r>
            <a:r>
              <a:rPr lang="fi-FI" dirty="0" err="1"/>
              <a:t>ää</a:t>
            </a:r>
            <a:r>
              <a:rPr lang="fi-FI" dirty="0"/>
              <a:t>)</a:t>
            </a:r>
          </a:p>
          <a:p>
            <a:r>
              <a:rPr lang="fi-FI" dirty="0"/>
              <a:t>MAO toteaa, että erityisalojen hankintalain 94 §:n 2 momentin oikeusohjeen mukaisesti </a:t>
            </a:r>
            <a:r>
              <a:rPr lang="fi-FI" dirty="0" err="1"/>
              <a:t>hy:llä</a:t>
            </a:r>
            <a:r>
              <a:rPr lang="fi-FI" dirty="0"/>
              <a:t> ei ole ehdotonta velvollisuutta hylätä tarjousta hinnaltaan poikkeuksellisen alhaisena, vaan </a:t>
            </a:r>
            <a:r>
              <a:rPr lang="fi-FI" dirty="0" err="1"/>
              <a:t>hy:llä</a:t>
            </a:r>
            <a:r>
              <a:rPr lang="fi-FI" dirty="0"/>
              <a:t> on harkintavaltaa sen suhteen, arvioiko se tarjouksen toisia tarjouksia alhaisemman hinnan merkitsevän mahdollista perustetta tarjouksen hylkäämiselle. </a:t>
            </a:r>
          </a:p>
          <a:p>
            <a:r>
              <a:rPr lang="fi-FI" dirty="0" err="1"/>
              <a:t>Hy:llä</a:t>
            </a:r>
            <a:r>
              <a:rPr lang="fi-FI" dirty="0"/>
              <a:t> on velvollisuus hylätä tarjous erityisalojen hankintalain 94 §:n 2 momentin mukaan vain, jos tarjouksen poikkeuksellisen alhainen hinta tai kustannukset johtuvat hankintalain 81 §:n 1 momentin 5 kohdassa tarkoitettujen velvoitteiden laiminlyömisestä.</a:t>
            </a:r>
          </a:p>
        </p:txBody>
      </p:sp>
      <p:sp>
        <p:nvSpPr>
          <p:cNvPr id="4" name="Dian numeron paikkamerkki 3">
            <a:extLst>
              <a:ext uri="{FF2B5EF4-FFF2-40B4-BE49-F238E27FC236}">
                <a16:creationId xmlns:a16="http://schemas.microsoft.com/office/drawing/2014/main" id="{39779951-1B7B-46F9-BAD5-6C9B0B222B8F}"/>
              </a:ext>
            </a:extLst>
          </p:cNvPr>
          <p:cNvSpPr>
            <a:spLocks noGrp="1"/>
          </p:cNvSpPr>
          <p:nvPr>
            <p:ph type="sldNum" sz="quarter" idx="12"/>
          </p:nvPr>
        </p:nvSpPr>
        <p:spPr/>
        <p:txBody>
          <a:bodyPr/>
          <a:lstStyle/>
          <a:p>
            <a:fld id="{0861148C-697E-4B67-BDAA-872F34DF1106}" type="slidenum">
              <a:rPr lang="fi-FI" smtClean="0"/>
              <a:pPr/>
              <a:t>8</a:t>
            </a:fld>
            <a:endParaRPr lang="fi-FI" dirty="0"/>
          </a:p>
        </p:txBody>
      </p:sp>
    </p:spTree>
    <p:extLst>
      <p:ext uri="{BB962C8B-B14F-4D97-AF65-F5344CB8AC3E}">
        <p14:creationId xmlns:p14="http://schemas.microsoft.com/office/powerpoint/2010/main" val="33589479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58306B-644A-4BF7-8FF0-000468842131}"/>
              </a:ext>
            </a:extLst>
          </p:cNvPr>
          <p:cNvSpPr>
            <a:spLocks noGrp="1"/>
          </p:cNvSpPr>
          <p:nvPr>
            <p:ph type="title"/>
          </p:nvPr>
        </p:nvSpPr>
        <p:spPr>
          <a:xfrm>
            <a:off x="766763" y="836711"/>
            <a:ext cx="10658475" cy="504057"/>
          </a:xfrm>
        </p:spPr>
        <p:txBody>
          <a:bodyPr/>
          <a:lstStyle/>
          <a:p>
            <a:r>
              <a:rPr lang="fi-FI" dirty="0"/>
              <a:t>MAO 265/21 perusteluista 2/3</a:t>
            </a:r>
          </a:p>
        </p:txBody>
      </p:sp>
      <p:sp>
        <p:nvSpPr>
          <p:cNvPr id="3" name="Sisällön paikkamerkki 2">
            <a:extLst>
              <a:ext uri="{FF2B5EF4-FFF2-40B4-BE49-F238E27FC236}">
                <a16:creationId xmlns:a16="http://schemas.microsoft.com/office/drawing/2014/main" id="{5A520912-C669-4AED-A5AC-B4ED62D3F76D}"/>
              </a:ext>
            </a:extLst>
          </p:cNvPr>
          <p:cNvSpPr>
            <a:spLocks noGrp="1"/>
          </p:cNvSpPr>
          <p:nvPr>
            <p:ph idx="1"/>
          </p:nvPr>
        </p:nvSpPr>
        <p:spPr>
          <a:xfrm>
            <a:off x="766763" y="1844824"/>
            <a:ext cx="10658475" cy="3960664"/>
          </a:xfrm>
        </p:spPr>
        <p:txBody>
          <a:bodyPr/>
          <a:lstStyle/>
          <a:p>
            <a:pPr algn="l"/>
            <a:r>
              <a:rPr lang="fi-FI" b="0" i="0" dirty="0">
                <a:solidFill>
                  <a:srgbClr val="222222"/>
                </a:solidFill>
                <a:effectLst/>
                <a:latin typeface="+mn-lt"/>
              </a:rPr>
              <a:t>MAO on em. tavalla katsonut, että </a:t>
            </a:r>
            <a:r>
              <a:rPr lang="fi-FI" b="0" i="0" dirty="0" err="1">
                <a:solidFill>
                  <a:srgbClr val="222222"/>
                </a:solidFill>
                <a:effectLst/>
                <a:latin typeface="+mn-lt"/>
              </a:rPr>
              <a:t>hy</a:t>
            </a:r>
            <a:r>
              <a:rPr lang="fi-FI" b="0" i="0" dirty="0">
                <a:solidFill>
                  <a:srgbClr val="222222"/>
                </a:solidFill>
                <a:effectLst/>
                <a:latin typeface="+mn-lt"/>
              </a:rPr>
              <a:t> on voinut arvioida voittaneen tarjoajan selvityksen </a:t>
            </a:r>
            <a:r>
              <a:rPr lang="fi-FI" i="0" dirty="0">
                <a:solidFill>
                  <a:srgbClr val="222222"/>
                </a:solidFill>
                <a:effectLst/>
                <a:latin typeface="+mn-lt"/>
              </a:rPr>
              <a:t>selittäneen tyydyttävästi tarjottujen hintojen tasoa ja että tarjoaja pystyy suoriutumaan hankinnan toteuttamisesta lakisääteisiä velvoitteita noudattaen tarjouspyynnössä edellytetyllä tavalla. </a:t>
            </a:r>
          </a:p>
          <a:p>
            <a:pPr algn="l"/>
            <a:r>
              <a:rPr lang="fi-FI" i="0" dirty="0">
                <a:solidFill>
                  <a:srgbClr val="222222"/>
                </a:solidFill>
                <a:effectLst/>
                <a:latin typeface="+mn-lt"/>
              </a:rPr>
              <a:t>Asiassa esitetyn selvityksen perusteella ei ole käynyt ilmi, että voittanut tarjoaja tai siihen kuuluva oikeushenkilö olisi saanut voittaneen tarjoajan tarjoushintoihin välittömästi vaikuttavaa valtiontukea tai että voittaneen tarjoajan tarjoushintojen taso johtuisi voittaneen tarjoajan työyhteenliittymään kuuluneen oikeushenkilön saamasta valtiontuesta. </a:t>
            </a:r>
            <a:endParaRPr lang="fi-FI" dirty="0"/>
          </a:p>
        </p:txBody>
      </p:sp>
      <p:sp>
        <p:nvSpPr>
          <p:cNvPr id="4" name="Dian numeron paikkamerkki 3">
            <a:extLst>
              <a:ext uri="{FF2B5EF4-FFF2-40B4-BE49-F238E27FC236}">
                <a16:creationId xmlns:a16="http://schemas.microsoft.com/office/drawing/2014/main" id="{DFF50C32-CDD5-4920-B9FA-5F92C2DA2DEB}"/>
              </a:ext>
            </a:extLst>
          </p:cNvPr>
          <p:cNvSpPr>
            <a:spLocks noGrp="1"/>
          </p:cNvSpPr>
          <p:nvPr>
            <p:ph type="sldNum" sz="quarter" idx="12"/>
          </p:nvPr>
        </p:nvSpPr>
        <p:spPr/>
        <p:txBody>
          <a:bodyPr/>
          <a:lstStyle/>
          <a:p>
            <a:fld id="{0861148C-697E-4B67-BDAA-872F34DF1106}" type="slidenum">
              <a:rPr lang="fi-FI" smtClean="0"/>
              <a:pPr/>
              <a:t>9</a:t>
            </a:fld>
            <a:endParaRPr lang="fi-FI" dirty="0"/>
          </a:p>
        </p:txBody>
      </p:sp>
    </p:spTree>
    <p:extLst>
      <p:ext uri="{BB962C8B-B14F-4D97-AF65-F5344CB8AC3E}">
        <p14:creationId xmlns:p14="http://schemas.microsoft.com/office/powerpoint/2010/main" val="2804486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JHNY">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sz="2200" dirty="0" smtClean="0">
            <a:solidFill>
              <a:schemeClr val="tx1"/>
            </a:solidFill>
          </a:defRPr>
        </a:defPPr>
      </a:lstStyle>
    </a:txDef>
  </a:objectDefaults>
  <a:extraClrSchemeLst/>
  <a:extLst>
    <a:ext uri="{05A4C25C-085E-4340-85A3-A5531E510DB2}">
      <thm15:themeFamily xmlns:thm15="http://schemas.microsoft.com/office/thememl/2012/main" name="JHNY_malli.potx" id="{59B8FF16-255A-4F3E-BD64-C86317E0031F}" vid="{70549E16-A0E3-4B3B-87EB-E07E2DC5330D}"/>
    </a:ext>
  </a:extLst>
</a:theme>
</file>

<file path=ppt/theme/theme2.xml><?xml version="1.0" encoding="utf-8"?>
<a:theme xmlns:a="http://schemas.openxmlformats.org/drawingml/2006/main" name="JHNY">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sz="2200" dirty="0" smtClean="0">
            <a:solidFill>
              <a:schemeClr val="tx1"/>
            </a:solidFill>
          </a:defRPr>
        </a:defPPr>
      </a:lstStyle>
    </a:txDef>
  </a:objectDefaults>
  <a:extraClrSchemeLst/>
  <a:extLst>
    <a:ext uri="{05A4C25C-085E-4340-85A3-A5531E510DB2}">
      <thm15:themeFamily xmlns:thm15="http://schemas.microsoft.com/office/thememl/2012/main" name="JHNY.potx" id="{049ECEFB-0842-47B2-A8A3-1CC158516DC8}" vid="{DD8008F9-78E3-477E-8DBE-C1D0062A5082}"/>
    </a:ext>
  </a:extLst>
</a:theme>
</file>

<file path=ppt/theme/theme3.xml><?xml version="1.0" encoding="utf-8"?>
<a:theme xmlns:a="http://schemas.openxmlformats.org/drawingml/2006/main" name="1_JHNY">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sz="2200" dirty="0" smtClean="0">
            <a:solidFill>
              <a:schemeClr val="tx1"/>
            </a:solidFill>
          </a:defRPr>
        </a:defPPr>
      </a:lstStyle>
    </a:txDef>
  </a:objectDefaults>
  <a:extraClrSchemeLst/>
  <a:extLst>
    <a:ext uri="{05A4C25C-085E-4340-85A3-A5531E510DB2}">
      <thm15:themeFamily xmlns:thm15="http://schemas.microsoft.com/office/thememl/2012/main" name="Kuviot.potx" id="{ABE1195D-B6A8-4ABA-B296-6F60613BF1AA}" vid="{A2F12EEC-55BB-4A96-977F-BA41EEB901A2}"/>
    </a:ext>
  </a:extLst>
</a:theme>
</file>

<file path=ppt/theme/theme4.xml><?xml version="1.0" encoding="utf-8"?>
<a:theme xmlns:a="http://schemas.openxmlformats.org/drawingml/2006/main" name="JHNY">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sz="2200" dirty="0" smtClean="0">
            <a:solidFill>
              <a:schemeClr val="tx1"/>
            </a:solidFill>
          </a:defRPr>
        </a:defPPr>
      </a:lstStyle>
    </a:txDef>
  </a:objectDefaults>
  <a:extraClrSchemeLst/>
  <a:extLst>
    <a:ext uri="{05A4C25C-085E-4340-85A3-A5531E510DB2}">
      <thm15:themeFamily xmlns:thm15="http://schemas.microsoft.com/office/thememl/2012/main" name="JHNY.potx" id="{66C76EF7-AF2A-4967-BBE6-D5EEFD8F048E}" vid="{5D7F8A8B-5006-4CA8-90CD-754A38FC0DBE}"/>
    </a:ext>
  </a:extLst>
</a:theme>
</file>

<file path=ppt/theme/theme5.xml><?xml version="1.0" encoding="utf-8"?>
<a:theme xmlns:a="http://schemas.openxmlformats.org/drawingml/2006/main" name="Office Theme">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95826360DC43DA4C93A89EF3AB67C88C" ma:contentTypeVersion="10" ma:contentTypeDescription="Luo uusi asiakirja." ma:contentTypeScope="" ma:versionID="b329e0e19aa131533c44ae9e6b881f89">
  <xsd:schema xmlns:xsd="http://www.w3.org/2001/XMLSchema" xmlns:xs="http://www.w3.org/2001/XMLSchema" xmlns:p="http://schemas.microsoft.com/office/2006/metadata/properties" xmlns:ns2="58f1a7c9-e304-448c-bca3-d9d818312f6e" xmlns:ns3="d254715d-8d8d-41a4-8fef-3480790ffd89" targetNamespace="http://schemas.microsoft.com/office/2006/metadata/properties" ma:root="true" ma:fieldsID="58b1a125a79a9839a8c1ee8b2800e94c" ns2:_="" ns3:_="">
    <xsd:import namespace="58f1a7c9-e304-448c-bca3-d9d818312f6e"/>
    <xsd:import namespace="d254715d-8d8d-41a4-8fef-3480790ffd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f1a7c9-e304-448c-bca3-d9d818312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54715d-8d8d-41a4-8fef-3480790ffd89"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E4B8A1-3968-4FCE-83B0-873ED82404DD}">
  <ds:schemaRefs>
    <ds:schemaRef ds:uri="http://schemas.microsoft.com/office/2006/metadata/properties"/>
    <ds:schemaRef ds:uri="58f1a7c9-e304-448c-bca3-d9d818312f6e"/>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purl.org/dc/terms/"/>
    <ds:schemaRef ds:uri="http://purl.org/dc/dcmitype/"/>
    <ds:schemaRef ds:uri="d254715d-8d8d-41a4-8fef-3480790ffd89"/>
    <ds:schemaRef ds:uri="http://www.w3.org/XML/1998/namespace"/>
  </ds:schemaRefs>
</ds:datastoreItem>
</file>

<file path=customXml/itemProps2.xml><?xml version="1.0" encoding="utf-8"?>
<ds:datastoreItem xmlns:ds="http://schemas.openxmlformats.org/officeDocument/2006/customXml" ds:itemID="{67CAD2CB-BE38-46E9-8C81-F56DB3512171}">
  <ds:schemaRefs>
    <ds:schemaRef ds:uri="http://schemas.microsoft.com/sharepoint/v3/contenttype/forms"/>
  </ds:schemaRefs>
</ds:datastoreItem>
</file>

<file path=customXml/itemProps3.xml><?xml version="1.0" encoding="utf-8"?>
<ds:datastoreItem xmlns:ds="http://schemas.openxmlformats.org/officeDocument/2006/customXml" ds:itemID="{E9E7BDBB-0902-4943-953E-310CA322D83B}"/>
</file>

<file path=docProps/app.xml><?xml version="1.0" encoding="utf-8"?>
<Properties xmlns="http://schemas.openxmlformats.org/officeDocument/2006/extended-properties" xmlns:vt="http://schemas.openxmlformats.org/officeDocument/2006/docPropsVTypes">
  <Template>JHNY_malli</Template>
  <TotalTime>1949</TotalTime>
  <Words>3704</Words>
  <Application>Microsoft Office PowerPoint</Application>
  <PresentationFormat>Laajakuva</PresentationFormat>
  <Paragraphs>384</Paragraphs>
  <Slides>66</Slides>
  <Notes>7</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66</vt:i4>
      </vt:variant>
    </vt:vector>
  </HeadingPairs>
  <TitlesOfParts>
    <vt:vector size="75" baseType="lpstr">
      <vt:lpstr>Arial</vt:lpstr>
      <vt:lpstr>Trio Grotesk Medium</vt:lpstr>
      <vt:lpstr>Work Sans SemiBold</vt:lpstr>
      <vt:lpstr>Trio Grotesk</vt:lpstr>
      <vt:lpstr>Wingdings</vt:lpstr>
      <vt:lpstr>JHNY</vt:lpstr>
      <vt:lpstr>JHNY</vt:lpstr>
      <vt:lpstr>1_JHNY</vt:lpstr>
      <vt:lpstr>JHNY</vt:lpstr>
      <vt:lpstr>Case-keskiviikko 8.12.2021</vt:lpstr>
      <vt:lpstr>Sisältö</vt:lpstr>
      <vt:lpstr>Lainsäädännön systematisointi &amp;  -aukkokohdat</vt:lpstr>
      <vt:lpstr>Suosikeista ja systematisoinnista</vt:lpstr>
      <vt:lpstr>MAO H265/21</vt:lpstr>
      <vt:lpstr>Valituksesta</vt:lpstr>
      <vt:lpstr>Kuultavan lausunnosta</vt:lpstr>
      <vt:lpstr>MAO 265/21 perusteluista 1/3</vt:lpstr>
      <vt:lpstr>MAO 265/21 perusteluista 2/3</vt:lpstr>
      <vt:lpstr>MAO 265/21 perusteluista 3/3</vt:lpstr>
      <vt:lpstr>MAO H256/21 </vt:lpstr>
      <vt:lpstr>Miten päätöksenteko on edennyt</vt:lpstr>
      <vt:lpstr>MAO 256/21 Hankintayksikön argumentointi</vt:lpstr>
      <vt:lpstr>MAO 256/21 perusteluista 1/3</vt:lpstr>
      <vt:lpstr>MAO 256/21 perusteluista 2/3</vt:lpstr>
      <vt:lpstr>MAO 256/21 perusteluista 3/3</vt:lpstr>
      <vt:lpstr>MAO 256/21 Johtopäätös</vt:lpstr>
      <vt:lpstr>Sote ja suorahankinnat</vt:lpstr>
      <vt:lpstr>MAO H130-133/2021 Tulkkaus- käännös- ja niihin liittyvien asiantuntijapalveluiden suorahankinta </vt:lpstr>
      <vt:lpstr>MAO H130-133/2021 Asian tausta</vt:lpstr>
      <vt:lpstr>Asian tausta</vt:lpstr>
      <vt:lpstr>MAO H130-133/2021 Hankintayksiköiden perustelut</vt:lpstr>
      <vt:lpstr>Äärimmäinen kiire suorahankintaperusteena</vt:lpstr>
      <vt:lpstr>MAO H130-133/2021 Asian arviointi</vt:lpstr>
      <vt:lpstr>MAO 102/21 COVID-19 PCR -näytteiden analysointipalveluiden suorahankinta</vt:lpstr>
      <vt:lpstr>MAO 102/21 Asian tausta</vt:lpstr>
      <vt:lpstr>MAO 102/21 Valituksen perusteet</vt:lpstr>
      <vt:lpstr>MAO 102/21 Hankintayksikön perustelut</vt:lpstr>
      <vt:lpstr>Komission covid-tiedonanto</vt:lpstr>
      <vt:lpstr>MAO 102/21 Asian arviointi</vt:lpstr>
      <vt:lpstr>MAO:n ratkaisu: mahdollisen kilpailutuksen aikataulu ja sopimuksen kesto</vt:lpstr>
      <vt:lpstr>Vrt. MAO:101/2021</vt:lpstr>
      <vt:lpstr>MAO 1/21 Pneumokokkikonjugaattirokotteiden laadun vertailuperusteet</vt:lpstr>
      <vt:lpstr>MAO 1/21 vertailuperusteet</vt:lpstr>
      <vt:lpstr>Harmaan talouden torjunnan näkökulmia  (ja vähän muutakin)</vt:lpstr>
      <vt:lpstr>MAO 76/21 &amp; MAO H260/2021</vt:lpstr>
      <vt:lpstr>MAO 76/21  </vt:lpstr>
      <vt:lpstr>MAO 76/21 - Asian tausta</vt:lpstr>
      <vt:lpstr>MAO 76/21 - Tarkemmin urakoitsijan valitusperusteista</vt:lpstr>
      <vt:lpstr>Onko hankintayksiköllä ollut hankintalain harkinnanvaraisia poissulkemisperusteita koskien riittävät perusteet sulkea tarjoaja tarjouskilpailun ulkopuolelle?</vt:lpstr>
      <vt:lpstr>Harkinnanvaraisista poissulkemisperusteista (hankintalaki 81 §) </vt:lpstr>
      <vt:lpstr>MAO 76/21 - Poimintoja perusteluista 1/2</vt:lpstr>
      <vt:lpstr>MAO 76/21 - Poimintoja perusteluista 2/2</vt:lpstr>
      <vt:lpstr>MAO H260/2021</vt:lpstr>
      <vt:lpstr>MAO H260/2021 - Tapaus lyhykäisyydessään</vt:lpstr>
      <vt:lpstr>YHTEENVETOA</vt:lpstr>
      <vt:lpstr>Muista ainakin</vt:lpstr>
      <vt:lpstr>MAO 33/21 &amp; MAO H214/2021</vt:lpstr>
      <vt:lpstr>MAO 33/21</vt:lpstr>
      <vt:lpstr>MAO 33/21 - Asian tausta</vt:lpstr>
      <vt:lpstr>MAO 33/21 - Hankintayksikön perustelut</vt:lpstr>
      <vt:lpstr>MAO 33/21 - Kysymyksenasettelu</vt:lpstr>
      <vt:lpstr>MAO 33/21 - Asian arviointi: osatarjouksen peruminen</vt:lpstr>
      <vt:lpstr>MAO 33/21 - Asian arviointi: alihankinta</vt:lpstr>
      <vt:lpstr>MAO 33/21 - Poimintoja perusteluista</vt:lpstr>
      <vt:lpstr>MAO 33/21 - Lopputulos</vt:lpstr>
      <vt:lpstr>MAO H214/2021</vt:lpstr>
      <vt:lpstr>MAO H214/2021 - Asian tausta</vt:lpstr>
      <vt:lpstr>Tarjousvertailusta: lähtökohtia</vt:lpstr>
      <vt:lpstr>MAO H214/2021 - Asian arviointi</vt:lpstr>
      <vt:lpstr>MAO H214/2021 - Johtopäätös</vt:lpstr>
      <vt:lpstr>MAO H214/2021 - Lopputulos</vt:lpstr>
      <vt:lpstr>YHTEENVETO</vt:lpstr>
      <vt:lpstr>Muista ainakin nämä</vt:lpstr>
      <vt:lpstr>Hyvää joulua ja  onnea uudelle hankintavuodelle 2022!</vt:lpstr>
      <vt:lpstr>Koristeellinen lopetusdia</vt:lpstr>
    </vt:vector>
  </TitlesOfParts>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Ajankohtaista julkisista hankinnoista</dc:title>
  <dc:creator>Huikko Katariina</dc:creator>
  <cp:lastModifiedBy>Mäkinen Vaula</cp:lastModifiedBy>
  <cp:revision>39</cp:revision>
  <cp:lastPrinted>2021-09-15T12:42:21Z</cp:lastPrinted>
  <dcterms:created xsi:type="dcterms:W3CDTF">2021-09-06T09:53:37Z</dcterms:created>
  <dcterms:modified xsi:type="dcterms:W3CDTF">2021-12-13T12:39:08Z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0x01010095826360DC43DA4C93A89EF3AB67C88C</vt:lpwstr>
  </property>
</Properties>
</file>