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53"/>
  </p:notesMasterIdLst>
  <p:handoutMasterIdLst>
    <p:handoutMasterId r:id="rId54"/>
  </p:handoutMasterIdLst>
  <p:sldIdLst>
    <p:sldId id="343" r:id="rId5"/>
    <p:sldId id="260" r:id="rId6"/>
    <p:sldId id="301" r:id="rId7"/>
    <p:sldId id="323" r:id="rId8"/>
    <p:sldId id="342" r:id="rId9"/>
    <p:sldId id="324" r:id="rId10"/>
    <p:sldId id="295" r:id="rId11"/>
    <p:sldId id="299" r:id="rId12"/>
    <p:sldId id="300" r:id="rId13"/>
    <p:sldId id="296" r:id="rId14"/>
    <p:sldId id="330" r:id="rId15"/>
    <p:sldId id="331" r:id="rId16"/>
    <p:sldId id="338" r:id="rId17"/>
    <p:sldId id="339" r:id="rId18"/>
    <p:sldId id="340" r:id="rId19"/>
    <p:sldId id="303" r:id="rId20"/>
    <p:sldId id="305" r:id="rId21"/>
    <p:sldId id="334" r:id="rId22"/>
    <p:sldId id="307" r:id="rId23"/>
    <p:sldId id="309" r:id="rId24"/>
    <p:sldId id="312" r:id="rId25"/>
    <p:sldId id="313" r:id="rId26"/>
    <p:sldId id="314" r:id="rId27"/>
    <p:sldId id="361" r:id="rId28"/>
    <p:sldId id="362" r:id="rId29"/>
    <p:sldId id="363" r:id="rId30"/>
    <p:sldId id="364" r:id="rId31"/>
    <p:sldId id="365" r:id="rId32"/>
    <p:sldId id="366" r:id="rId33"/>
    <p:sldId id="367" r:id="rId34"/>
    <p:sldId id="368" r:id="rId35"/>
    <p:sldId id="383" r:id="rId36"/>
    <p:sldId id="369" r:id="rId37"/>
    <p:sldId id="370" r:id="rId38"/>
    <p:sldId id="371" r:id="rId39"/>
    <p:sldId id="372" r:id="rId40"/>
    <p:sldId id="373" r:id="rId41"/>
    <p:sldId id="374" r:id="rId42"/>
    <p:sldId id="375" r:id="rId43"/>
    <p:sldId id="376" r:id="rId44"/>
    <p:sldId id="377" r:id="rId45"/>
    <p:sldId id="384" r:id="rId46"/>
    <p:sldId id="378" r:id="rId47"/>
    <p:sldId id="379" r:id="rId48"/>
    <p:sldId id="380" r:id="rId49"/>
    <p:sldId id="385" r:id="rId50"/>
    <p:sldId id="381" r:id="rId51"/>
    <p:sldId id="382"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7" userDrawn="1">
          <p15:clr>
            <a:srgbClr val="A4A3A4"/>
          </p15:clr>
        </p15:guide>
        <p15:guide id="2" pos="571" userDrawn="1">
          <p15:clr>
            <a:srgbClr val="A4A3A4"/>
          </p15:clr>
        </p15:guide>
        <p15:guide id="3" pos="71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AC04"/>
    <a:srgbClr val="B5BA05"/>
    <a:srgbClr val="004A9F"/>
    <a:srgbClr val="B5EBFF"/>
    <a:srgbClr val="7FD7FF"/>
    <a:srgbClr val="46C9FF"/>
    <a:srgbClr val="1DE1FF"/>
    <a:srgbClr val="00C6FF"/>
    <a:srgbClr val="6B8F00"/>
    <a:srgbClr val="F2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069" autoAdjust="0"/>
  </p:normalViewPr>
  <p:slideViewPr>
    <p:cSldViewPr snapToGrid="0" snapToObjects="1">
      <p:cViewPr varScale="1">
        <p:scale>
          <a:sx n="73" d="100"/>
          <a:sy n="73" d="100"/>
        </p:scale>
        <p:origin x="1070" y="48"/>
      </p:cViewPr>
      <p:guideLst>
        <p:guide orient="horz" pos="3917"/>
        <p:guide pos="571"/>
        <p:guide pos="71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1FA732-9E38-431B-BDC3-31B62F73FB96}" type="doc">
      <dgm:prSet loTypeId="urn:microsoft.com/office/officeart/2005/8/layout/target2" loCatId="relationship" qsTypeId="urn:microsoft.com/office/officeart/2005/8/quickstyle/simple1" qsCatId="simple" csTypeId="urn:microsoft.com/office/officeart/2005/8/colors/accent2_3" csCatId="accent2" phldr="1"/>
      <dgm:spPr/>
      <dgm:t>
        <a:bodyPr/>
        <a:lstStyle/>
        <a:p>
          <a:endParaRPr lang="fi-FI"/>
        </a:p>
      </dgm:t>
    </dgm:pt>
    <dgm:pt modelId="{3097C48F-6A90-4FD8-8F8A-153F88E8F07A}">
      <dgm:prSet phldrT="[Teksti]">
        <dgm:style>
          <a:lnRef idx="1">
            <a:schemeClr val="accent3"/>
          </a:lnRef>
          <a:fillRef idx="2">
            <a:schemeClr val="accent3"/>
          </a:fillRef>
          <a:effectRef idx="1">
            <a:schemeClr val="accent3"/>
          </a:effectRef>
          <a:fontRef idx="minor">
            <a:schemeClr val="dk1"/>
          </a:fontRef>
        </dgm:style>
      </dgm:prSet>
      <dgm:spPr/>
      <dgm:t>
        <a:bodyPr/>
        <a:lstStyle/>
        <a:p>
          <a:r>
            <a:rPr lang="fi-FI" dirty="0"/>
            <a:t>Hankintayksikön laaja harkintavalta määrittelyssä,</a:t>
          </a:r>
        </a:p>
        <a:p>
          <a:r>
            <a:rPr lang="fi-FI" dirty="0"/>
            <a:t>huomioitava avoimuus ja muut hankintaperiaatteet (3 §)</a:t>
          </a:r>
        </a:p>
      </dgm:t>
    </dgm:pt>
    <dgm:pt modelId="{FB72E7EC-61B3-4138-AC58-A620996A846F}" type="parTrans" cxnId="{5C1FE02C-B5C7-43AE-BBCC-951D3325B9AB}">
      <dgm:prSet/>
      <dgm:spPr/>
      <dgm:t>
        <a:bodyPr/>
        <a:lstStyle/>
        <a:p>
          <a:endParaRPr lang="fi-FI"/>
        </a:p>
      </dgm:t>
    </dgm:pt>
    <dgm:pt modelId="{545790BB-168D-4849-A29B-54ABB14A4F2C}" type="sibTrans" cxnId="{5C1FE02C-B5C7-43AE-BBCC-951D3325B9AB}">
      <dgm:prSet/>
      <dgm:spPr/>
      <dgm:t>
        <a:bodyPr/>
        <a:lstStyle/>
        <a:p>
          <a:endParaRPr lang="fi-FI"/>
        </a:p>
      </dgm:t>
    </dgm:pt>
    <dgm:pt modelId="{87E07DE4-20D7-4DB8-8E66-FE15CD0DC12F}">
      <dgm:prSet phldrT="[Teksti]" custT="1">
        <dgm:style>
          <a:lnRef idx="2">
            <a:schemeClr val="accent4"/>
          </a:lnRef>
          <a:fillRef idx="1">
            <a:schemeClr val="lt1"/>
          </a:fillRef>
          <a:effectRef idx="0">
            <a:schemeClr val="accent4"/>
          </a:effectRef>
          <a:fontRef idx="minor">
            <a:schemeClr val="dk1"/>
          </a:fontRef>
        </dgm:style>
      </dgm:prSet>
      <dgm:spPr/>
      <dgm:t>
        <a:bodyPr/>
        <a:lstStyle/>
        <a:p>
          <a:r>
            <a:rPr lang="fi-FI" sz="1800" dirty="0"/>
            <a:t>Hankinnan kohde</a:t>
          </a:r>
        </a:p>
      </dgm:t>
    </dgm:pt>
    <dgm:pt modelId="{E00A3F44-1865-4648-A483-3296B1403A4D}" type="parTrans" cxnId="{B7C2FB7D-A1F6-4680-97A4-A538080C4B55}">
      <dgm:prSet/>
      <dgm:spPr/>
      <dgm:t>
        <a:bodyPr/>
        <a:lstStyle/>
        <a:p>
          <a:endParaRPr lang="fi-FI"/>
        </a:p>
      </dgm:t>
    </dgm:pt>
    <dgm:pt modelId="{CF261CD0-D1D8-4DC0-863C-84068320E8AB}" type="sibTrans" cxnId="{B7C2FB7D-A1F6-4680-97A4-A538080C4B55}">
      <dgm:prSet/>
      <dgm:spPr/>
      <dgm:t>
        <a:bodyPr/>
        <a:lstStyle/>
        <a:p>
          <a:endParaRPr lang="fi-FI"/>
        </a:p>
      </dgm:t>
    </dgm:pt>
    <dgm:pt modelId="{7F477621-3B94-4CE7-A035-113CFD756852}">
      <dgm:prSet phldrT="[Teksti]" custT="1">
        <dgm:style>
          <a:lnRef idx="2">
            <a:schemeClr val="accent4"/>
          </a:lnRef>
          <a:fillRef idx="1">
            <a:schemeClr val="lt1"/>
          </a:fillRef>
          <a:effectRef idx="0">
            <a:schemeClr val="accent4"/>
          </a:effectRef>
          <a:fontRef idx="minor">
            <a:schemeClr val="dk1"/>
          </a:fontRef>
        </dgm:style>
      </dgm:prSet>
      <dgm:spPr/>
      <dgm:t>
        <a:bodyPr/>
        <a:lstStyle/>
        <a:p>
          <a:r>
            <a:rPr lang="fi-FI" sz="1800" dirty="0"/>
            <a:t>Muut hankintaa koskevat vaatimukset</a:t>
          </a:r>
        </a:p>
      </dgm:t>
    </dgm:pt>
    <dgm:pt modelId="{06A3C761-C804-4CAF-81B8-D7F150185EBA}" type="parTrans" cxnId="{2232E557-59C1-43B4-BA1F-EF8FD433EA59}">
      <dgm:prSet/>
      <dgm:spPr/>
      <dgm:t>
        <a:bodyPr/>
        <a:lstStyle/>
        <a:p>
          <a:endParaRPr lang="fi-FI"/>
        </a:p>
      </dgm:t>
    </dgm:pt>
    <dgm:pt modelId="{6DDA73B1-6F7E-4290-88E7-85494703ABD5}" type="sibTrans" cxnId="{2232E557-59C1-43B4-BA1F-EF8FD433EA59}">
      <dgm:prSet/>
      <dgm:spPr/>
      <dgm:t>
        <a:bodyPr/>
        <a:lstStyle/>
        <a:p>
          <a:endParaRPr lang="fi-FI"/>
        </a:p>
      </dgm:t>
    </dgm:pt>
    <dgm:pt modelId="{9F288ABA-64E1-4416-A77A-3A8034BBB905}">
      <dgm:prSet phldrT="[Teksti]">
        <dgm:style>
          <a:lnRef idx="0">
            <a:scrgbClr r="0" g="0" b="0"/>
          </a:lnRef>
          <a:fillRef idx="0">
            <a:scrgbClr r="0" g="0" b="0"/>
          </a:fillRef>
          <a:effectRef idx="0">
            <a:scrgbClr r="0" g="0" b="0"/>
          </a:effectRef>
          <a:fontRef idx="minor">
            <a:schemeClr val="lt1"/>
          </a:fontRef>
        </dgm:style>
      </dgm:prSet>
      <dgm:spPr>
        <a:solidFill>
          <a:schemeClr val="accent3">
            <a:alpha val="50000"/>
          </a:schemeClr>
        </a:solidFill>
        <a:ln w="28575">
          <a:solidFill>
            <a:schemeClr val="accent3"/>
          </a:solidFill>
        </a:ln>
      </dgm:spPr>
      <dgm:t>
        <a:bodyPr/>
        <a:lstStyle/>
        <a:p>
          <a:r>
            <a:rPr lang="fi-FI" dirty="0"/>
            <a:t>Tarjouspyynnön oltava selkeä</a:t>
          </a:r>
        </a:p>
      </dgm:t>
    </dgm:pt>
    <dgm:pt modelId="{4B1FDE3F-5CAC-4291-86D8-2D2338357CEF}" type="parTrans" cxnId="{7DC0E964-1C13-423A-B4D8-CF9B722CC356}">
      <dgm:prSet/>
      <dgm:spPr/>
      <dgm:t>
        <a:bodyPr/>
        <a:lstStyle/>
        <a:p>
          <a:endParaRPr lang="fi-FI"/>
        </a:p>
      </dgm:t>
    </dgm:pt>
    <dgm:pt modelId="{ED34FC75-E3F2-48BE-9FC8-F0CE6A5B82CC}" type="sibTrans" cxnId="{7DC0E964-1C13-423A-B4D8-CF9B722CC356}">
      <dgm:prSet/>
      <dgm:spPr/>
      <dgm:t>
        <a:bodyPr/>
        <a:lstStyle/>
        <a:p>
          <a:endParaRPr lang="fi-FI"/>
        </a:p>
      </dgm:t>
    </dgm:pt>
    <dgm:pt modelId="{889A80E5-A39E-42BC-BDD5-EBBDF3145779}">
      <dgm:prSet phldrT="[Teksti]" custT="1">
        <dgm:style>
          <a:lnRef idx="2">
            <a:schemeClr val="accent3"/>
          </a:lnRef>
          <a:fillRef idx="1">
            <a:schemeClr val="lt1"/>
          </a:fillRef>
          <a:effectRef idx="0">
            <a:schemeClr val="accent3"/>
          </a:effectRef>
          <a:fontRef idx="minor">
            <a:schemeClr val="dk1"/>
          </a:fontRef>
        </dgm:style>
      </dgm:prSet>
      <dgm:spPr/>
      <dgm:t>
        <a:bodyPr/>
        <a:lstStyle/>
        <a:p>
          <a:r>
            <a:rPr lang="fi-FI" sz="1600" dirty="0"/>
            <a:t>Mahdollistettava vertailukelpoiset tarjoukset (67, 104 ja 113 §)</a:t>
          </a:r>
        </a:p>
      </dgm:t>
    </dgm:pt>
    <dgm:pt modelId="{DD9FDB73-A3C8-44EF-875F-25ABC70E9C85}" type="parTrans" cxnId="{B3089070-7C65-49A7-882D-685CB06DAA44}">
      <dgm:prSet/>
      <dgm:spPr/>
      <dgm:t>
        <a:bodyPr/>
        <a:lstStyle/>
        <a:p>
          <a:endParaRPr lang="fi-FI"/>
        </a:p>
      </dgm:t>
    </dgm:pt>
    <dgm:pt modelId="{3BC6C93C-94F6-4933-AC8E-7E1F673B926C}" type="sibTrans" cxnId="{B3089070-7C65-49A7-882D-685CB06DAA44}">
      <dgm:prSet/>
      <dgm:spPr/>
      <dgm:t>
        <a:bodyPr/>
        <a:lstStyle/>
        <a:p>
          <a:endParaRPr lang="fi-FI"/>
        </a:p>
      </dgm:t>
    </dgm:pt>
    <dgm:pt modelId="{24EBE99F-2CB9-46F4-AEC9-3902F4BFC8C9}">
      <dgm:prSet phldrT="[Teksti]" custT="1">
        <dgm:style>
          <a:lnRef idx="2">
            <a:schemeClr val="accent3"/>
          </a:lnRef>
          <a:fillRef idx="1">
            <a:schemeClr val="lt1"/>
          </a:fillRef>
          <a:effectRef idx="0">
            <a:schemeClr val="accent3"/>
          </a:effectRef>
          <a:fontRef idx="minor">
            <a:schemeClr val="dk1"/>
          </a:fontRef>
        </dgm:style>
      </dgm:prSet>
      <dgm:spPr/>
      <dgm:t>
        <a:bodyPr/>
        <a:lstStyle/>
        <a:p>
          <a:r>
            <a:rPr lang="fi-FI" sz="1600" dirty="0"/>
            <a:t>Sisältää tiedot, joilla olennaista merkitystä tarjouksen tekemisessä (68 §)</a:t>
          </a:r>
        </a:p>
      </dgm:t>
    </dgm:pt>
    <dgm:pt modelId="{83259B87-1C5A-49B5-A4C9-46196F42C735}" type="parTrans" cxnId="{6920264C-62A1-4192-AECE-775EEB537C90}">
      <dgm:prSet/>
      <dgm:spPr/>
      <dgm:t>
        <a:bodyPr/>
        <a:lstStyle/>
        <a:p>
          <a:endParaRPr lang="fi-FI"/>
        </a:p>
      </dgm:t>
    </dgm:pt>
    <dgm:pt modelId="{CB656FDA-BA86-447C-84F2-DD531E53538B}" type="sibTrans" cxnId="{6920264C-62A1-4192-AECE-775EEB537C90}">
      <dgm:prSet/>
      <dgm:spPr/>
      <dgm:t>
        <a:bodyPr/>
        <a:lstStyle/>
        <a:p>
          <a:endParaRPr lang="fi-FI"/>
        </a:p>
      </dgm:t>
    </dgm:pt>
    <dgm:pt modelId="{BACDBCD5-E8A0-4F5A-B90D-3CF6BEB5C37E}">
      <dgm:prSet phldrT="[Teksti]">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fi-FI" dirty="0"/>
            <a:t>Puitejärjestelyt (42.1 §)</a:t>
          </a:r>
        </a:p>
      </dgm:t>
    </dgm:pt>
    <dgm:pt modelId="{DBD79014-C185-4BA6-BF5C-8835AC7EF500}" type="parTrans" cxnId="{2C1D4839-1754-4574-B46D-0529346C9AC5}">
      <dgm:prSet/>
      <dgm:spPr/>
      <dgm:t>
        <a:bodyPr/>
        <a:lstStyle/>
        <a:p>
          <a:endParaRPr lang="fi-FI"/>
        </a:p>
      </dgm:t>
    </dgm:pt>
    <dgm:pt modelId="{8DEBCAB3-1B12-479B-AE75-F1A0D5DFBCE9}" type="sibTrans" cxnId="{2C1D4839-1754-4574-B46D-0529346C9AC5}">
      <dgm:prSet/>
      <dgm:spPr/>
      <dgm:t>
        <a:bodyPr/>
        <a:lstStyle/>
        <a:p>
          <a:endParaRPr lang="fi-FI"/>
        </a:p>
      </dgm:t>
    </dgm:pt>
    <dgm:pt modelId="{AC964FD7-B0FE-4463-91FB-78BDC3799D92}">
      <dgm:prSet phldrT="[Teksti]">
        <dgm:style>
          <a:lnRef idx="2">
            <a:schemeClr val="accent3"/>
          </a:lnRef>
          <a:fillRef idx="1">
            <a:schemeClr val="lt1"/>
          </a:fillRef>
          <a:effectRef idx="0">
            <a:schemeClr val="accent3"/>
          </a:effectRef>
          <a:fontRef idx="minor">
            <a:schemeClr val="dk1"/>
          </a:fontRef>
        </dgm:style>
      </dgm:prSet>
      <dgm:spPr/>
      <dgm:t>
        <a:bodyPr/>
        <a:lstStyle/>
        <a:p>
          <a:r>
            <a:rPr lang="fi-FI" dirty="0"/>
            <a:t>Sopimusta käyttävät </a:t>
          </a:r>
          <a:r>
            <a:rPr lang="fi-FI" dirty="0" err="1"/>
            <a:t>HY:t</a:t>
          </a:r>
          <a:r>
            <a:rPr lang="fi-FI" dirty="0"/>
            <a:t> ilmaistava selkeästi (42.4 §)</a:t>
          </a:r>
        </a:p>
      </dgm:t>
    </dgm:pt>
    <dgm:pt modelId="{99B31CBD-A16B-4C86-9459-24AB8A3DF6D4}" type="parTrans" cxnId="{11A0E276-F0D1-4876-ADA3-9359B36A32BA}">
      <dgm:prSet/>
      <dgm:spPr/>
      <dgm:t>
        <a:bodyPr/>
        <a:lstStyle/>
        <a:p>
          <a:endParaRPr lang="fi-FI"/>
        </a:p>
      </dgm:t>
    </dgm:pt>
    <dgm:pt modelId="{B6893599-0D8E-4E78-BC9B-0AF265C1E890}" type="sibTrans" cxnId="{11A0E276-F0D1-4876-ADA3-9359B36A32BA}">
      <dgm:prSet/>
      <dgm:spPr/>
      <dgm:t>
        <a:bodyPr/>
        <a:lstStyle/>
        <a:p>
          <a:endParaRPr lang="fi-FI"/>
        </a:p>
      </dgm:t>
    </dgm:pt>
    <dgm:pt modelId="{CB93ADAB-A585-4098-B0BE-339A4A8599AA}">
      <dgm:prSet phldrT="[Teksti]">
        <dgm:style>
          <a:lnRef idx="2">
            <a:schemeClr val="accent3"/>
          </a:lnRef>
          <a:fillRef idx="1">
            <a:schemeClr val="lt1"/>
          </a:fillRef>
          <a:effectRef idx="0">
            <a:schemeClr val="accent3"/>
          </a:effectRef>
          <a:fontRef idx="minor">
            <a:schemeClr val="dk1"/>
          </a:fontRef>
        </dgm:style>
      </dgm:prSet>
      <dgm:spPr/>
      <dgm:t>
        <a:bodyPr/>
        <a:lstStyle/>
        <a:p>
          <a:r>
            <a:rPr lang="fi-FI" dirty="0"/>
            <a:t>Ennakoitu kokonais- (enimmäis-) arvo (30.4 §)</a:t>
          </a:r>
        </a:p>
      </dgm:t>
    </dgm:pt>
    <dgm:pt modelId="{0B156E84-5D94-4C9D-8E21-000A26C96BAF}" type="parTrans" cxnId="{AC590CB2-A855-4CDB-89DC-FFF6B3507F49}">
      <dgm:prSet/>
      <dgm:spPr/>
      <dgm:t>
        <a:bodyPr/>
        <a:lstStyle/>
        <a:p>
          <a:endParaRPr lang="fi-FI"/>
        </a:p>
      </dgm:t>
    </dgm:pt>
    <dgm:pt modelId="{C8187A37-E5A4-45E0-9033-2FA49B6FA813}" type="sibTrans" cxnId="{AC590CB2-A855-4CDB-89DC-FFF6B3507F49}">
      <dgm:prSet/>
      <dgm:spPr/>
      <dgm:t>
        <a:bodyPr/>
        <a:lstStyle/>
        <a:p>
          <a:endParaRPr lang="fi-FI"/>
        </a:p>
      </dgm:t>
    </dgm:pt>
    <dgm:pt modelId="{D92CDAED-B0A3-47DF-B408-671D1891BCE8}" type="pres">
      <dgm:prSet presAssocID="{201FA732-9E38-431B-BDC3-31B62F73FB96}" presName="Name0" presStyleCnt="0">
        <dgm:presLayoutVars>
          <dgm:chMax val="3"/>
          <dgm:chPref val="1"/>
          <dgm:dir/>
          <dgm:animLvl val="lvl"/>
          <dgm:resizeHandles/>
        </dgm:presLayoutVars>
      </dgm:prSet>
      <dgm:spPr/>
    </dgm:pt>
    <dgm:pt modelId="{4F8C400F-C12D-4505-B2EC-AD550766E003}" type="pres">
      <dgm:prSet presAssocID="{201FA732-9E38-431B-BDC3-31B62F73FB96}" presName="outerBox" presStyleCnt="0"/>
      <dgm:spPr/>
    </dgm:pt>
    <dgm:pt modelId="{6A85A850-7DD8-43BC-BE48-2F064A8C1A8B}" type="pres">
      <dgm:prSet presAssocID="{201FA732-9E38-431B-BDC3-31B62F73FB96}" presName="outerBoxParent" presStyleLbl="node1" presStyleIdx="0" presStyleCnt="3"/>
      <dgm:spPr/>
    </dgm:pt>
    <dgm:pt modelId="{78E80B9D-4EB4-4444-ACF3-0494ECDB61F1}" type="pres">
      <dgm:prSet presAssocID="{201FA732-9E38-431B-BDC3-31B62F73FB96}" presName="outerBoxChildren" presStyleCnt="0"/>
      <dgm:spPr/>
    </dgm:pt>
    <dgm:pt modelId="{1E047DF6-6F58-4EAC-98B3-9715B13BEBC8}" type="pres">
      <dgm:prSet presAssocID="{87E07DE4-20D7-4DB8-8E66-FE15CD0DC12F}" presName="oChild" presStyleLbl="fgAcc1" presStyleIdx="0" presStyleCnt="6" custScaleX="111895" custLinFactNeighborX="1578">
        <dgm:presLayoutVars>
          <dgm:bulletEnabled val="1"/>
        </dgm:presLayoutVars>
      </dgm:prSet>
      <dgm:spPr/>
    </dgm:pt>
    <dgm:pt modelId="{24BB0D09-CAF9-4F5B-8FFE-0BC298B132E9}" type="pres">
      <dgm:prSet presAssocID="{CF261CD0-D1D8-4DC0-863C-84068320E8AB}" presName="outerSibTrans" presStyleCnt="0"/>
      <dgm:spPr/>
    </dgm:pt>
    <dgm:pt modelId="{A07A4721-CADD-4348-AF2E-D8DD1E5DA5B4}" type="pres">
      <dgm:prSet presAssocID="{7F477621-3B94-4CE7-A035-113CFD756852}" presName="oChild" presStyleLbl="fgAcc1" presStyleIdx="1" presStyleCnt="6" custScaleX="110843">
        <dgm:presLayoutVars>
          <dgm:bulletEnabled val="1"/>
        </dgm:presLayoutVars>
      </dgm:prSet>
      <dgm:spPr/>
    </dgm:pt>
    <dgm:pt modelId="{D84112C1-E6BB-49D4-BDD5-958C9D3A68D6}" type="pres">
      <dgm:prSet presAssocID="{201FA732-9E38-431B-BDC3-31B62F73FB96}" presName="middleBox" presStyleCnt="0"/>
      <dgm:spPr/>
    </dgm:pt>
    <dgm:pt modelId="{D1B4C198-7E3E-4652-AA56-AD748C372E6D}" type="pres">
      <dgm:prSet presAssocID="{201FA732-9E38-431B-BDC3-31B62F73FB96}" presName="middleBoxParent" presStyleLbl="node1" presStyleIdx="1" presStyleCnt="3"/>
      <dgm:spPr/>
    </dgm:pt>
    <dgm:pt modelId="{5C367053-E36A-4AE9-A706-2650D426B911}" type="pres">
      <dgm:prSet presAssocID="{201FA732-9E38-431B-BDC3-31B62F73FB96}" presName="middleBoxChildren" presStyleCnt="0"/>
      <dgm:spPr/>
    </dgm:pt>
    <dgm:pt modelId="{7CFC8BC1-AC32-4DE8-8923-110246980657}" type="pres">
      <dgm:prSet presAssocID="{889A80E5-A39E-42BC-BDD5-EBBDF3145779}" presName="mChild" presStyleLbl="fgAcc1" presStyleIdx="2" presStyleCnt="6" custScaleX="129458" custScaleY="323404" custLinFactY="-107169" custLinFactNeighborX="18028" custLinFactNeighborY="-200000">
        <dgm:presLayoutVars>
          <dgm:bulletEnabled val="1"/>
        </dgm:presLayoutVars>
      </dgm:prSet>
      <dgm:spPr/>
    </dgm:pt>
    <dgm:pt modelId="{F19FC40A-3E76-4063-9C84-C1B472B01F7A}" type="pres">
      <dgm:prSet presAssocID="{3BC6C93C-94F6-4933-AC8E-7E1F673B926C}" presName="middleSibTrans" presStyleCnt="0"/>
      <dgm:spPr/>
    </dgm:pt>
    <dgm:pt modelId="{17017A78-2735-4EBC-83F5-567BECBC18DB}" type="pres">
      <dgm:prSet presAssocID="{24EBE99F-2CB9-46F4-AEC9-3902F4BFC8C9}" presName="mChild" presStyleLbl="fgAcc1" presStyleIdx="3" presStyleCnt="6" custScaleX="151520" custScaleY="312755" custLinFactNeighborX="18028" custLinFactNeighborY="-92070">
        <dgm:presLayoutVars>
          <dgm:bulletEnabled val="1"/>
        </dgm:presLayoutVars>
      </dgm:prSet>
      <dgm:spPr/>
    </dgm:pt>
    <dgm:pt modelId="{4EA0DA96-4F46-4565-8D59-CCF0050EED3E}" type="pres">
      <dgm:prSet presAssocID="{201FA732-9E38-431B-BDC3-31B62F73FB96}" presName="centerBox" presStyleCnt="0"/>
      <dgm:spPr/>
    </dgm:pt>
    <dgm:pt modelId="{C5FB892E-55D0-4F60-B753-F69870700567}" type="pres">
      <dgm:prSet presAssocID="{201FA732-9E38-431B-BDC3-31B62F73FB96}" presName="centerBoxParent" presStyleLbl="node1" presStyleIdx="2" presStyleCnt="3" custScaleX="81670" custScaleY="136694" custLinFactNeighborX="6574" custLinFactNeighborY="-10761"/>
      <dgm:spPr/>
    </dgm:pt>
    <dgm:pt modelId="{6C07F859-39A3-458B-9259-D216FA383E23}" type="pres">
      <dgm:prSet presAssocID="{201FA732-9E38-431B-BDC3-31B62F73FB96}" presName="centerBoxChildren" presStyleCnt="0"/>
      <dgm:spPr/>
    </dgm:pt>
    <dgm:pt modelId="{73649135-6A59-45FE-9FDF-3EBEA31E36F8}" type="pres">
      <dgm:prSet presAssocID="{AC964FD7-B0FE-4463-91FB-78BDC3799D92}" presName="cChild" presStyleLbl="fgAcc1" presStyleIdx="4" presStyleCnt="6" custScaleX="65456" custLinFactX="37329" custLinFactNeighborX="100000" custLinFactNeighborY="-80101">
        <dgm:presLayoutVars>
          <dgm:bulletEnabled val="1"/>
        </dgm:presLayoutVars>
      </dgm:prSet>
      <dgm:spPr/>
    </dgm:pt>
    <dgm:pt modelId="{BFF99C79-DEFA-4E40-8615-DB592BD32A1C}" type="pres">
      <dgm:prSet presAssocID="{B6893599-0D8E-4E78-BC9B-0AF265C1E890}" presName="centerSibTrans" presStyleCnt="0"/>
      <dgm:spPr/>
    </dgm:pt>
    <dgm:pt modelId="{96BB1D6F-7DA7-4DD4-9F73-C069CF4F7524}" type="pres">
      <dgm:prSet presAssocID="{CB93ADAB-A585-4098-B0BE-339A4A8599AA}" presName="cChild" presStyleLbl="fgAcc1" presStyleIdx="5" presStyleCnt="6" custScaleX="65462" custLinFactX="-24592" custLinFactNeighborX="-100000" custLinFactNeighborY="30155">
        <dgm:presLayoutVars>
          <dgm:bulletEnabled val="1"/>
        </dgm:presLayoutVars>
      </dgm:prSet>
      <dgm:spPr/>
    </dgm:pt>
  </dgm:ptLst>
  <dgm:cxnLst>
    <dgm:cxn modelId="{1E985502-61B1-44DB-B65F-5CD55B6C8359}" type="presOf" srcId="{889A80E5-A39E-42BC-BDD5-EBBDF3145779}" destId="{7CFC8BC1-AC32-4DE8-8923-110246980657}" srcOrd="0" destOrd="0" presId="urn:microsoft.com/office/officeart/2005/8/layout/target2"/>
    <dgm:cxn modelId="{E3FFAD05-9153-4BFA-9FA7-E6BC336EF775}" type="presOf" srcId="{87E07DE4-20D7-4DB8-8E66-FE15CD0DC12F}" destId="{1E047DF6-6F58-4EAC-98B3-9715B13BEBC8}" srcOrd="0" destOrd="0" presId="urn:microsoft.com/office/officeart/2005/8/layout/target2"/>
    <dgm:cxn modelId="{64A1E123-DD3E-405D-B2AA-4905D180C18A}" type="presOf" srcId="{3097C48F-6A90-4FD8-8F8A-153F88E8F07A}" destId="{6A85A850-7DD8-43BC-BE48-2F064A8C1A8B}" srcOrd="0" destOrd="0" presId="urn:microsoft.com/office/officeart/2005/8/layout/target2"/>
    <dgm:cxn modelId="{5C1FE02C-B5C7-43AE-BBCC-951D3325B9AB}" srcId="{201FA732-9E38-431B-BDC3-31B62F73FB96}" destId="{3097C48F-6A90-4FD8-8F8A-153F88E8F07A}" srcOrd="0" destOrd="0" parTransId="{FB72E7EC-61B3-4138-AC58-A620996A846F}" sibTransId="{545790BB-168D-4849-A29B-54ABB14A4F2C}"/>
    <dgm:cxn modelId="{4C15882E-7D8B-4483-9A55-7E09B049356F}" type="presOf" srcId="{24EBE99F-2CB9-46F4-AEC9-3902F4BFC8C9}" destId="{17017A78-2735-4EBC-83F5-567BECBC18DB}" srcOrd="0" destOrd="0" presId="urn:microsoft.com/office/officeart/2005/8/layout/target2"/>
    <dgm:cxn modelId="{2C1D4839-1754-4574-B46D-0529346C9AC5}" srcId="{201FA732-9E38-431B-BDC3-31B62F73FB96}" destId="{BACDBCD5-E8A0-4F5A-B90D-3CF6BEB5C37E}" srcOrd="2" destOrd="0" parTransId="{DBD79014-C185-4BA6-BF5C-8835AC7EF500}" sibTransId="{8DEBCAB3-1B12-479B-AE75-F1A0D5DFBCE9}"/>
    <dgm:cxn modelId="{7DC0E964-1C13-423A-B4D8-CF9B722CC356}" srcId="{201FA732-9E38-431B-BDC3-31B62F73FB96}" destId="{9F288ABA-64E1-4416-A77A-3A8034BBB905}" srcOrd="1" destOrd="0" parTransId="{4B1FDE3F-5CAC-4291-86D8-2D2338357CEF}" sibTransId="{ED34FC75-E3F2-48BE-9FC8-F0CE6A5B82CC}"/>
    <dgm:cxn modelId="{6920264C-62A1-4192-AECE-775EEB537C90}" srcId="{9F288ABA-64E1-4416-A77A-3A8034BBB905}" destId="{24EBE99F-2CB9-46F4-AEC9-3902F4BFC8C9}" srcOrd="1" destOrd="0" parTransId="{83259B87-1C5A-49B5-A4C9-46196F42C735}" sibTransId="{CB656FDA-BA86-447C-84F2-DD531E53538B}"/>
    <dgm:cxn modelId="{B3089070-7C65-49A7-882D-685CB06DAA44}" srcId="{9F288ABA-64E1-4416-A77A-3A8034BBB905}" destId="{889A80E5-A39E-42BC-BDD5-EBBDF3145779}" srcOrd="0" destOrd="0" parTransId="{DD9FDB73-A3C8-44EF-875F-25ABC70E9C85}" sibTransId="{3BC6C93C-94F6-4933-AC8E-7E1F673B926C}"/>
    <dgm:cxn modelId="{11A0E276-F0D1-4876-ADA3-9359B36A32BA}" srcId="{BACDBCD5-E8A0-4F5A-B90D-3CF6BEB5C37E}" destId="{AC964FD7-B0FE-4463-91FB-78BDC3799D92}" srcOrd="0" destOrd="0" parTransId="{99B31CBD-A16B-4C86-9459-24AB8A3DF6D4}" sibTransId="{B6893599-0D8E-4E78-BC9B-0AF265C1E890}"/>
    <dgm:cxn modelId="{2232E557-59C1-43B4-BA1F-EF8FD433EA59}" srcId="{3097C48F-6A90-4FD8-8F8A-153F88E8F07A}" destId="{7F477621-3B94-4CE7-A035-113CFD756852}" srcOrd="1" destOrd="0" parTransId="{06A3C761-C804-4CAF-81B8-D7F150185EBA}" sibTransId="{6DDA73B1-6F7E-4290-88E7-85494703ABD5}"/>
    <dgm:cxn modelId="{B7C2FB7D-A1F6-4680-97A4-A538080C4B55}" srcId="{3097C48F-6A90-4FD8-8F8A-153F88E8F07A}" destId="{87E07DE4-20D7-4DB8-8E66-FE15CD0DC12F}" srcOrd="0" destOrd="0" parTransId="{E00A3F44-1865-4648-A483-3296B1403A4D}" sibTransId="{CF261CD0-D1D8-4DC0-863C-84068320E8AB}"/>
    <dgm:cxn modelId="{63692F8C-B523-4574-81DA-C2D5752179B7}" type="presOf" srcId="{7F477621-3B94-4CE7-A035-113CFD756852}" destId="{A07A4721-CADD-4348-AF2E-D8DD1E5DA5B4}" srcOrd="0" destOrd="0" presId="urn:microsoft.com/office/officeart/2005/8/layout/target2"/>
    <dgm:cxn modelId="{117101A0-79CA-4982-AA4C-9AFED3F309C9}" type="presOf" srcId="{201FA732-9E38-431B-BDC3-31B62F73FB96}" destId="{D92CDAED-B0A3-47DF-B408-671D1891BCE8}" srcOrd="0" destOrd="0" presId="urn:microsoft.com/office/officeart/2005/8/layout/target2"/>
    <dgm:cxn modelId="{574C9BA2-E705-4206-992F-6D4A0EE9CE94}" type="presOf" srcId="{9F288ABA-64E1-4416-A77A-3A8034BBB905}" destId="{D1B4C198-7E3E-4652-AA56-AD748C372E6D}" srcOrd="0" destOrd="0" presId="urn:microsoft.com/office/officeart/2005/8/layout/target2"/>
    <dgm:cxn modelId="{AC590CB2-A855-4CDB-89DC-FFF6B3507F49}" srcId="{BACDBCD5-E8A0-4F5A-B90D-3CF6BEB5C37E}" destId="{CB93ADAB-A585-4098-B0BE-339A4A8599AA}" srcOrd="1" destOrd="0" parTransId="{0B156E84-5D94-4C9D-8E21-000A26C96BAF}" sibTransId="{C8187A37-E5A4-45E0-9033-2FA49B6FA813}"/>
    <dgm:cxn modelId="{13353DBE-630C-4163-AAA6-6CC17B3737FF}" type="presOf" srcId="{AC964FD7-B0FE-4463-91FB-78BDC3799D92}" destId="{73649135-6A59-45FE-9FDF-3EBEA31E36F8}" srcOrd="0" destOrd="0" presId="urn:microsoft.com/office/officeart/2005/8/layout/target2"/>
    <dgm:cxn modelId="{2DAC5CCA-9EE1-45E9-AE9A-F3278DF23C25}" type="presOf" srcId="{BACDBCD5-E8A0-4F5A-B90D-3CF6BEB5C37E}" destId="{C5FB892E-55D0-4F60-B753-F69870700567}" srcOrd="0" destOrd="0" presId="urn:microsoft.com/office/officeart/2005/8/layout/target2"/>
    <dgm:cxn modelId="{D198F2F4-5E28-4E70-B86E-92CA29589FCB}" type="presOf" srcId="{CB93ADAB-A585-4098-B0BE-339A4A8599AA}" destId="{96BB1D6F-7DA7-4DD4-9F73-C069CF4F7524}" srcOrd="0" destOrd="0" presId="urn:microsoft.com/office/officeart/2005/8/layout/target2"/>
    <dgm:cxn modelId="{C6EA6858-7522-4649-A10C-B3E95784CB00}" type="presParOf" srcId="{D92CDAED-B0A3-47DF-B408-671D1891BCE8}" destId="{4F8C400F-C12D-4505-B2EC-AD550766E003}" srcOrd="0" destOrd="0" presId="urn:microsoft.com/office/officeart/2005/8/layout/target2"/>
    <dgm:cxn modelId="{C1922A00-250F-494D-8BEB-A7D0425C73EA}" type="presParOf" srcId="{4F8C400F-C12D-4505-B2EC-AD550766E003}" destId="{6A85A850-7DD8-43BC-BE48-2F064A8C1A8B}" srcOrd="0" destOrd="0" presId="urn:microsoft.com/office/officeart/2005/8/layout/target2"/>
    <dgm:cxn modelId="{EBFE0005-EF39-47A0-85A6-D7410800C2F7}" type="presParOf" srcId="{4F8C400F-C12D-4505-B2EC-AD550766E003}" destId="{78E80B9D-4EB4-4444-ACF3-0494ECDB61F1}" srcOrd="1" destOrd="0" presId="urn:microsoft.com/office/officeart/2005/8/layout/target2"/>
    <dgm:cxn modelId="{281DF56E-8EA4-4CFB-BB23-C5B550A47963}" type="presParOf" srcId="{78E80B9D-4EB4-4444-ACF3-0494ECDB61F1}" destId="{1E047DF6-6F58-4EAC-98B3-9715B13BEBC8}" srcOrd="0" destOrd="0" presId="urn:microsoft.com/office/officeart/2005/8/layout/target2"/>
    <dgm:cxn modelId="{B9F0BE44-6C0B-42A1-9AA1-7990BB0FAA4B}" type="presParOf" srcId="{78E80B9D-4EB4-4444-ACF3-0494ECDB61F1}" destId="{24BB0D09-CAF9-4F5B-8FFE-0BC298B132E9}" srcOrd="1" destOrd="0" presId="urn:microsoft.com/office/officeart/2005/8/layout/target2"/>
    <dgm:cxn modelId="{5746E952-CDC5-452F-89EF-32C67608D688}" type="presParOf" srcId="{78E80B9D-4EB4-4444-ACF3-0494ECDB61F1}" destId="{A07A4721-CADD-4348-AF2E-D8DD1E5DA5B4}" srcOrd="2" destOrd="0" presId="urn:microsoft.com/office/officeart/2005/8/layout/target2"/>
    <dgm:cxn modelId="{50F2C28F-2891-4B28-869F-499826D8BD9D}" type="presParOf" srcId="{D92CDAED-B0A3-47DF-B408-671D1891BCE8}" destId="{D84112C1-E6BB-49D4-BDD5-958C9D3A68D6}" srcOrd="1" destOrd="0" presId="urn:microsoft.com/office/officeart/2005/8/layout/target2"/>
    <dgm:cxn modelId="{FE39C2BA-520D-48F3-AEC1-F085BA00343E}" type="presParOf" srcId="{D84112C1-E6BB-49D4-BDD5-958C9D3A68D6}" destId="{D1B4C198-7E3E-4652-AA56-AD748C372E6D}" srcOrd="0" destOrd="0" presId="urn:microsoft.com/office/officeart/2005/8/layout/target2"/>
    <dgm:cxn modelId="{6FE489EB-45CD-4310-B650-AEB8A1541885}" type="presParOf" srcId="{D84112C1-E6BB-49D4-BDD5-958C9D3A68D6}" destId="{5C367053-E36A-4AE9-A706-2650D426B911}" srcOrd="1" destOrd="0" presId="urn:microsoft.com/office/officeart/2005/8/layout/target2"/>
    <dgm:cxn modelId="{F630C4C6-F09A-4A8B-9A01-7073E0F235C4}" type="presParOf" srcId="{5C367053-E36A-4AE9-A706-2650D426B911}" destId="{7CFC8BC1-AC32-4DE8-8923-110246980657}" srcOrd="0" destOrd="0" presId="urn:microsoft.com/office/officeart/2005/8/layout/target2"/>
    <dgm:cxn modelId="{1D1E9149-4BBC-4326-BCCF-B80911D73A0E}" type="presParOf" srcId="{5C367053-E36A-4AE9-A706-2650D426B911}" destId="{F19FC40A-3E76-4063-9C84-C1B472B01F7A}" srcOrd="1" destOrd="0" presId="urn:microsoft.com/office/officeart/2005/8/layout/target2"/>
    <dgm:cxn modelId="{0AACC29C-01AC-437C-8BF8-5EAB5C2E92A7}" type="presParOf" srcId="{5C367053-E36A-4AE9-A706-2650D426B911}" destId="{17017A78-2735-4EBC-83F5-567BECBC18DB}" srcOrd="2" destOrd="0" presId="urn:microsoft.com/office/officeart/2005/8/layout/target2"/>
    <dgm:cxn modelId="{42C08B1E-B6C9-483D-9D30-B1226CB778E9}" type="presParOf" srcId="{D92CDAED-B0A3-47DF-B408-671D1891BCE8}" destId="{4EA0DA96-4F46-4565-8D59-CCF0050EED3E}" srcOrd="2" destOrd="0" presId="urn:microsoft.com/office/officeart/2005/8/layout/target2"/>
    <dgm:cxn modelId="{95235944-757B-442A-A4EE-27CB412FA6CF}" type="presParOf" srcId="{4EA0DA96-4F46-4565-8D59-CCF0050EED3E}" destId="{C5FB892E-55D0-4F60-B753-F69870700567}" srcOrd="0" destOrd="0" presId="urn:microsoft.com/office/officeart/2005/8/layout/target2"/>
    <dgm:cxn modelId="{E925FC0E-8055-4DE0-8D11-09F4EA802EED}" type="presParOf" srcId="{4EA0DA96-4F46-4565-8D59-CCF0050EED3E}" destId="{6C07F859-39A3-458B-9259-D216FA383E23}" srcOrd="1" destOrd="0" presId="urn:microsoft.com/office/officeart/2005/8/layout/target2"/>
    <dgm:cxn modelId="{585B9D0F-FF97-4859-9A34-4D8F4DF37B50}" type="presParOf" srcId="{6C07F859-39A3-458B-9259-D216FA383E23}" destId="{73649135-6A59-45FE-9FDF-3EBEA31E36F8}" srcOrd="0" destOrd="0" presId="urn:microsoft.com/office/officeart/2005/8/layout/target2"/>
    <dgm:cxn modelId="{68C6E10F-9893-4B2B-9F75-AEA96C1BA42E}" type="presParOf" srcId="{6C07F859-39A3-458B-9259-D216FA383E23}" destId="{BFF99C79-DEFA-4E40-8615-DB592BD32A1C}" srcOrd="1" destOrd="0" presId="urn:microsoft.com/office/officeart/2005/8/layout/target2"/>
    <dgm:cxn modelId="{0008F83C-E3C4-44BC-AAF4-5675971475FB}" type="presParOf" srcId="{6C07F859-39A3-458B-9259-D216FA383E23}" destId="{96BB1D6F-7DA7-4DD4-9F73-C069CF4F7524}" srcOrd="2" destOrd="0" presId="urn:microsoft.com/office/officeart/2005/8/layout/targe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B9F1A0-E912-4348-8026-51B47525A808}"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fi-FI"/>
        </a:p>
      </dgm:t>
    </dgm:pt>
    <dgm:pt modelId="{88D90D0F-65B8-415D-9D9C-51D8E6482506}">
      <dgm:prSet phldrT="[Teksti]" custT="1"/>
      <dgm:spPr/>
      <dgm:t>
        <a:bodyPr/>
        <a:lstStyle/>
        <a:p>
          <a:r>
            <a:rPr lang="fi-FI" sz="1800" dirty="0"/>
            <a:t>Käsityksen ilmaiseminen / Huomion kiinnittäminen</a:t>
          </a:r>
        </a:p>
      </dgm:t>
    </dgm:pt>
    <dgm:pt modelId="{C9A2F984-17B5-4455-8C98-441F09D9BE08}" type="parTrans" cxnId="{367C8AD2-E564-4EC7-9FFE-C26BB5C5E340}">
      <dgm:prSet/>
      <dgm:spPr/>
      <dgm:t>
        <a:bodyPr/>
        <a:lstStyle/>
        <a:p>
          <a:endParaRPr lang="fi-FI"/>
        </a:p>
      </dgm:t>
    </dgm:pt>
    <dgm:pt modelId="{313F1AF4-6EE4-4F85-A339-2FF56FD5AD10}" type="sibTrans" cxnId="{367C8AD2-E564-4EC7-9FFE-C26BB5C5E340}">
      <dgm:prSet/>
      <dgm:spPr/>
      <dgm:t>
        <a:bodyPr/>
        <a:lstStyle/>
        <a:p>
          <a:endParaRPr lang="fi-FI"/>
        </a:p>
      </dgm:t>
    </dgm:pt>
    <dgm:pt modelId="{AD6417B3-7D20-4305-B52C-D08A91CE9C24}">
      <dgm:prSet phldrT="[Teksti]" custT="1"/>
      <dgm:spPr/>
      <dgm:t>
        <a:bodyPr/>
        <a:lstStyle/>
        <a:p>
          <a:r>
            <a:rPr lang="fi-FI" sz="1800" dirty="0"/>
            <a:t>Huomautus</a:t>
          </a:r>
        </a:p>
      </dgm:t>
    </dgm:pt>
    <dgm:pt modelId="{C66F92CA-CE36-493E-8651-D00D5C31CB84}" type="parTrans" cxnId="{220B6982-7E63-4B0B-B6AB-934A1394EE21}">
      <dgm:prSet/>
      <dgm:spPr/>
      <dgm:t>
        <a:bodyPr/>
        <a:lstStyle/>
        <a:p>
          <a:endParaRPr lang="fi-FI"/>
        </a:p>
      </dgm:t>
    </dgm:pt>
    <dgm:pt modelId="{0F2CDBF0-2902-4496-B9EF-EE820644A002}" type="sibTrans" cxnId="{220B6982-7E63-4B0B-B6AB-934A1394EE21}">
      <dgm:prSet/>
      <dgm:spPr/>
      <dgm:t>
        <a:bodyPr/>
        <a:lstStyle/>
        <a:p>
          <a:endParaRPr lang="fi-FI"/>
        </a:p>
      </dgm:t>
    </dgm:pt>
    <dgm:pt modelId="{7B289AF3-08AC-4E20-8D8E-79CD4EC29C75}">
      <dgm:prSet phldrT="[Teksti]" custT="1"/>
      <dgm:spPr/>
      <dgm:t>
        <a:bodyPr/>
        <a:lstStyle/>
        <a:p>
          <a:r>
            <a:rPr lang="fi-FI" sz="1800" dirty="0"/>
            <a:t>Hankinta-päätöksen täytäntöönpano-kielto (laittomat suorahankinnat – ei sopimusta)</a:t>
          </a:r>
        </a:p>
      </dgm:t>
    </dgm:pt>
    <dgm:pt modelId="{F43E0A55-404F-4D1D-812F-8DD773C7A665}" type="parTrans" cxnId="{72AB4234-775A-4949-BF87-B8584475BA86}">
      <dgm:prSet/>
      <dgm:spPr/>
      <dgm:t>
        <a:bodyPr/>
        <a:lstStyle/>
        <a:p>
          <a:endParaRPr lang="fi-FI"/>
        </a:p>
      </dgm:t>
    </dgm:pt>
    <dgm:pt modelId="{E56FD63E-AC6B-4130-A501-34714663FDCE}" type="sibTrans" cxnId="{72AB4234-775A-4949-BF87-B8584475BA86}">
      <dgm:prSet/>
      <dgm:spPr/>
      <dgm:t>
        <a:bodyPr/>
        <a:lstStyle/>
        <a:p>
          <a:endParaRPr lang="fi-FI"/>
        </a:p>
      </dgm:t>
    </dgm:pt>
    <dgm:pt modelId="{4ECE3935-A8CE-4CF5-A74E-B34FED2B6B70}">
      <dgm:prSet custT="1"/>
      <dgm:spPr/>
      <dgm:t>
        <a:bodyPr/>
        <a:lstStyle/>
        <a:p>
          <a:r>
            <a:rPr lang="fi-FI" sz="1800" dirty="0"/>
            <a:t>Seuraamusesitys </a:t>
          </a:r>
          <a:r>
            <a:rPr lang="fi-FI" sz="1800" dirty="0" err="1"/>
            <a:t>MAO:lle</a:t>
          </a:r>
          <a:r>
            <a:rPr lang="fi-FI" sz="1800" dirty="0"/>
            <a:t> (laittomat EU-tasoiset tai liitteen E mukaiset tai käyttöoikeus-sopimuksia koskevat suorahankinnat – sopimus tehty)</a:t>
          </a:r>
        </a:p>
      </dgm:t>
    </dgm:pt>
    <dgm:pt modelId="{7A94F18D-78EB-405D-9634-584F7D6B0D5E}" type="parTrans" cxnId="{17A116C4-727B-4558-8003-050F68315F13}">
      <dgm:prSet/>
      <dgm:spPr/>
      <dgm:t>
        <a:bodyPr/>
        <a:lstStyle/>
        <a:p>
          <a:endParaRPr lang="fi-FI"/>
        </a:p>
      </dgm:t>
    </dgm:pt>
    <dgm:pt modelId="{CB4DB8C8-2387-4B80-ABD5-A1F28F8B2E3C}" type="sibTrans" cxnId="{17A116C4-727B-4558-8003-050F68315F13}">
      <dgm:prSet/>
      <dgm:spPr/>
      <dgm:t>
        <a:bodyPr/>
        <a:lstStyle/>
        <a:p>
          <a:endParaRPr lang="fi-FI"/>
        </a:p>
      </dgm:t>
    </dgm:pt>
    <dgm:pt modelId="{985F4C46-4C02-4F9B-B489-0C3A4DF95290}" type="pres">
      <dgm:prSet presAssocID="{51B9F1A0-E912-4348-8026-51B47525A808}" presName="rootnode" presStyleCnt="0">
        <dgm:presLayoutVars>
          <dgm:chMax/>
          <dgm:chPref/>
          <dgm:dir/>
          <dgm:animLvl val="lvl"/>
        </dgm:presLayoutVars>
      </dgm:prSet>
      <dgm:spPr/>
    </dgm:pt>
    <dgm:pt modelId="{8EDABFFB-D845-4F59-9917-24609932168B}" type="pres">
      <dgm:prSet presAssocID="{88D90D0F-65B8-415D-9D9C-51D8E6482506}" presName="composite" presStyleCnt="0"/>
      <dgm:spPr/>
    </dgm:pt>
    <dgm:pt modelId="{DAB4A557-2177-40A4-B7B5-E51292E98049}" type="pres">
      <dgm:prSet presAssocID="{88D90D0F-65B8-415D-9D9C-51D8E6482506}" presName="LShape" presStyleLbl="alignNode1" presStyleIdx="0" presStyleCnt="7"/>
      <dgm:spPr/>
    </dgm:pt>
    <dgm:pt modelId="{99483747-7403-4702-9464-8F866EE06B1D}" type="pres">
      <dgm:prSet presAssocID="{88D90D0F-65B8-415D-9D9C-51D8E6482506}" presName="ParentText" presStyleLbl="revTx" presStyleIdx="0" presStyleCnt="4">
        <dgm:presLayoutVars>
          <dgm:chMax val="0"/>
          <dgm:chPref val="0"/>
          <dgm:bulletEnabled val="1"/>
        </dgm:presLayoutVars>
      </dgm:prSet>
      <dgm:spPr/>
    </dgm:pt>
    <dgm:pt modelId="{9D4918C7-682C-42A3-9EBA-8F25DA2EDF61}" type="pres">
      <dgm:prSet presAssocID="{88D90D0F-65B8-415D-9D9C-51D8E6482506}" presName="Triangle" presStyleLbl="alignNode1" presStyleIdx="1" presStyleCnt="7"/>
      <dgm:spPr/>
    </dgm:pt>
    <dgm:pt modelId="{0891D006-766B-48B1-A879-FD2E063CF9BD}" type="pres">
      <dgm:prSet presAssocID="{313F1AF4-6EE4-4F85-A339-2FF56FD5AD10}" presName="sibTrans" presStyleCnt="0"/>
      <dgm:spPr/>
    </dgm:pt>
    <dgm:pt modelId="{E5DF7625-8D09-41B1-B3F5-F6BE7313E81B}" type="pres">
      <dgm:prSet presAssocID="{313F1AF4-6EE4-4F85-A339-2FF56FD5AD10}" presName="space" presStyleCnt="0"/>
      <dgm:spPr/>
    </dgm:pt>
    <dgm:pt modelId="{CA4F683C-9201-47B1-8EBD-43F3C847EAB8}" type="pres">
      <dgm:prSet presAssocID="{AD6417B3-7D20-4305-B52C-D08A91CE9C24}" presName="composite" presStyleCnt="0"/>
      <dgm:spPr/>
    </dgm:pt>
    <dgm:pt modelId="{DD30C86A-E8A3-4477-A4F6-03EF31A43590}" type="pres">
      <dgm:prSet presAssocID="{AD6417B3-7D20-4305-B52C-D08A91CE9C24}" presName="LShape" presStyleLbl="alignNode1" presStyleIdx="2" presStyleCnt="7"/>
      <dgm:spPr/>
    </dgm:pt>
    <dgm:pt modelId="{4292804D-3525-4E6D-BE76-A10BA14F8324}" type="pres">
      <dgm:prSet presAssocID="{AD6417B3-7D20-4305-B52C-D08A91CE9C24}" presName="ParentText" presStyleLbl="revTx" presStyleIdx="1" presStyleCnt="4">
        <dgm:presLayoutVars>
          <dgm:chMax val="0"/>
          <dgm:chPref val="0"/>
          <dgm:bulletEnabled val="1"/>
        </dgm:presLayoutVars>
      </dgm:prSet>
      <dgm:spPr/>
    </dgm:pt>
    <dgm:pt modelId="{5112EB8A-CE26-46DE-9779-75E7236D78CD}" type="pres">
      <dgm:prSet presAssocID="{AD6417B3-7D20-4305-B52C-D08A91CE9C24}" presName="Triangle" presStyleLbl="alignNode1" presStyleIdx="3" presStyleCnt="7"/>
      <dgm:spPr/>
    </dgm:pt>
    <dgm:pt modelId="{DCF3942E-A07C-4D11-BC59-C0A3500D3EB1}" type="pres">
      <dgm:prSet presAssocID="{0F2CDBF0-2902-4496-B9EF-EE820644A002}" presName="sibTrans" presStyleCnt="0"/>
      <dgm:spPr/>
    </dgm:pt>
    <dgm:pt modelId="{F24C955E-ADD8-41F4-9025-59E34B0F7F90}" type="pres">
      <dgm:prSet presAssocID="{0F2CDBF0-2902-4496-B9EF-EE820644A002}" presName="space" presStyleCnt="0"/>
      <dgm:spPr/>
    </dgm:pt>
    <dgm:pt modelId="{39F970BE-4AE8-4308-AC7B-020DC883D5D8}" type="pres">
      <dgm:prSet presAssocID="{7B289AF3-08AC-4E20-8D8E-79CD4EC29C75}" presName="composite" presStyleCnt="0"/>
      <dgm:spPr/>
    </dgm:pt>
    <dgm:pt modelId="{42029DB7-0592-4C99-B1EB-1918D80E0A8C}" type="pres">
      <dgm:prSet presAssocID="{7B289AF3-08AC-4E20-8D8E-79CD4EC29C75}" presName="LShape" presStyleLbl="alignNode1" presStyleIdx="4" presStyleCnt="7"/>
      <dgm:spPr/>
    </dgm:pt>
    <dgm:pt modelId="{6C58543E-7F36-493B-A52A-39F6A2DA277C}" type="pres">
      <dgm:prSet presAssocID="{7B289AF3-08AC-4E20-8D8E-79CD4EC29C75}" presName="ParentText" presStyleLbl="revTx" presStyleIdx="2" presStyleCnt="4">
        <dgm:presLayoutVars>
          <dgm:chMax val="0"/>
          <dgm:chPref val="0"/>
          <dgm:bulletEnabled val="1"/>
        </dgm:presLayoutVars>
      </dgm:prSet>
      <dgm:spPr/>
    </dgm:pt>
    <dgm:pt modelId="{5C883CFB-98CD-438F-8DFD-EAC1FE9F2E91}" type="pres">
      <dgm:prSet presAssocID="{7B289AF3-08AC-4E20-8D8E-79CD4EC29C75}" presName="Triangle" presStyleLbl="alignNode1" presStyleIdx="5" presStyleCnt="7"/>
      <dgm:spPr/>
    </dgm:pt>
    <dgm:pt modelId="{F442F1A3-3761-4899-A5FB-50C473E637B9}" type="pres">
      <dgm:prSet presAssocID="{E56FD63E-AC6B-4130-A501-34714663FDCE}" presName="sibTrans" presStyleCnt="0"/>
      <dgm:spPr/>
    </dgm:pt>
    <dgm:pt modelId="{77095359-4B67-437D-AECF-F7EF62CA04CD}" type="pres">
      <dgm:prSet presAssocID="{E56FD63E-AC6B-4130-A501-34714663FDCE}" presName="space" presStyleCnt="0"/>
      <dgm:spPr/>
    </dgm:pt>
    <dgm:pt modelId="{F791EEE5-3F3B-43E3-8F1D-F80D7AA0E5DE}" type="pres">
      <dgm:prSet presAssocID="{4ECE3935-A8CE-4CF5-A74E-B34FED2B6B70}" presName="composite" presStyleCnt="0"/>
      <dgm:spPr/>
    </dgm:pt>
    <dgm:pt modelId="{0DD8378A-A3EB-452A-9217-1C8CE0D9E2E2}" type="pres">
      <dgm:prSet presAssocID="{4ECE3935-A8CE-4CF5-A74E-B34FED2B6B70}" presName="LShape" presStyleLbl="alignNode1" presStyleIdx="6" presStyleCnt="7"/>
      <dgm:spPr/>
    </dgm:pt>
    <dgm:pt modelId="{08A0A2B3-4A77-470C-9EC3-E78D1948CC1F}" type="pres">
      <dgm:prSet presAssocID="{4ECE3935-A8CE-4CF5-A74E-B34FED2B6B70}" presName="ParentText" presStyleLbl="revTx" presStyleIdx="3" presStyleCnt="4">
        <dgm:presLayoutVars>
          <dgm:chMax val="0"/>
          <dgm:chPref val="0"/>
          <dgm:bulletEnabled val="1"/>
        </dgm:presLayoutVars>
      </dgm:prSet>
      <dgm:spPr/>
    </dgm:pt>
  </dgm:ptLst>
  <dgm:cxnLst>
    <dgm:cxn modelId="{E09E201E-3EE3-4873-AE78-4F41036CA17B}" type="presOf" srcId="{AD6417B3-7D20-4305-B52C-D08A91CE9C24}" destId="{4292804D-3525-4E6D-BE76-A10BA14F8324}" srcOrd="0" destOrd="0" presId="urn:microsoft.com/office/officeart/2009/3/layout/StepUpProcess"/>
    <dgm:cxn modelId="{72AB4234-775A-4949-BF87-B8584475BA86}" srcId="{51B9F1A0-E912-4348-8026-51B47525A808}" destId="{7B289AF3-08AC-4E20-8D8E-79CD4EC29C75}" srcOrd="2" destOrd="0" parTransId="{F43E0A55-404F-4D1D-812F-8DD773C7A665}" sibTransId="{E56FD63E-AC6B-4130-A501-34714663FDCE}"/>
    <dgm:cxn modelId="{220B6982-7E63-4B0B-B6AB-934A1394EE21}" srcId="{51B9F1A0-E912-4348-8026-51B47525A808}" destId="{AD6417B3-7D20-4305-B52C-D08A91CE9C24}" srcOrd="1" destOrd="0" parTransId="{C66F92CA-CE36-493E-8651-D00D5C31CB84}" sibTransId="{0F2CDBF0-2902-4496-B9EF-EE820644A002}"/>
    <dgm:cxn modelId="{355D9F9D-D883-4E89-A66E-CDBEA0DCA961}" type="presOf" srcId="{88D90D0F-65B8-415D-9D9C-51D8E6482506}" destId="{99483747-7403-4702-9464-8F866EE06B1D}" srcOrd="0" destOrd="0" presId="urn:microsoft.com/office/officeart/2009/3/layout/StepUpProcess"/>
    <dgm:cxn modelId="{E50113A0-6C90-4429-9F54-87231F9F4928}" type="presOf" srcId="{7B289AF3-08AC-4E20-8D8E-79CD4EC29C75}" destId="{6C58543E-7F36-493B-A52A-39F6A2DA277C}" srcOrd="0" destOrd="0" presId="urn:microsoft.com/office/officeart/2009/3/layout/StepUpProcess"/>
    <dgm:cxn modelId="{17A116C4-727B-4558-8003-050F68315F13}" srcId="{51B9F1A0-E912-4348-8026-51B47525A808}" destId="{4ECE3935-A8CE-4CF5-A74E-B34FED2B6B70}" srcOrd="3" destOrd="0" parTransId="{7A94F18D-78EB-405D-9634-584F7D6B0D5E}" sibTransId="{CB4DB8C8-2387-4B80-ABD5-A1F28F8B2E3C}"/>
    <dgm:cxn modelId="{367C8AD2-E564-4EC7-9FFE-C26BB5C5E340}" srcId="{51B9F1A0-E912-4348-8026-51B47525A808}" destId="{88D90D0F-65B8-415D-9D9C-51D8E6482506}" srcOrd="0" destOrd="0" parTransId="{C9A2F984-17B5-4455-8C98-441F09D9BE08}" sibTransId="{313F1AF4-6EE4-4F85-A339-2FF56FD5AD10}"/>
    <dgm:cxn modelId="{0CA986D8-7C7E-4318-9A28-B1771466F653}" type="presOf" srcId="{51B9F1A0-E912-4348-8026-51B47525A808}" destId="{985F4C46-4C02-4F9B-B489-0C3A4DF95290}" srcOrd="0" destOrd="0" presId="urn:microsoft.com/office/officeart/2009/3/layout/StepUpProcess"/>
    <dgm:cxn modelId="{7BC6C1DC-030B-4746-BE2E-47A73EF2F4FD}" type="presOf" srcId="{4ECE3935-A8CE-4CF5-A74E-B34FED2B6B70}" destId="{08A0A2B3-4A77-470C-9EC3-E78D1948CC1F}" srcOrd="0" destOrd="0" presId="urn:microsoft.com/office/officeart/2009/3/layout/StepUpProcess"/>
    <dgm:cxn modelId="{09192E3C-8CBF-4BF6-AB54-4232255EC067}" type="presParOf" srcId="{985F4C46-4C02-4F9B-B489-0C3A4DF95290}" destId="{8EDABFFB-D845-4F59-9917-24609932168B}" srcOrd="0" destOrd="0" presId="urn:microsoft.com/office/officeart/2009/3/layout/StepUpProcess"/>
    <dgm:cxn modelId="{177094DB-CD39-44D1-B462-F5C7B16BB6A7}" type="presParOf" srcId="{8EDABFFB-D845-4F59-9917-24609932168B}" destId="{DAB4A557-2177-40A4-B7B5-E51292E98049}" srcOrd="0" destOrd="0" presId="urn:microsoft.com/office/officeart/2009/3/layout/StepUpProcess"/>
    <dgm:cxn modelId="{6C7EA887-C141-4DCC-A86F-08734BEF4AA1}" type="presParOf" srcId="{8EDABFFB-D845-4F59-9917-24609932168B}" destId="{99483747-7403-4702-9464-8F866EE06B1D}" srcOrd="1" destOrd="0" presId="urn:microsoft.com/office/officeart/2009/3/layout/StepUpProcess"/>
    <dgm:cxn modelId="{3910FCA4-98BA-4C6D-B096-4A59B1AF3EB7}" type="presParOf" srcId="{8EDABFFB-D845-4F59-9917-24609932168B}" destId="{9D4918C7-682C-42A3-9EBA-8F25DA2EDF61}" srcOrd="2" destOrd="0" presId="urn:microsoft.com/office/officeart/2009/3/layout/StepUpProcess"/>
    <dgm:cxn modelId="{8A8A51EC-DB2C-4B70-99D7-3D22783A586C}" type="presParOf" srcId="{985F4C46-4C02-4F9B-B489-0C3A4DF95290}" destId="{0891D006-766B-48B1-A879-FD2E063CF9BD}" srcOrd="1" destOrd="0" presId="urn:microsoft.com/office/officeart/2009/3/layout/StepUpProcess"/>
    <dgm:cxn modelId="{F0CD3247-43FD-4D2D-B380-2A6A512F06C9}" type="presParOf" srcId="{0891D006-766B-48B1-A879-FD2E063CF9BD}" destId="{E5DF7625-8D09-41B1-B3F5-F6BE7313E81B}" srcOrd="0" destOrd="0" presId="urn:microsoft.com/office/officeart/2009/3/layout/StepUpProcess"/>
    <dgm:cxn modelId="{9AC94F1D-A653-492E-8925-2BC070ABE6DF}" type="presParOf" srcId="{985F4C46-4C02-4F9B-B489-0C3A4DF95290}" destId="{CA4F683C-9201-47B1-8EBD-43F3C847EAB8}" srcOrd="2" destOrd="0" presId="urn:microsoft.com/office/officeart/2009/3/layout/StepUpProcess"/>
    <dgm:cxn modelId="{B60D306B-9B72-4A7D-8203-F58382672B3D}" type="presParOf" srcId="{CA4F683C-9201-47B1-8EBD-43F3C847EAB8}" destId="{DD30C86A-E8A3-4477-A4F6-03EF31A43590}" srcOrd="0" destOrd="0" presId="urn:microsoft.com/office/officeart/2009/3/layout/StepUpProcess"/>
    <dgm:cxn modelId="{50C35D5C-705B-4663-BBDE-DEC375E885C0}" type="presParOf" srcId="{CA4F683C-9201-47B1-8EBD-43F3C847EAB8}" destId="{4292804D-3525-4E6D-BE76-A10BA14F8324}" srcOrd="1" destOrd="0" presId="urn:microsoft.com/office/officeart/2009/3/layout/StepUpProcess"/>
    <dgm:cxn modelId="{BD6955C1-946B-4030-A9A1-AC86E95FF5DD}" type="presParOf" srcId="{CA4F683C-9201-47B1-8EBD-43F3C847EAB8}" destId="{5112EB8A-CE26-46DE-9779-75E7236D78CD}" srcOrd="2" destOrd="0" presId="urn:microsoft.com/office/officeart/2009/3/layout/StepUpProcess"/>
    <dgm:cxn modelId="{4EAC5B52-7BB6-47CE-B5B1-FA36284BA080}" type="presParOf" srcId="{985F4C46-4C02-4F9B-B489-0C3A4DF95290}" destId="{DCF3942E-A07C-4D11-BC59-C0A3500D3EB1}" srcOrd="3" destOrd="0" presId="urn:microsoft.com/office/officeart/2009/3/layout/StepUpProcess"/>
    <dgm:cxn modelId="{8B721259-8FAF-4056-80AF-BBD16C744B77}" type="presParOf" srcId="{DCF3942E-A07C-4D11-BC59-C0A3500D3EB1}" destId="{F24C955E-ADD8-41F4-9025-59E34B0F7F90}" srcOrd="0" destOrd="0" presId="urn:microsoft.com/office/officeart/2009/3/layout/StepUpProcess"/>
    <dgm:cxn modelId="{DB8E6B91-FDBC-4D5E-ACC6-C80AAD6E78F4}" type="presParOf" srcId="{985F4C46-4C02-4F9B-B489-0C3A4DF95290}" destId="{39F970BE-4AE8-4308-AC7B-020DC883D5D8}" srcOrd="4" destOrd="0" presId="urn:microsoft.com/office/officeart/2009/3/layout/StepUpProcess"/>
    <dgm:cxn modelId="{7B6BA6A2-F030-463E-8E4B-0C9D361FE845}" type="presParOf" srcId="{39F970BE-4AE8-4308-AC7B-020DC883D5D8}" destId="{42029DB7-0592-4C99-B1EB-1918D80E0A8C}" srcOrd="0" destOrd="0" presId="urn:microsoft.com/office/officeart/2009/3/layout/StepUpProcess"/>
    <dgm:cxn modelId="{CBDB63B1-A2AE-471A-BE21-A8544C622D5B}" type="presParOf" srcId="{39F970BE-4AE8-4308-AC7B-020DC883D5D8}" destId="{6C58543E-7F36-493B-A52A-39F6A2DA277C}" srcOrd="1" destOrd="0" presId="urn:microsoft.com/office/officeart/2009/3/layout/StepUpProcess"/>
    <dgm:cxn modelId="{64D1A208-1056-4205-8C56-650010DC9AC5}" type="presParOf" srcId="{39F970BE-4AE8-4308-AC7B-020DC883D5D8}" destId="{5C883CFB-98CD-438F-8DFD-EAC1FE9F2E91}" srcOrd="2" destOrd="0" presId="urn:microsoft.com/office/officeart/2009/3/layout/StepUpProcess"/>
    <dgm:cxn modelId="{109B8ED3-5127-4CB5-8A85-683D771083CB}" type="presParOf" srcId="{985F4C46-4C02-4F9B-B489-0C3A4DF95290}" destId="{F442F1A3-3761-4899-A5FB-50C473E637B9}" srcOrd="5" destOrd="0" presId="urn:microsoft.com/office/officeart/2009/3/layout/StepUpProcess"/>
    <dgm:cxn modelId="{DE573DE3-D866-4A14-A263-8AFFD3B4D015}" type="presParOf" srcId="{F442F1A3-3761-4899-A5FB-50C473E637B9}" destId="{77095359-4B67-437D-AECF-F7EF62CA04CD}" srcOrd="0" destOrd="0" presId="urn:microsoft.com/office/officeart/2009/3/layout/StepUpProcess"/>
    <dgm:cxn modelId="{FB9E9C32-41EC-459E-8291-DE4E2214D739}" type="presParOf" srcId="{985F4C46-4C02-4F9B-B489-0C3A4DF95290}" destId="{F791EEE5-3F3B-43E3-8F1D-F80D7AA0E5DE}" srcOrd="6" destOrd="0" presId="urn:microsoft.com/office/officeart/2009/3/layout/StepUpProcess"/>
    <dgm:cxn modelId="{481E7817-F02B-4CCF-A9D3-FDEB61F302B3}" type="presParOf" srcId="{F791EEE5-3F3B-43E3-8F1D-F80D7AA0E5DE}" destId="{0DD8378A-A3EB-452A-9217-1C8CE0D9E2E2}" srcOrd="0" destOrd="0" presId="urn:microsoft.com/office/officeart/2009/3/layout/StepUpProcess"/>
    <dgm:cxn modelId="{E276CCFB-B431-4B0F-938C-5F8126CD27B5}" type="presParOf" srcId="{F791EEE5-3F3B-43E3-8F1D-F80D7AA0E5DE}" destId="{08A0A2B3-4A77-470C-9EC3-E78D1948CC1F}"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5A850-7DD8-43BC-BE48-2F064A8C1A8B}">
      <dsp:nvSpPr>
        <dsp:cNvPr id="0" name=""/>
        <dsp:cNvSpPr/>
      </dsp:nvSpPr>
      <dsp:spPr>
        <a:xfrm>
          <a:off x="0" y="0"/>
          <a:ext cx="10731190" cy="4991388"/>
        </a:xfrm>
        <a:prstGeom prst="roundRect">
          <a:avLst>
            <a:gd name="adj" fmla="val 85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7630" tIns="87630" rIns="87630" bIns="3873872" numCol="1" spcCol="1270" anchor="t" anchorCtr="0">
          <a:noAutofit/>
        </a:bodyPr>
        <a:lstStyle/>
        <a:p>
          <a:pPr marL="0" lvl="0" indent="0" algn="l" defTabSz="1022350">
            <a:lnSpc>
              <a:spcPct val="90000"/>
            </a:lnSpc>
            <a:spcBef>
              <a:spcPct val="0"/>
            </a:spcBef>
            <a:spcAft>
              <a:spcPct val="35000"/>
            </a:spcAft>
            <a:buNone/>
          </a:pPr>
          <a:r>
            <a:rPr lang="fi-FI" sz="2300" kern="1200" dirty="0"/>
            <a:t>Hankintayksikön laaja harkintavalta määrittelyssä,</a:t>
          </a:r>
        </a:p>
        <a:p>
          <a:pPr marL="0" lvl="0" indent="0" algn="l" defTabSz="1022350">
            <a:lnSpc>
              <a:spcPct val="90000"/>
            </a:lnSpc>
            <a:spcBef>
              <a:spcPct val="0"/>
            </a:spcBef>
            <a:spcAft>
              <a:spcPct val="35000"/>
            </a:spcAft>
            <a:buNone/>
          </a:pPr>
          <a:r>
            <a:rPr lang="fi-FI" sz="2300" kern="1200" dirty="0"/>
            <a:t>huomioitava avoimuus ja muut hankintaperiaatteet (3 §)</a:t>
          </a:r>
        </a:p>
      </dsp:txBody>
      <dsp:txXfrm>
        <a:off x="124264" y="124264"/>
        <a:ext cx="10482662" cy="4742860"/>
      </dsp:txXfrm>
    </dsp:sp>
    <dsp:sp modelId="{1E047DF6-6F58-4EAC-98B3-9715B13BEBC8}">
      <dsp:nvSpPr>
        <dsp:cNvPr id="0" name=""/>
        <dsp:cNvSpPr/>
      </dsp:nvSpPr>
      <dsp:spPr>
        <a:xfrm>
          <a:off x="197944" y="1247847"/>
          <a:ext cx="1801149" cy="1706040"/>
        </a:xfrm>
        <a:prstGeom prst="roundRect">
          <a:avLst>
            <a:gd name="adj" fmla="val 10500"/>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kern="1200" dirty="0"/>
            <a:t>Hankinnan kohde</a:t>
          </a:r>
        </a:p>
      </dsp:txBody>
      <dsp:txXfrm>
        <a:off x="250411" y="1300314"/>
        <a:ext cx="1696215" cy="1601106"/>
      </dsp:txXfrm>
    </dsp:sp>
    <dsp:sp modelId="{A07A4721-CADD-4348-AF2E-D8DD1E5DA5B4}">
      <dsp:nvSpPr>
        <dsp:cNvPr id="0" name=""/>
        <dsp:cNvSpPr/>
      </dsp:nvSpPr>
      <dsp:spPr>
        <a:xfrm>
          <a:off x="181011" y="3032485"/>
          <a:ext cx="1784215" cy="1706040"/>
        </a:xfrm>
        <a:prstGeom prst="roundRect">
          <a:avLst>
            <a:gd name="adj" fmla="val 10500"/>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kern="1200" dirty="0"/>
            <a:t>Muut hankintaa koskevat vaatimukset</a:t>
          </a:r>
        </a:p>
      </dsp:txBody>
      <dsp:txXfrm>
        <a:off x="233478" y="3084952"/>
        <a:ext cx="1679281" cy="1601106"/>
      </dsp:txXfrm>
    </dsp:sp>
    <dsp:sp modelId="{D1B4C198-7E3E-4652-AA56-AD748C372E6D}">
      <dsp:nvSpPr>
        <dsp:cNvPr id="0" name=""/>
        <dsp:cNvSpPr/>
      </dsp:nvSpPr>
      <dsp:spPr>
        <a:xfrm>
          <a:off x="2146238" y="1247847"/>
          <a:ext cx="8316672" cy="3493971"/>
        </a:xfrm>
        <a:prstGeom prst="roundRect">
          <a:avLst>
            <a:gd name="adj" fmla="val 10500"/>
          </a:avLst>
        </a:prstGeom>
        <a:solidFill>
          <a:schemeClr val="accent3">
            <a:alpha val="50000"/>
          </a:schemeClr>
        </a:solidFill>
        <a:ln w="28575">
          <a:solidFill>
            <a:schemeClr val="accent3"/>
          </a:solidFill>
        </a:ln>
        <a:effectLst/>
      </dsp:spPr>
      <dsp:style>
        <a:lnRef idx="0">
          <a:scrgbClr r="0" g="0" b="0"/>
        </a:lnRef>
        <a:fillRef idx="0">
          <a:scrgbClr r="0" g="0" b="0"/>
        </a:fillRef>
        <a:effectRef idx="0">
          <a:scrgbClr r="0" g="0" b="0"/>
        </a:effectRef>
        <a:fontRef idx="minor">
          <a:schemeClr val="lt1"/>
        </a:fontRef>
      </dsp:style>
      <dsp:txBody>
        <a:bodyPr spcFirstLastPara="0" vert="horz" wrap="square" lIns="87630" tIns="87630" rIns="87630" bIns="2218672" numCol="1" spcCol="1270" anchor="t" anchorCtr="0">
          <a:noAutofit/>
        </a:bodyPr>
        <a:lstStyle/>
        <a:p>
          <a:pPr marL="0" lvl="0" indent="0" algn="l" defTabSz="1022350">
            <a:lnSpc>
              <a:spcPct val="90000"/>
            </a:lnSpc>
            <a:spcBef>
              <a:spcPct val="0"/>
            </a:spcBef>
            <a:spcAft>
              <a:spcPct val="35000"/>
            </a:spcAft>
            <a:buNone/>
          </a:pPr>
          <a:r>
            <a:rPr lang="fi-FI" sz="2300" kern="1200" dirty="0"/>
            <a:t>Tarjouspyynnön oltava selkeä</a:t>
          </a:r>
        </a:p>
      </dsp:txBody>
      <dsp:txXfrm>
        <a:off x="2253690" y="1355299"/>
        <a:ext cx="8101768" cy="3279067"/>
      </dsp:txXfrm>
    </dsp:sp>
    <dsp:sp modelId="{7CFC8BC1-AC32-4DE8-8923-110246980657}">
      <dsp:nvSpPr>
        <dsp:cNvPr id="0" name=""/>
        <dsp:cNvSpPr/>
      </dsp:nvSpPr>
      <dsp:spPr>
        <a:xfrm>
          <a:off x="2409028" y="2087040"/>
          <a:ext cx="2153319" cy="1007271"/>
        </a:xfrm>
        <a:prstGeom prst="roundRect">
          <a:avLst>
            <a:gd name="adj" fmla="val 105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Mahdollistettava vertailukelpoiset tarjoukset (67, 104 ja 113 §)</a:t>
          </a:r>
        </a:p>
      </dsp:txBody>
      <dsp:txXfrm>
        <a:off x="2440005" y="2118017"/>
        <a:ext cx="2091365" cy="945317"/>
      </dsp:txXfrm>
    </dsp:sp>
    <dsp:sp modelId="{17017A78-2735-4EBC-83F5-567BECBC18DB}">
      <dsp:nvSpPr>
        <dsp:cNvPr id="0" name=""/>
        <dsp:cNvSpPr/>
      </dsp:nvSpPr>
      <dsp:spPr>
        <a:xfrm>
          <a:off x="2225545" y="3479987"/>
          <a:ext cx="2520284" cy="974103"/>
        </a:xfrm>
        <a:prstGeom prst="roundRect">
          <a:avLst>
            <a:gd name="adj" fmla="val 105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Sisältää tiedot, joilla olennaista merkitystä tarjouksen tekemisessä (68 §)</a:t>
          </a:r>
        </a:p>
      </dsp:txBody>
      <dsp:txXfrm>
        <a:off x="2255502" y="3509944"/>
        <a:ext cx="2460370" cy="914189"/>
      </dsp:txXfrm>
    </dsp:sp>
    <dsp:sp modelId="{C5FB892E-55D0-4F60-B753-F69870700567}">
      <dsp:nvSpPr>
        <dsp:cNvPr id="0" name=""/>
        <dsp:cNvSpPr/>
      </dsp:nvSpPr>
      <dsp:spPr>
        <a:xfrm>
          <a:off x="5176205" y="1914536"/>
          <a:ext cx="4864110" cy="2729171"/>
        </a:xfrm>
        <a:prstGeom prst="roundRect">
          <a:avLst>
            <a:gd name="adj" fmla="val 105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87630" tIns="87630" rIns="87630" bIns="1126944" numCol="1" spcCol="1270" anchor="t" anchorCtr="0">
          <a:noAutofit/>
        </a:bodyPr>
        <a:lstStyle/>
        <a:p>
          <a:pPr marL="0" lvl="0" indent="0" algn="l" defTabSz="1022350">
            <a:lnSpc>
              <a:spcPct val="90000"/>
            </a:lnSpc>
            <a:spcBef>
              <a:spcPct val="0"/>
            </a:spcBef>
            <a:spcAft>
              <a:spcPct val="35000"/>
            </a:spcAft>
            <a:buNone/>
          </a:pPr>
          <a:r>
            <a:rPr lang="fi-FI" sz="2300" kern="1200" dirty="0"/>
            <a:t>Puitejärjestelyt (42.1 §)</a:t>
          </a:r>
        </a:p>
      </dsp:txBody>
      <dsp:txXfrm>
        <a:off x="5260136" y="1998467"/>
        <a:ext cx="4696248" cy="2561309"/>
      </dsp:txXfrm>
    </dsp:sp>
    <dsp:sp modelId="{73649135-6A59-45FE-9FDF-3EBEA31E36F8}">
      <dsp:nvSpPr>
        <dsp:cNvPr id="0" name=""/>
        <dsp:cNvSpPr/>
      </dsp:nvSpPr>
      <dsp:spPr>
        <a:xfrm>
          <a:off x="6085843" y="2674476"/>
          <a:ext cx="2766785" cy="898449"/>
        </a:xfrm>
        <a:prstGeom prst="roundRect">
          <a:avLst>
            <a:gd name="adj" fmla="val 105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i-FI" sz="1700" kern="1200" dirty="0"/>
            <a:t>Sopimusta käyttävät </a:t>
          </a:r>
          <a:r>
            <a:rPr lang="fi-FI" sz="1700" kern="1200" dirty="0" err="1"/>
            <a:t>HY:t</a:t>
          </a:r>
          <a:r>
            <a:rPr lang="fi-FI" sz="1700" kern="1200" dirty="0"/>
            <a:t> ilmaistava selkeästi (42.4 §)</a:t>
          </a:r>
        </a:p>
      </dsp:txBody>
      <dsp:txXfrm>
        <a:off x="6113473" y="2702106"/>
        <a:ext cx="2711525" cy="843189"/>
      </dsp:txXfrm>
    </dsp:sp>
    <dsp:sp modelId="{96BB1D6F-7DA7-4DD4-9F73-C069CF4F7524}">
      <dsp:nvSpPr>
        <dsp:cNvPr id="0" name=""/>
        <dsp:cNvSpPr/>
      </dsp:nvSpPr>
      <dsp:spPr>
        <a:xfrm>
          <a:off x="6115011" y="3665071"/>
          <a:ext cx="2767038" cy="898449"/>
        </a:xfrm>
        <a:prstGeom prst="roundRect">
          <a:avLst>
            <a:gd name="adj" fmla="val 105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i-FI" sz="1700" kern="1200" dirty="0"/>
            <a:t>Ennakoitu kokonais- (enimmäis-) arvo (30.4 §)</a:t>
          </a:r>
        </a:p>
      </dsp:txBody>
      <dsp:txXfrm>
        <a:off x="6142641" y="3692701"/>
        <a:ext cx="2711778" cy="843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4A557-2177-40A4-B7B5-E51292E98049}">
      <dsp:nvSpPr>
        <dsp:cNvPr id="0" name=""/>
        <dsp:cNvSpPr/>
      </dsp:nvSpPr>
      <dsp:spPr>
        <a:xfrm rot="5400000">
          <a:off x="538625" y="1581764"/>
          <a:ext cx="1529507" cy="2545066"/>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483747-7403-4702-9464-8F866EE06B1D}">
      <dsp:nvSpPr>
        <dsp:cNvPr id="0" name=""/>
        <dsp:cNvSpPr/>
      </dsp:nvSpPr>
      <dsp:spPr>
        <a:xfrm>
          <a:off x="283312" y="2342190"/>
          <a:ext cx="2297700" cy="2014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Käsityksen ilmaiseminen / Huomion kiinnittäminen</a:t>
          </a:r>
        </a:p>
      </dsp:txBody>
      <dsp:txXfrm>
        <a:off x="283312" y="2342190"/>
        <a:ext cx="2297700" cy="2014068"/>
      </dsp:txXfrm>
    </dsp:sp>
    <dsp:sp modelId="{9D4918C7-682C-42A3-9EBA-8F25DA2EDF61}">
      <dsp:nvSpPr>
        <dsp:cNvPr id="0" name=""/>
        <dsp:cNvSpPr/>
      </dsp:nvSpPr>
      <dsp:spPr>
        <a:xfrm>
          <a:off x="2147484" y="1394393"/>
          <a:ext cx="433528" cy="433528"/>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30C86A-E8A3-4477-A4F6-03EF31A43590}">
      <dsp:nvSpPr>
        <dsp:cNvPr id="0" name=""/>
        <dsp:cNvSpPr/>
      </dsp:nvSpPr>
      <dsp:spPr>
        <a:xfrm rot="5400000">
          <a:off x="3351459" y="885725"/>
          <a:ext cx="1529507" cy="2545066"/>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92804D-3525-4E6D-BE76-A10BA14F8324}">
      <dsp:nvSpPr>
        <dsp:cNvPr id="0" name=""/>
        <dsp:cNvSpPr/>
      </dsp:nvSpPr>
      <dsp:spPr>
        <a:xfrm>
          <a:off x="3096146" y="1646152"/>
          <a:ext cx="2297700" cy="2014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Huomautus</a:t>
          </a:r>
        </a:p>
      </dsp:txBody>
      <dsp:txXfrm>
        <a:off x="3096146" y="1646152"/>
        <a:ext cx="2297700" cy="2014068"/>
      </dsp:txXfrm>
    </dsp:sp>
    <dsp:sp modelId="{5112EB8A-CE26-46DE-9779-75E7236D78CD}">
      <dsp:nvSpPr>
        <dsp:cNvPr id="0" name=""/>
        <dsp:cNvSpPr/>
      </dsp:nvSpPr>
      <dsp:spPr>
        <a:xfrm>
          <a:off x="4960318" y="698355"/>
          <a:ext cx="433528" cy="433528"/>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029DB7-0592-4C99-B1EB-1918D80E0A8C}">
      <dsp:nvSpPr>
        <dsp:cNvPr id="0" name=""/>
        <dsp:cNvSpPr/>
      </dsp:nvSpPr>
      <dsp:spPr>
        <a:xfrm rot="5400000">
          <a:off x="6164293" y="189687"/>
          <a:ext cx="1529507" cy="2545066"/>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58543E-7F36-493B-A52A-39F6A2DA277C}">
      <dsp:nvSpPr>
        <dsp:cNvPr id="0" name=""/>
        <dsp:cNvSpPr/>
      </dsp:nvSpPr>
      <dsp:spPr>
        <a:xfrm>
          <a:off x="5908980" y="950113"/>
          <a:ext cx="2297700" cy="2014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Hankinta-päätöksen täytäntöönpano-kielto (laittomat suorahankinnat – ei sopimusta)</a:t>
          </a:r>
        </a:p>
      </dsp:txBody>
      <dsp:txXfrm>
        <a:off x="5908980" y="950113"/>
        <a:ext cx="2297700" cy="2014068"/>
      </dsp:txXfrm>
    </dsp:sp>
    <dsp:sp modelId="{5C883CFB-98CD-438F-8DFD-EAC1FE9F2E91}">
      <dsp:nvSpPr>
        <dsp:cNvPr id="0" name=""/>
        <dsp:cNvSpPr/>
      </dsp:nvSpPr>
      <dsp:spPr>
        <a:xfrm>
          <a:off x="7773152" y="2316"/>
          <a:ext cx="433528" cy="433528"/>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D8378A-A3EB-452A-9217-1C8CE0D9E2E2}">
      <dsp:nvSpPr>
        <dsp:cNvPr id="0" name=""/>
        <dsp:cNvSpPr/>
      </dsp:nvSpPr>
      <dsp:spPr>
        <a:xfrm rot="5400000">
          <a:off x="8977127" y="-506351"/>
          <a:ext cx="1529507" cy="2545066"/>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A0A2B3-4A77-470C-9EC3-E78D1948CC1F}">
      <dsp:nvSpPr>
        <dsp:cNvPr id="0" name=""/>
        <dsp:cNvSpPr/>
      </dsp:nvSpPr>
      <dsp:spPr>
        <a:xfrm>
          <a:off x="8721814" y="254075"/>
          <a:ext cx="2297700" cy="2014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Seuraamusesitys </a:t>
          </a:r>
          <a:r>
            <a:rPr lang="fi-FI" sz="1800" kern="1200" dirty="0" err="1"/>
            <a:t>MAO:lle</a:t>
          </a:r>
          <a:r>
            <a:rPr lang="fi-FI" sz="1800" kern="1200" dirty="0"/>
            <a:t> (laittomat EU-tasoiset tai liitteen E mukaiset tai käyttöoikeus-sopimuksia koskevat suorahankinnat – sopimus tehty)</a:t>
          </a:r>
        </a:p>
      </dsp:txBody>
      <dsp:txXfrm>
        <a:off x="8721814" y="254075"/>
        <a:ext cx="2297700" cy="2014068"/>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C87967-642B-8F4D-BB1E-911158E2E931}" type="datetimeFigureOut">
              <a:rPr lang="en-US" smtClean="0"/>
              <a:pPr/>
              <a:t>10/31/2019</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5625ED-1F20-C548-94CC-1449BD5263F9}" type="slidenum">
              <a:rPr lang="fi-FI" smtClean="0"/>
              <a:pPr/>
              <a:t>‹#›</a:t>
            </a:fld>
            <a:endParaRPr lang="fi-FI"/>
          </a:p>
        </p:txBody>
      </p:sp>
    </p:spTree>
    <p:extLst>
      <p:ext uri="{BB962C8B-B14F-4D97-AF65-F5344CB8AC3E}">
        <p14:creationId xmlns:p14="http://schemas.microsoft.com/office/powerpoint/2010/main" val="14215916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A2171-70F2-FF40-9674-79142F0929B5}" type="datetimeFigureOut">
              <a:rPr lang="en-US" smtClean="0"/>
              <a:pPr/>
              <a:t>10/31/2019</a:t>
            </a:fld>
            <a:endParaRPr lang="fi-F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854123-5E41-2E41-BD47-C370B56BAA5B}" type="slidenum">
              <a:rPr lang="fi-FI" smtClean="0"/>
              <a:pPr/>
              <a:t>‹#›</a:t>
            </a:fld>
            <a:endParaRPr lang="fi-FI"/>
          </a:p>
        </p:txBody>
      </p:sp>
    </p:spTree>
    <p:extLst>
      <p:ext uri="{BB962C8B-B14F-4D97-AF65-F5344CB8AC3E}">
        <p14:creationId xmlns:p14="http://schemas.microsoft.com/office/powerpoint/2010/main" val="336359354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a:t>
            </a:fld>
            <a:endParaRPr lang="fi-FI"/>
          </a:p>
        </p:txBody>
      </p:sp>
    </p:spTree>
    <p:extLst>
      <p:ext uri="{BB962C8B-B14F-4D97-AF65-F5344CB8AC3E}">
        <p14:creationId xmlns:p14="http://schemas.microsoft.com/office/powerpoint/2010/main" val="4133148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12</a:t>
            </a:fld>
            <a:endParaRPr lang="fi-FI"/>
          </a:p>
        </p:txBody>
      </p:sp>
    </p:spTree>
    <p:extLst>
      <p:ext uri="{BB962C8B-B14F-4D97-AF65-F5344CB8AC3E}">
        <p14:creationId xmlns:p14="http://schemas.microsoft.com/office/powerpoint/2010/main" val="2682139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13</a:t>
            </a:fld>
            <a:endParaRPr lang="fi-FI"/>
          </a:p>
        </p:txBody>
      </p:sp>
    </p:spTree>
    <p:extLst>
      <p:ext uri="{BB962C8B-B14F-4D97-AF65-F5344CB8AC3E}">
        <p14:creationId xmlns:p14="http://schemas.microsoft.com/office/powerpoint/2010/main" val="1468458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14</a:t>
            </a:fld>
            <a:endParaRPr lang="fi-FI"/>
          </a:p>
        </p:txBody>
      </p:sp>
    </p:spTree>
    <p:extLst>
      <p:ext uri="{BB962C8B-B14F-4D97-AF65-F5344CB8AC3E}">
        <p14:creationId xmlns:p14="http://schemas.microsoft.com/office/powerpoint/2010/main" val="904185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15</a:t>
            </a:fld>
            <a:endParaRPr lang="fi-FI"/>
          </a:p>
        </p:txBody>
      </p:sp>
    </p:spTree>
    <p:extLst>
      <p:ext uri="{BB962C8B-B14F-4D97-AF65-F5344CB8AC3E}">
        <p14:creationId xmlns:p14="http://schemas.microsoft.com/office/powerpoint/2010/main" val="231011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16</a:t>
            </a:fld>
            <a:endParaRPr lang="fi-FI"/>
          </a:p>
        </p:txBody>
      </p:sp>
    </p:spTree>
    <p:extLst>
      <p:ext uri="{BB962C8B-B14F-4D97-AF65-F5344CB8AC3E}">
        <p14:creationId xmlns:p14="http://schemas.microsoft.com/office/powerpoint/2010/main" val="1163515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pPr marL="628650" lvl="1" indent="-171450">
              <a:buFont typeface="Arial" panose="020B0604020202020204" pitchFamily="34" charset="0"/>
              <a:buChar char="•"/>
            </a:pPr>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17</a:t>
            </a:fld>
            <a:endParaRPr lang="fi-FI"/>
          </a:p>
        </p:txBody>
      </p:sp>
    </p:spTree>
    <p:extLst>
      <p:ext uri="{BB962C8B-B14F-4D97-AF65-F5344CB8AC3E}">
        <p14:creationId xmlns:p14="http://schemas.microsoft.com/office/powerpoint/2010/main" val="3921802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18</a:t>
            </a:fld>
            <a:endParaRPr lang="fi-FI"/>
          </a:p>
        </p:txBody>
      </p:sp>
    </p:spTree>
    <p:extLst>
      <p:ext uri="{BB962C8B-B14F-4D97-AF65-F5344CB8AC3E}">
        <p14:creationId xmlns:p14="http://schemas.microsoft.com/office/powerpoint/2010/main" val="2464029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19</a:t>
            </a:fld>
            <a:endParaRPr lang="fi-FI"/>
          </a:p>
        </p:txBody>
      </p:sp>
    </p:spTree>
    <p:extLst>
      <p:ext uri="{BB962C8B-B14F-4D97-AF65-F5344CB8AC3E}">
        <p14:creationId xmlns:p14="http://schemas.microsoft.com/office/powerpoint/2010/main" val="2254508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20</a:t>
            </a:fld>
            <a:endParaRPr lang="fi-FI"/>
          </a:p>
        </p:txBody>
      </p:sp>
    </p:spTree>
    <p:extLst>
      <p:ext uri="{BB962C8B-B14F-4D97-AF65-F5344CB8AC3E}">
        <p14:creationId xmlns:p14="http://schemas.microsoft.com/office/powerpoint/2010/main" val="1402938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21</a:t>
            </a:fld>
            <a:endParaRPr lang="fi-FI"/>
          </a:p>
        </p:txBody>
      </p:sp>
    </p:spTree>
    <p:extLst>
      <p:ext uri="{BB962C8B-B14F-4D97-AF65-F5344CB8AC3E}">
        <p14:creationId xmlns:p14="http://schemas.microsoft.com/office/powerpoint/2010/main" val="3809941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1"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3</a:t>
            </a:fld>
            <a:endParaRPr lang="fi-FI"/>
          </a:p>
        </p:txBody>
      </p:sp>
    </p:spTree>
    <p:extLst>
      <p:ext uri="{BB962C8B-B14F-4D97-AF65-F5344CB8AC3E}">
        <p14:creationId xmlns:p14="http://schemas.microsoft.com/office/powerpoint/2010/main" val="27377387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22</a:t>
            </a:fld>
            <a:endParaRPr lang="fi-FI"/>
          </a:p>
        </p:txBody>
      </p:sp>
    </p:spTree>
    <p:extLst>
      <p:ext uri="{BB962C8B-B14F-4D97-AF65-F5344CB8AC3E}">
        <p14:creationId xmlns:p14="http://schemas.microsoft.com/office/powerpoint/2010/main" val="3313766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23</a:t>
            </a:fld>
            <a:endParaRPr lang="fi-FI"/>
          </a:p>
        </p:txBody>
      </p:sp>
    </p:spTree>
    <p:extLst>
      <p:ext uri="{BB962C8B-B14F-4D97-AF65-F5344CB8AC3E}">
        <p14:creationId xmlns:p14="http://schemas.microsoft.com/office/powerpoint/2010/main" val="37626268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Markkinaoikeudella on lainsäädännön puitteissa harkintavaltaa seuraamusten määräämisessä. Markkinaoikeuden tulee kuitenkin harkintavaltaansa käyttäessään ottaa huomioon tehokkaan oikeussuojan toteutuminen sekä hankintalainsäädännön tavoitteet. Näin ollen virheelliseen hankintamenettelyyn tulee ensisijaisesti puuttua pykälän 1 momentin 1–3 kohdassa luetelluilla ensisijaisilla seuraamuksilla eli reaalikeinoilla.</a:t>
            </a:r>
          </a:p>
        </p:txBody>
      </p:sp>
      <p:sp>
        <p:nvSpPr>
          <p:cNvPr id="4" name="Dian numeron paikkamerkki 3"/>
          <p:cNvSpPr>
            <a:spLocks noGrp="1"/>
          </p:cNvSpPr>
          <p:nvPr>
            <p:ph type="sldNum" sz="quarter" idx="5"/>
          </p:nvPr>
        </p:nvSpPr>
        <p:spPr/>
        <p:txBody>
          <a:bodyPr/>
          <a:lstStyle/>
          <a:p>
            <a:fld id="{2A854123-5E41-2E41-BD47-C370B56BAA5B}" type="slidenum">
              <a:rPr lang="fi-FI" smtClean="0"/>
              <a:pPr/>
              <a:t>25</a:t>
            </a:fld>
            <a:endParaRPr lang="fi-FI"/>
          </a:p>
        </p:txBody>
      </p:sp>
    </p:spTree>
    <p:extLst>
      <p:ext uri="{BB962C8B-B14F-4D97-AF65-F5344CB8AC3E}">
        <p14:creationId xmlns:p14="http://schemas.microsoft.com/office/powerpoint/2010/main" val="2457815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EU-hankinnoissa hyvitysmaksua arvioidaan kovien jälkeen.</a:t>
            </a:r>
          </a:p>
        </p:txBody>
      </p:sp>
      <p:sp>
        <p:nvSpPr>
          <p:cNvPr id="4" name="Dian numeron paikkamerkki 3"/>
          <p:cNvSpPr>
            <a:spLocks noGrp="1"/>
          </p:cNvSpPr>
          <p:nvPr>
            <p:ph type="sldNum" sz="quarter" idx="5"/>
          </p:nvPr>
        </p:nvSpPr>
        <p:spPr/>
        <p:txBody>
          <a:bodyPr/>
          <a:lstStyle/>
          <a:p>
            <a:fld id="{2A854123-5E41-2E41-BD47-C370B56BAA5B}" type="slidenum">
              <a:rPr lang="fi-FI" smtClean="0"/>
              <a:pPr/>
              <a:t>26</a:t>
            </a:fld>
            <a:endParaRPr lang="fi-FI"/>
          </a:p>
        </p:txBody>
      </p:sp>
    </p:spTree>
    <p:extLst>
      <p:ext uri="{BB962C8B-B14F-4D97-AF65-F5344CB8AC3E}">
        <p14:creationId xmlns:p14="http://schemas.microsoft.com/office/powerpoint/2010/main" val="564929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TalVal</a:t>
            </a:r>
            <a:r>
              <a:rPr lang="fi-FI" dirty="0"/>
              <a:t>: ”valvontaviranomaisen resurssit ohjataan hankintalain tavoitteiden kannalta olennaisimpiin rikkomuksiin”. </a:t>
            </a:r>
          </a:p>
          <a:p>
            <a:endParaRPr lang="fi-FI" dirty="0"/>
          </a:p>
          <a:p>
            <a:r>
              <a:rPr lang="fi-FI" dirty="0"/>
              <a:t>Priorisoinnit:</a:t>
            </a:r>
          </a:p>
          <a:p>
            <a:pPr marL="171450" indent="-171450">
              <a:buFontTx/>
              <a:buChar char="-"/>
            </a:pPr>
            <a:r>
              <a:rPr lang="fi-FI" dirty="0"/>
              <a:t>hankintojen kilpailuttamatta ja ilmoittamatta jättäminen (lainvastaiset suorahankinnat)</a:t>
            </a:r>
          </a:p>
          <a:p>
            <a:pPr marL="171450" indent="-171450">
              <a:buFontTx/>
              <a:buChar char="-"/>
            </a:pPr>
            <a:r>
              <a:rPr lang="fi-FI" dirty="0"/>
              <a:t>toimittajien tarjouskilpailuun pääsyn estäminen</a:t>
            </a:r>
          </a:p>
          <a:p>
            <a:pPr marL="171450" indent="-171450">
              <a:buFontTx/>
              <a:buChar char="-"/>
            </a:pPr>
            <a:r>
              <a:rPr lang="fi-FI" dirty="0"/>
              <a:t>tarkoituksellinen hankintailmoituksen laatiminen puutteellisena niin, että kilpailuttamisen hyödyt jäävät saavuttamatta.</a:t>
            </a:r>
          </a:p>
          <a:p>
            <a:pPr marL="0" indent="0">
              <a:buFontTx/>
              <a:buNone/>
            </a:pPr>
            <a:endParaRPr lang="fi-FI" dirty="0"/>
          </a:p>
          <a:p>
            <a:endParaRPr lang="fi-FI" dirty="0"/>
          </a:p>
          <a:p>
            <a:r>
              <a:rPr lang="fi-FI" dirty="0" err="1"/>
              <a:t>KKV:n</a:t>
            </a:r>
            <a:r>
              <a:rPr lang="fi-FI" dirty="0"/>
              <a:t> valvonta ei korvaa säännönmukaista muutoksenhakumenettelyä, eikä </a:t>
            </a:r>
            <a:r>
              <a:rPr lang="fi-FI" dirty="0" err="1"/>
              <a:t>KKV:lle</a:t>
            </a:r>
            <a:r>
              <a:rPr lang="fi-FI" dirty="0"/>
              <a:t> annetun valvontatoimivallan tarkoituksena hallituksen esityksen (HE 108/2016 vp) mukaan ole se, että KKV hakisi muutosta hankintamenettelyissä tapahtuneisiin virheisiin tarjoajien tai muiden </a:t>
            </a:r>
          </a:p>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28</a:t>
            </a:fld>
            <a:endParaRPr lang="fi-FI"/>
          </a:p>
        </p:txBody>
      </p:sp>
    </p:spTree>
    <p:extLst>
      <p:ext uri="{BB962C8B-B14F-4D97-AF65-F5344CB8AC3E}">
        <p14:creationId xmlns:p14="http://schemas.microsoft.com/office/powerpoint/2010/main" val="1550639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29</a:t>
            </a:fld>
            <a:endParaRPr lang="fi-FI"/>
          </a:p>
        </p:txBody>
      </p:sp>
    </p:spTree>
    <p:extLst>
      <p:ext uri="{BB962C8B-B14F-4D97-AF65-F5344CB8AC3E}">
        <p14:creationId xmlns:p14="http://schemas.microsoft.com/office/powerpoint/2010/main" val="20465377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Jotta hyvitysmaksu voidaan määrätä, molempien edellytysten pitää täyttyä. </a:t>
            </a:r>
          </a:p>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31</a:t>
            </a:fld>
            <a:endParaRPr lang="fi-FI"/>
          </a:p>
        </p:txBody>
      </p:sp>
    </p:spTree>
    <p:extLst>
      <p:ext uri="{BB962C8B-B14F-4D97-AF65-F5344CB8AC3E}">
        <p14:creationId xmlns:p14="http://schemas.microsoft.com/office/powerpoint/2010/main" val="3658637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Jotta hyvitysmaksu voidaan määrätä, molempien edellytysten pitää täyttyä. </a:t>
            </a:r>
          </a:p>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32</a:t>
            </a:fld>
            <a:endParaRPr lang="fi-FI"/>
          </a:p>
        </p:txBody>
      </p:sp>
    </p:spTree>
    <p:extLst>
      <p:ext uri="{BB962C8B-B14F-4D97-AF65-F5344CB8AC3E}">
        <p14:creationId xmlns:p14="http://schemas.microsoft.com/office/powerpoint/2010/main" val="24325119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Jos hankintayksikkö on tehnyt puitejärjestelyyn tai dynaamiseen hankintajärjestelmään perustuvassa kilpailuttamisessa hankintasopimuksen 130 §:n nojalla käyttämättä odotusaikaa ja jos kilpailuttamisessa on menetelty 43 §:n 2 tai 3 momentin taikka 49–52 §:n vastaisesti siten, että virhe on vaikuttanut muutoksenhakijan mahdollisuuksiin saada hankintasopimus, markkinaoikeus voi todeta hankintasopimuksen tehottomaksi. </a:t>
            </a:r>
          </a:p>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36</a:t>
            </a:fld>
            <a:endParaRPr lang="fi-FI"/>
          </a:p>
        </p:txBody>
      </p:sp>
    </p:spTree>
    <p:extLst>
      <p:ext uri="{BB962C8B-B14F-4D97-AF65-F5344CB8AC3E}">
        <p14:creationId xmlns:p14="http://schemas.microsoft.com/office/powerpoint/2010/main" val="11287182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41</a:t>
            </a:fld>
            <a:endParaRPr lang="fi-FI"/>
          </a:p>
        </p:txBody>
      </p:sp>
    </p:spTree>
    <p:extLst>
      <p:ext uri="{BB962C8B-B14F-4D97-AF65-F5344CB8AC3E}">
        <p14:creationId xmlns:p14="http://schemas.microsoft.com/office/powerpoint/2010/main" val="239209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4</a:t>
            </a:fld>
            <a:endParaRPr lang="fi-FI"/>
          </a:p>
        </p:txBody>
      </p:sp>
    </p:spTree>
    <p:extLst>
      <p:ext uri="{BB962C8B-B14F-4D97-AF65-F5344CB8AC3E}">
        <p14:creationId xmlns:p14="http://schemas.microsoft.com/office/powerpoint/2010/main" val="10936728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42</a:t>
            </a:fld>
            <a:endParaRPr lang="fi-FI"/>
          </a:p>
        </p:txBody>
      </p:sp>
    </p:spTree>
    <p:extLst>
      <p:ext uri="{BB962C8B-B14F-4D97-AF65-F5344CB8AC3E}">
        <p14:creationId xmlns:p14="http://schemas.microsoft.com/office/powerpoint/2010/main" val="40352518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43</a:t>
            </a:fld>
            <a:endParaRPr lang="fi-FI"/>
          </a:p>
        </p:txBody>
      </p:sp>
    </p:spTree>
    <p:extLst>
      <p:ext uri="{BB962C8B-B14F-4D97-AF65-F5344CB8AC3E}">
        <p14:creationId xmlns:p14="http://schemas.microsoft.com/office/powerpoint/2010/main" val="44244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5</a:t>
            </a:fld>
            <a:endParaRPr lang="fi-FI"/>
          </a:p>
        </p:txBody>
      </p:sp>
    </p:spTree>
    <p:extLst>
      <p:ext uri="{BB962C8B-B14F-4D97-AF65-F5344CB8AC3E}">
        <p14:creationId xmlns:p14="http://schemas.microsoft.com/office/powerpoint/2010/main" val="1083922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7</a:t>
            </a:fld>
            <a:endParaRPr lang="fi-FI"/>
          </a:p>
        </p:txBody>
      </p:sp>
    </p:spTree>
    <p:extLst>
      <p:ext uri="{BB962C8B-B14F-4D97-AF65-F5344CB8AC3E}">
        <p14:creationId xmlns:p14="http://schemas.microsoft.com/office/powerpoint/2010/main" val="559817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8</a:t>
            </a:fld>
            <a:endParaRPr lang="fi-FI"/>
          </a:p>
        </p:txBody>
      </p:sp>
    </p:spTree>
    <p:extLst>
      <p:ext uri="{BB962C8B-B14F-4D97-AF65-F5344CB8AC3E}">
        <p14:creationId xmlns:p14="http://schemas.microsoft.com/office/powerpoint/2010/main" val="651031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b="1"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9</a:t>
            </a:fld>
            <a:endParaRPr lang="fi-FI"/>
          </a:p>
        </p:txBody>
      </p:sp>
    </p:spTree>
    <p:extLst>
      <p:ext uri="{BB962C8B-B14F-4D97-AF65-F5344CB8AC3E}">
        <p14:creationId xmlns:p14="http://schemas.microsoft.com/office/powerpoint/2010/main" val="3131087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10</a:t>
            </a:fld>
            <a:endParaRPr lang="fi-FI"/>
          </a:p>
        </p:txBody>
      </p:sp>
    </p:spTree>
    <p:extLst>
      <p:ext uri="{BB962C8B-B14F-4D97-AF65-F5344CB8AC3E}">
        <p14:creationId xmlns:p14="http://schemas.microsoft.com/office/powerpoint/2010/main" val="1419184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A854123-5E41-2E41-BD47-C370B56BAA5B}" type="slidenum">
              <a:rPr lang="fi-FI" smtClean="0"/>
              <a:pPr/>
              <a:t>11</a:t>
            </a:fld>
            <a:endParaRPr lang="fi-FI"/>
          </a:p>
        </p:txBody>
      </p:sp>
    </p:spTree>
    <p:extLst>
      <p:ext uri="{BB962C8B-B14F-4D97-AF65-F5344CB8AC3E}">
        <p14:creationId xmlns:p14="http://schemas.microsoft.com/office/powerpoint/2010/main" val="2054454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Kansiotsikkosivu">
    <p:spTree>
      <p:nvGrpSpPr>
        <p:cNvPr id="1" name=""/>
        <p:cNvGrpSpPr/>
        <p:nvPr/>
      </p:nvGrpSpPr>
      <p:grpSpPr>
        <a:xfrm>
          <a:off x="0" y="0"/>
          <a:ext cx="0" cy="0"/>
          <a:chOff x="0" y="0"/>
          <a:chExt cx="0" cy="0"/>
        </a:xfrm>
      </p:grpSpPr>
      <p:sp>
        <p:nvSpPr>
          <p:cNvPr id="2" name="Title 1"/>
          <p:cNvSpPr>
            <a:spLocks noGrp="1"/>
          </p:cNvSpPr>
          <p:nvPr>
            <p:ph type="ctrTitle"/>
          </p:nvPr>
        </p:nvSpPr>
        <p:spPr>
          <a:xfrm>
            <a:off x="914401" y="1823504"/>
            <a:ext cx="9731023" cy="1470025"/>
          </a:xfrm>
        </p:spPr>
        <p:txBody>
          <a:bodyPr lIns="0" anchor="b">
            <a:normAutofit/>
          </a:bodyPr>
          <a:lstStyle>
            <a:lvl1pPr algn="l">
              <a:defRPr sz="3200">
                <a:solidFill>
                  <a:schemeClr val="accent4"/>
                </a:solidFill>
              </a:defRPr>
            </a:lvl1pPr>
          </a:lstStyle>
          <a:p>
            <a:r>
              <a:rPr lang="fi-FI" noProof="0"/>
              <a:t>Muokkaa ots. perustyyl. napsautt.</a:t>
            </a:r>
            <a:endParaRPr lang="fi-FI" noProof="0" dirty="0"/>
          </a:p>
        </p:txBody>
      </p:sp>
      <p:sp>
        <p:nvSpPr>
          <p:cNvPr id="3" name="Subtitle 2"/>
          <p:cNvSpPr>
            <a:spLocks noGrp="1"/>
          </p:cNvSpPr>
          <p:nvPr>
            <p:ph type="subTitle" idx="1"/>
          </p:nvPr>
        </p:nvSpPr>
        <p:spPr>
          <a:xfrm>
            <a:off x="905933" y="3257528"/>
            <a:ext cx="8136467" cy="1636194"/>
          </a:xfrm>
        </p:spPr>
        <p:txBody>
          <a:bodyPr lIns="0"/>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noProof="0"/>
              <a:t>Muokkaa alaotsikon perustyyliä napsautt.</a:t>
            </a:r>
            <a:endParaRPr lang="fi-FI" noProof="0" dirty="0"/>
          </a:p>
        </p:txBody>
      </p:sp>
      <p:pic>
        <p:nvPicPr>
          <p:cNvPr id="7" name="Kuva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5934" y="384630"/>
            <a:ext cx="3347391" cy="1048470"/>
          </a:xfrm>
          <a:prstGeom prst="rect">
            <a:avLst/>
          </a:prstGeom>
        </p:spPr>
      </p:pic>
      <p:sp>
        <p:nvSpPr>
          <p:cNvPr id="12" name="Suorakulmio 11"/>
          <p:cNvSpPr/>
          <p:nvPr userDrawn="1"/>
        </p:nvSpPr>
        <p:spPr>
          <a:xfrm>
            <a:off x="0" y="5936342"/>
            <a:ext cx="12192000" cy="921658"/>
          </a:xfrm>
          <a:prstGeom prst="rect">
            <a:avLst/>
          </a:prstGeom>
          <a:gradFill flip="none" rotWithShape="1">
            <a:gsLst>
              <a:gs pos="0">
                <a:srgbClr val="A8AC04"/>
              </a:gs>
              <a:gs pos="99000">
                <a:srgbClr val="A8AC04">
                  <a:alpha val="50000"/>
                </a:srgbClr>
              </a:gs>
            </a:gsLst>
            <a:lin ang="0" scaled="1"/>
            <a:tileRect/>
          </a:gra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fi-FI" sz="1800"/>
          </a:p>
        </p:txBody>
      </p:sp>
      <p:sp>
        <p:nvSpPr>
          <p:cNvPr id="8" name="Tekstiruutu 7"/>
          <p:cNvSpPr txBox="1"/>
          <p:nvPr userDrawn="1"/>
        </p:nvSpPr>
        <p:spPr>
          <a:xfrm>
            <a:off x="809173" y="6131477"/>
            <a:ext cx="7187952" cy="523220"/>
          </a:xfrm>
          <a:prstGeom prst="rect">
            <a:avLst/>
          </a:prstGeom>
          <a:noFill/>
        </p:spPr>
        <p:txBody>
          <a:bodyPr wrap="square" rtlCol="0">
            <a:spAutoFit/>
          </a:bodyPr>
          <a:lstStyle/>
          <a:p>
            <a:pPr algn="l"/>
            <a:r>
              <a:rPr lang="fi-FI" sz="1400" b="1" dirty="0">
                <a:solidFill>
                  <a:schemeClr val="bg1"/>
                </a:solidFill>
              </a:rPr>
              <a:t>Julkisten hankintojen neuvontayksikkö</a:t>
            </a:r>
          </a:p>
          <a:p>
            <a:pPr algn="l"/>
            <a:r>
              <a:rPr lang="fi-FI" sz="1400" b="1" dirty="0" err="1">
                <a:solidFill>
                  <a:schemeClr val="bg1"/>
                </a:solidFill>
              </a:rPr>
              <a:t>Rådgivningsenheten</a:t>
            </a:r>
            <a:r>
              <a:rPr lang="fi-FI" sz="1400" b="1" dirty="0">
                <a:solidFill>
                  <a:schemeClr val="bg1"/>
                </a:solidFill>
              </a:rPr>
              <a:t> för </a:t>
            </a:r>
            <a:r>
              <a:rPr lang="fi-FI" sz="1400" b="1" dirty="0" err="1">
                <a:solidFill>
                  <a:schemeClr val="bg1"/>
                </a:solidFill>
              </a:rPr>
              <a:t>offentlig</a:t>
            </a:r>
            <a:r>
              <a:rPr lang="fi-FI" sz="1400" b="1" dirty="0">
                <a:solidFill>
                  <a:schemeClr val="bg1"/>
                </a:solidFill>
              </a:rPr>
              <a:t> </a:t>
            </a:r>
            <a:r>
              <a:rPr lang="fi-FI" sz="1400" b="1" dirty="0" err="1">
                <a:solidFill>
                  <a:schemeClr val="bg1"/>
                </a:solidFill>
              </a:rPr>
              <a:t>upphandling</a:t>
            </a:r>
            <a:endParaRPr lang="fi-FI" sz="1400" b="1"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otsikko- ja sisältösivu-4">
    <p:spTree>
      <p:nvGrpSpPr>
        <p:cNvPr id="1" name=""/>
        <p:cNvGrpSpPr/>
        <p:nvPr/>
      </p:nvGrpSpPr>
      <p:grpSpPr>
        <a:xfrm>
          <a:off x="0" y="0"/>
          <a:ext cx="0" cy="0"/>
          <a:chOff x="0" y="0"/>
          <a:chExt cx="0" cy="0"/>
        </a:xfrm>
      </p:grpSpPr>
      <p:sp>
        <p:nvSpPr>
          <p:cNvPr id="3" name="Content Placeholder 2"/>
          <p:cNvSpPr>
            <a:spLocks noGrp="1"/>
          </p:cNvSpPr>
          <p:nvPr>
            <p:ph idx="1"/>
          </p:nvPr>
        </p:nvSpPr>
        <p:spPr>
          <a:xfrm>
            <a:off x="905933" y="1778001"/>
            <a:ext cx="10371667" cy="4151086"/>
          </a:xfrm>
        </p:spPr>
        <p:txBody>
          <a:bodyPr/>
          <a:lstStyle>
            <a:lvl1pPr>
              <a:defRPr sz="2400"/>
            </a:lvl1pPr>
            <a:lvl2pPr>
              <a:defRPr sz="2000"/>
            </a:lvl2pPr>
            <a:lvl3pPr>
              <a:defRPr sz="1600"/>
            </a:lvl3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3" name="Title 1"/>
          <p:cNvSpPr>
            <a:spLocks noGrp="1"/>
          </p:cNvSpPr>
          <p:nvPr>
            <p:ph type="title"/>
          </p:nvPr>
        </p:nvSpPr>
        <p:spPr>
          <a:xfrm>
            <a:off x="905933" y="457200"/>
            <a:ext cx="10371667" cy="1095829"/>
          </a:xfrm>
        </p:spPr>
        <p:txBody>
          <a:bodyPr lIns="0" rIns="0" anchor="b">
            <a:normAutofit/>
          </a:bodyPr>
          <a:lstStyle>
            <a:lvl1pPr algn="l">
              <a:defRPr sz="3200">
                <a:solidFill>
                  <a:schemeClr val="accent4"/>
                </a:solidFill>
              </a:defRPr>
            </a:lvl1pPr>
          </a:lstStyle>
          <a:p>
            <a:r>
              <a:rPr lang="fi-FI"/>
              <a:t>Muokkaa ots. perustyyl. napsautt.</a:t>
            </a:r>
            <a:endParaRPr lang="fi-FI" dirty="0"/>
          </a:p>
        </p:txBody>
      </p:sp>
      <p:sp>
        <p:nvSpPr>
          <p:cNvPr id="11" name="Date Placeholder 3"/>
          <p:cNvSpPr>
            <a:spLocks noGrp="1"/>
          </p:cNvSpPr>
          <p:nvPr>
            <p:ph type="dt" sz="half" idx="10"/>
          </p:nvPr>
        </p:nvSpPr>
        <p:spPr>
          <a:xfrm>
            <a:off x="4322230" y="6107401"/>
            <a:ext cx="1206508" cy="265112"/>
          </a:xfrm>
          <a:prstGeom prst="rect">
            <a:avLst/>
          </a:prstGeom>
        </p:spPr>
        <p:txBody>
          <a:bodyPr lIns="0" tIns="0" rIns="0" bIns="0" anchor="ctr"/>
          <a:lstStyle>
            <a:lvl1pPr algn="ctr">
              <a:defRPr sz="1100">
                <a:solidFill>
                  <a:schemeClr val="accent1"/>
                </a:solidFill>
              </a:defRPr>
            </a:lvl1pPr>
          </a:lstStyle>
          <a:p>
            <a:endParaRPr lang="fi-FI" noProof="0" dirty="0"/>
          </a:p>
        </p:txBody>
      </p:sp>
      <p:sp>
        <p:nvSpPr>
          <p:cNvPr id="14" name="Slide Number Placeholder 5"/>
          <p:cNvSpPr>
            <a:spLocks noGrp="1"/>
          </p:cNvSpPr>
          <p:nvPr>
            <p:ph type="sldNum" sz="quarter" idx="12"/>
          </p:nvPr>
        </p:nvSpPr>
        <p:spPr>
          <a:xfrm>
            <a:off x="3673780" y="6107401"/>
            <a:ext cx="522149" cy="265112"/>
          </a:xfrm>
          <a:prstGeom prst="rect">
            <a:avLst/>
          </a:prstGeom>
        </p:spPr>
        <p:txBody>
          <a:bodyPr lIns="0" tIns="0" rIns="0" bIns="0" anchor="ctr"/>
          <a:lstStyle>
            <a:lvl1pPr algn="ctr">
              <a:defRPr sz="1100">
                <a:solidFill>
                  <a:schemeClr val="accent1"/>
                </a:solidFill>
              </a:defRPr>
            </a:lvl1pPr>
          </a:lstStyle>
          <a:p>
            <a:fld id="{6FEE3690-F5DD-4D10-AE54-EBE94241D383}" type="slidenum">
              <a:rPr lang="fi-FI" noProof="0" smtClean="0"/>
              <a:t>‹#›</a:t>
            </a:fld>
            <a:endParaRPr lang="fi-FI" noProof="0" dirty="0"/>
          </a:p>
        </p:txBody>
      </p:sp>
      <p:pic>
        <p:nvPicPr>
          <p:cNvPr id="17" name="Kuva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5934" y="5733163"/>
            <a:ext cx="1948543" cy="610323"/>
          </a:xfrm>
          <a:prstGeom prst="rect">
            <a:avLst/>
          </a:prstGeom>
        </p:spPr>
      </p:pic>
      <p:sp>
        <p:nvSpPr>
          <p:cNvPr id="18" name="Suorakulmio 17"/>
          <p:cNvSpPr/>
          <p:nvPr userDrawn="1"/>
        </p:nvSpPr>
        <p:spPr>
          <a:xfrm>
            <a:off x="0" y="6451600"/>
            <a:ext cx="12192000" cy="406400"/>
          </a:xfrm>
          <a:prstGeom prst="rect">
            <a:avLst/>
          </a:prstGeom>
          <a:gradFill flip="none" rotWithShape="1">
            <a:gsLst>
              <a:gs pos="0">
                <a:srgbClr val="A8AC04"/>
              </a:gs>
              <a:gs pos="99000">
                <a:srgbClr val="A8AC04">
                  <a:alpha val="50000"/>
                </a:srgbClr>
              </a:gs>
            </a:gsLst>
            <a:lin ang="0" scaled="1"/>
            <a:tileRect/>
          </a:gra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fi-FI" sz="1800"/>
          </a:p>
        </p:txBody>
      </p:sp>
      <p:sp>
        <p:nvSpPr>
          <p:cNvPr id="19" name="Tekstiruutu 18"/>
          <p:cNvSpPr txBox="1"/>
          <p:nvPr userDrawn="1"/>
        </p:nvSpPr>
        <p:spPr>
          <a:xfrm>
            <a:off x="809173" y="6515009"/>
            <a:ext cx="11276388" cy="276999"/>
          </a:xfrm>
          <a:prstGeom prst="rect">
            <a:avLst/>
          </a:prstGeom>
          <a:noFill/>
        </p:spPr>
        <p:txBody>
          <a:bodyPr wrap="square" rtlCol="0">
            <a:spAutoFit/>
          </a:bodyPr>
          <a:lstStyle/>
          <a:p>
            <a:pPr algn="l"/>
            <a:r>
              <a:rPr lang="fi-FI" sz="1200" b="1" dirty="0">
                <a:solidFill>
                  <a:schemeClr val="bg1"/>
                </a:solidFill>
              </a:rPr>
              <a:t>Julkisten hankintojen neuvontayksikkö         </a:t>
            </a:r>
            <a:r>
              <a:rPr lang="fi-FI" sz="1200" b="1" dirty="0" err="1">
                <a:solidFill>
                  <a:schemeClr val="bg1"/>
                </a:solidFill>
              </a:rPr>
              <a:t>Rådgivningsenheten</a:t>
            </a:r>
            <a:r>
              <a:rPr lang="fi-FI" sz="1200" b="1" dirty="0">
                <a:solidFill>
                  <a:schemeClr val="bg1"/>
                </a:solidFill>
              </a:rPr>
              <a:t> för </a:t>
            </a:r>
            <a:r>
              <a:rPr lang="fi-FI" sz="1200" b="1" dirty="0" err="1">
                <a:solidFill>
                  <a:schemeClr val="bg1"/>
                </a:solidFill>
              </a:rPr>
              <a:t>offentlig</a:t>
            </a:r>
            <a:r>
              <a:rPr lang="fi-FI" sz="1200" b="1" dirty="0">
                <a:solidFill>
                  <a:schemeClr val="bg1"/>
                </a:solidFill>
              </a:rPr>
              <a:t> </a:t>
            </a:r>
            <a:r>
              <a:rPr lang="fi-FI" sz="1200" b="1" dirty="0" err="1">
                <a:solidFill>
                  <a:schemeClr val="bg1"/>
                </a:solidFill>
              </a:rPr>
              <a:t>upphandling</a:t>
            </a:r>
            <a:endParaRPr lang="fi-FI" sz="1200" b="1" dirty="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14" name="Title 1"/>
          <p:cNvSpPr>
            <a:spLocks noGrp="1"/>
          </p:cNvSpPr>
          <p:nvPr>
            <p:ph type="title"/>
          </p:nvPr>
        </p:nvSpPr>
        <p:spPr>
          <a:xfrm>
            <a:off x="905933" y="457200"/>
            <a:ext cx="10371667" cy="1095829"/>
          </a:xfrm>
        </p:spPr>
        <p:txBody>
          <a:bodyPr lIns="0" rIns="0" anchor="b">
            <a:normAutofit/>
          </a:bodyPr>
          <a:lstStyle>
            <a:lvl1pPr algn="l">
              <a:defRPr sz="3200">
                <a:solidFill>
                  <a:schemeClr val="accent4"/>
                </a:solidFill>
              </a:defRPr>
            </a:lvl1pPr>
          </a:lstStyle>
          <a:p>
            <a:r>
              <a:rPr lang="fi-FI"/>
              <a:t>Muokkaa ots. perustyyl. napsautt.</a:t>
            </a:r>
            <a:endParaRPr lang="fi-FI" dirty="0"/>
          </a:p>
        </p:txBody>
      </p:sp>
      <p:sp>
        <p:nvSpPr>
          <p:cNvPr id="17" name="Date Placeholder 3"/>
          <p:cNvSpPr>
            <a:spLocks noGrp="1"/>
          </p:cNvSpPr>
          <p:nvPr>
            <p:ph type="dt" sz="half" idx="10"/>
          </p:nvPr>
        </p:nvSpPr>
        <p:spPr>
          <a:xfrm>
            <a:off x="4322230" y="6107401"/>
            <a:ext cx="1206508" cy="265112"/>
          </a:xfrm>
          <a:prstGeom prst="rect">
            <a:avLst/>
          </a:prstGeom>
        </p:spPr>
        <p:txBody>
          <a:bodyPr lIns="0" tIns="0" rIns="0" bIns="0" anchor="ctr"/>
          <a:lstStyle>
            <a:lvl1pPr algn="ctr">
              <a:defRPr sz="1100">
                <a:solidFill>
                  <a:schemeClr val="accent1"/>
                </a:solidFill>
              </a:defRPr>
            </a:lvl1pPr>
          </a:lstStyle>
          <a:p>
            <a:endParaRPr lang="fi-FI" noProof="0" dirty="0"/>
          </a:p>
        </p:txBody>
      </p:sp>
      <p:sp>
        <p:nvSpPr>
          <p:cNvPr id="18" name="Slide Number Placeholder 5"/>
          <p:cNvSpPr>
            <a:spLocks noGrp="1"/>
          </p:cNvSpPr>
          <p:nvPr>
            <p:ph type="sldNum" sz="quarter" idx="12"/>
          </p:nvPr>
        </p:nvSpPr>
        <p:spPr>
          <a:xfrm>
            <a:off x="3673780" y="6107401"/>
            <a:ext cx="522149" cy="265112"/>
          </a:xfrm>
          <a:prstGeom prst="rect">
            <a:avLst/>
          </a:prstGeom>
        </p:spPr>
        <p:txBody>
          <a:bodyPr lIns="0" tIns="0" rIns="0" bIns="0" anchor="ctr"/>
          <a:lstStyle>
            <a:lvl1pPr algn="ctr">
              <a:defRPr sz="1100">
                <a:solidFill>
                  <a:schemeClr val="accent1"/>
                </a:solidFill>
              </a:defRPr>
            </a:lvl1pPr>
          </a:lstStyle>
          <a:p>
            <a:fld id="{6FEE3690-F5DD-4D10-AE54-EBE94241D383}" type="slidenum">
              <a:rPr lang="fi-FI" noProof="0" smtClean="0"/>
              <a:t>‹#›</a:t>
            </a:fld>
            <a:endParaRPr lang="fi-FI" noProof="0" dirty="0"/>
          </a:p>
        </p:txBody>
      </p:sp>
      <p:pic>
        <p:nvPicPr>
          <p:cNvPr id="19" name="Kuva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5934" y="5733163"/>
            <a:ext cx="1948543" cy="610323"/>
          </a:xfrm>
          <a:prstGeom prst="rect">
            <a:avLst/>
          </a:prstGeom>
        </p:spPr>
      </p:pic>
      <p:sp>
        <p:nvSpPr>
          <p:cNvPr id="20" name="Suorakulmio 19"/>
          <p:cNvSpPr/>
          <p:nvPr userDrawn="1"/>
        </p:nvSpPr>
        <p:spPr>
          <a:xfrm>
            <a:off x="0" y="6451600"/>
            <a:ext cx="12192000" cy="406400"/>
          </a:xfrm>
          <a:prstGeom prst="rect">
            <a:avLst/>
          </a:prstGeom>
          <a:gradFill flip="none" rotWithShape="1">
            <a:gsLst>
              <a:gs pos="0">
                <a:srgbClr val="A8AC04"/>
              </a:gs>
              <a:gs pos="99000">
                <a:srgbClr val="A8AC04">
                  <a:alpha val="50000"/>
                </a:srgbClr>
              </a:gs>
            </a:gsLst>
            <a:lin ang="0" scaled="1"/>
            <a:tileRect/>
          </a:gra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fi-FI" sz="1800"/>
          </a:p>
        </p:txBody>
      </p:sp>
      <p:sp>
        <p:nvSpPr>
          <p:cNvPr id="21" name="Tekstiruutu 20"/>
          <p:cNvSpPr txBox="1"/>
          <p:nvPr userDrawn="1"/>
        </p:nvSpPr>
        <p:spPr>
          <a:xfrm>
            <a:off x="809173" y="6515009"/>
            <a:ext cx="11276388" cy="276999"/>
          </a:xfrm>
          <a:prstGeom prst="rect">
            <a:avLst/>
          </a:prstGeom>
          <a:noFill/>
        </p:spPr>
        <p:txBody>
          <a:bodyPr wrap="square" rtlCol="0">
            <a:spAutoFit/>
          </a:bodyPr>
          <a:lstStyle/>
          <a:p>
            <a:pPr algn="l"/>
            <a:r>
              <a:rPr lang="fi-FI" sz="1200" b="1" dirty="0">
                <a:solidFill>
                  <a:schemeClr val="bg1"/>
                </a:solidFill>
              </a:rPr>
              <a:t>Julkisten hankintojen neuvontayksikkö         </a:t>
            </a:r>
            <a:r>
              <a:rPr lang="fi-FI" sz="1200" b="1" dirty="0" err="1">
                <a:solidFill>
                  <a:schemeClr val="bg1"/>
                </a:solidFill>
              </a:rPr>
              <a:t>Rådgivningsenheten</a:t>
            </a:r>
            <a:r>
              <a:rPr lang="fi-FI" sz="1200" b="1" dirty="0">
                <a:solidFill>
                  <a:schemeClr val="bg1"/>
                </a:solidFill>
              </a:rPr>
              <a:t> för </a:t>
            </a:r>
            <a:r>
              <a:rPr lang="fi-FI" sz="1200" b="1" dirty="0" err="1">
                <a:solidFill>
                  <a:schemeClr val="bg1"/>
                </a:solidFill>
              </a:rPr>
              <a:t>offentlig</a:t>
            </a:r>
            <a:r>
              <a:rPr lang="fi-FI" sz="1200" b="1" dirty="0">
                <a:solidFill>
                  <a:schemeClr val="bg1"/>
                </a:solidFill>
              </a:rPr>
              <a:t> </a:t>
            </a:r>
            <a:r>
              <a:rPr lang="fi-FI" sz="1200" b="1" dirty="0" err="1">
                <a:solidFill>
                  <a:schemeClr val="bg1"/>
                </a:solidFill>
              </a:rPr>
              <a:t>upphandling</a:t>
            </a:r>
            <a:endParaRPr lang="fi-FI" sz="1200" b="1" dirty="0">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i-FI" noProof="0" dirty="0"/>
              <a:t>Muokkaa </a:t>
            </a:r>
            <a:r>
              <a:rPr lang="fi-FI" noProof="0" dirty="0" err="1"/>
              <a:t>perustyyl</a:t>
            </a:r>
            <a:r>
              <a:rPr lang="fi-FI" noProof="0" dirty="0"/>
              <a:t>. </a:t>
            </a:r>
            <a:r>
              <a:rPr lang="fi-FI" noProof="0" dirty="0" err="1"/>
              <a:t>napsautt</a:t>
            </a:r>
            <a:r>
              <a:rPr lang="fi-FI" noProof="0" dirty="0"/>
              <a:t>.</a:t>
            </a:r>
          </a:p>
        </p:txBody>
      </p:sp>
      <p:sp>
        <p:nvSpPr>
          <p:cNvPr id="3" name="Text Placeholder 2"/>
          <p:cNvSpPr>
            <a:spLocks noGrp="1"/>
          </p:cNvSpPr>
          <p:nvPr>
            <p:ph type="body" idx="1"/>
          </p:nvPr>
        </p:nvSpPr>
        <p:spPr>
          <a:xfrm>
            <a:off x="609600" y="1600201"/>
            <a:ext cx="10972800" cy="4525963"/>
          </a:xfrm>
          <a:prstGeom prst="rect">
            <a:avLst/>
          </a:prstGeom>
        </p:spPr>
        <p:txBody>
          <a:bodyPr vert="horz" lIns="0" tIns="45720" rIns="0" bIns="45720" rtlCol="0">
            <a:norm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sp>
        <p:nvSpPr>
          <p:cNvPr id="4" name="Date Placeholder 3"/>
          <p:cNvSpPr>
            <a:spLocks noGrp="1"/>
          </p:cNvSpPr>
          <p:nvPr>
            <p:ph type="dt" sz="half" idx="2"/>
          </p:nvPr>
        </p:nvSpPr>
        <p:spPr>
          <a:xfrm>
            <a:off x="4718946" y="6407644"/>
            <a:ext cx="1206508" cy="265112"/>
          </a:xfrm>
          <a:prstGeom prst="rect">
            <a:avLst/>
          </a:prstGeom>
        </p:spPr>
        <p:txBody>
          <a:bodyPr lIns="0" tIns="0" rIns="0" bIns="0" anchor="ctr"/>
          <a:lstStyle>
            <a:lvl1pPr algn="ctr">
              <a:defRPr sz="1100">
                <a:solidFill>
                  <a:schemeClr val="accent1"/>
                </a:solidFill>
              </a:defRPr>
            </a:lvl1pPr>
          </a:lstStyle>
          <a:p>
            <a:endParaRPr lang="fi-FI" noProof="0" dirty="0"/>
          </a:p>
        </p:txBody>
      </p:sp>
      <p:sp>
        <p:nvSpPr>
          <p:cNvPr id="5" name="Footer Placeholder 4"/>
          <p:cNvSpPr>
            <a:spLocks noGrp="1"/>
          </p:cNvSpPr>
          <p:nvPr>
            <p:ph type="ftr" sz="quarter" idx="3"/>
          </p:nvPr>
        </p:nvSpPr>
        <p:spPr>
          <a:xfrm>
            <a:off x="6071503" y="6407644"/>
            <a:ext cx="4128804" cy="265112"/>
          </a:xfrm>
          <a:prstGeom prst="rect">
            <a:avLst/>
          </a:prstGeom>
        </p:spPr>
        <p:txBody>
          <a:bodyPr lIns="0" tIns="0" rIns="0" bIns="0" anchor="ctr"/>
          <a:lstStyle>
            <a:lvl1pPr algn="l">
              <a:defRPr sz="1100">
                <a:solidFill>
                  <a:schemeClr val="accent1"/>
                </a:solidFill>
              </a:defRPr>
            </a:lvl1pPr>
          </a:lstStyle>
          <a:p>
            <a:endParaRPr lang="fi-FI" noProof="0" dirty="0"/>
          </a:p>
        </p:txBody>
      </p:sp>
      <p:sp>
        <p:nvSpPr>
          <p:cNvPr id="6" name="Slide Number Placeholder 5"/>
          <p:cNvSpPr>
            <a:spLocks noGrp="1"/>
          </p:cNvSpPr>
          <p:nvPr>
            <p:ph type="sldNum" sz="quarter" idx="4"/>
          </p:nvPr>
        </p:nvSpPr>
        <p:spPr>
          <a:xfrm>
            <a:off x="4070496" y="6407644"/>
            <a:ext cx="522149" cy="265112"/>
          </a:xfrm>
          <a:prstGeom prst="rect">
            <a:avLst/>
          </a:prstGeom>
        </p:spPr>
        <p:txBody>
          <a:bodyPr lIns="0" tIns="0" rIns="0" bIns="0" anchor="ctr"/>
          <a:lstStyle>
            <a:lvl1pPr algn="ctr">
              <a:defRPr sz="1100">
                <a:solidFill>
                  <a:schemeClr val="accent1"/>
                </a:solidFill>
              </a:defRPr>
            </a:lvl1pPr>
          </a:lstStyle>
          <a:p>
            <a:fld id="{6FEE3690-F5DD-4D10-AE54-EBE94241D383}" type="slidenum">
              <a:rPr lang="fi-FI" noProof="0" smtClean="0"/>
              <a:t>‹#›</a:t>
            </a:fld>
            <a:endParaRPr lang="fi-FI" noProof="0" dirty="0"/>
          </a:p>
        </p:txBody>
      </p:sp>
    </p:spTree>
  </p:cSld>
  <p:clrMap bg1="lt1" tx1="dk1" bg2="lt2" tx2="dk2" accent1="accent1" accent2="accent2" accent3="accent3" accent4="accent4" accent5="accent5" accent6="accent6" hlink="hlink" folHlink="folHlink"/>
  <p:sldLayoutIdLst>
    <p:sldLayoutId id="2147483649" r:id="rId1"/>
    <p:sldLayoutId id="2147483666" r:id="rId2"/>
    <p:sldLayoutId id="2147483654" r:id="rId3"/>
  </p:sldLayoutIdLst>
  <p:hf hdr="0" ftr="0"/>
  <p:txStyles>
    <p:titleStyle>
      <a:lvl1pPr algn="ctr" defTabSz="457200" rtl="0" eaLnBrk="1" latinLnBrk="0" hangingPunct="1">
        <a:spcBef>
          <a:spcPct val="0"/>
        </a:spcBef>
        <a:buNone/>
        <a:defRPr sz="3000" b="1" kern="1600" spc="-30">
          <a:solidFill>
            <a:srgbClr val="002E63"/>
          </a:solidFill>
          <a:latin typeface="Verdana"/>
          <a:ea typeface="+mj-ea"/>
          <a:cs typeface="Verdana"/>
        </a:defRPr>
      </a:lvl1pPr>
    </p:titleStyle>
    <p:bodyStyle>
      <a:lvl1pPr marL="342900" indent="-342900" algn="l" defTabSz="457200" rtl="0" eaLnBrk="1" latinLnBrk="0" hangingPunct="1">
        <a:spcBef>
          <a:spcPct val="20000"/>
        </a:spcBef>
        <a:buClr>
          <a:schemeClr val="accent4"/>
        </a:buClr>
        <a:buFont typeface="Verdana" pitchFamily="34" charset="0"/>
        <a:buChar char="•"/>
        <a:defRPr sz="2600" kern="1600" spc="-30">
          <a:solidFill>
            <a:srgbClr val="002E63"/>
          </a:solidFill>
          <a:latin typeface="Verdana"/>
          <a:ea typeface="+mn-ea"/>
          <a:cs typeface="Verdana"/>
        </a:defRPr>
      </a:lvl1pPr>
      <a:lvl2pPr marL="742950" indent="-285750" algn="l" defTabSz="457200" rtl="0" eaLnBrk="1" latinLnBrk="0" hangingPunct="1">
        <a:spcBef>
          <a:spcPct val="20000"/>
        </a:spcBef>
        <a:buClr>
          <a:schemeClr val="accent3"/>
        </a:buClr>
        <a:buFont typeface="Verdana"/>
        <a:buChar char="»"/>
        <a:defRPr sz="2200" kern="1600" spc="-30">
          <a:solidFill>
            <a:srgbClr val="002E63"/>
          </a:solidFill>
          <a:latin typeface="Verdana"/>
          <a:ea typeface="+mn-ea"/>
          <a:cs typeface="Verdana"/>
        </a:defRPr>
      </a:lvl2pPr>
      <a:lvl3pPr marL="1143000" indent="-228600" algn="l" defTabSz="457200" rtl="0" eaLnBrk="1" latinLnBrk="0" hangingPunct="1">
        <a:spcBef>
          <a:spcPct val="20000"/>
        </a:spcBef>
        <a:buClr>
          <a:schemeClr val="accent3"/>
        </a:buClr>
        <a:buFont typeface="Arial"/>
        <a:buChar char="•"/>
        <a:defRPr sz="1800" kern="1600" spc="-30">
          <a:solidFill>
            <a:srgbClr val="002E63"/>
          </a:solidFill>
          <a:latin typeface="Verdana"/>
          <a:ea typeface="+mn-ea"/>
          <a:cs typeface="Verdana"/>
        </a:defRPr>
      </a:lvl3pPr>
      <a:lvl4pPr marL="1600200" indent="-228600" algn="l" defTabSz="457200" rtl="0" eaLnBrk="1" latinLnBrk="0" hangingPunct="1">
        <a:spcBef>
          <a:spcPct val="20000"/>
        </a:spcBef>
        <a:buFont typeface="Arial"/>
        <a:buChar char="–"/>
        <a:defRPr sz="1400" kern="1600" spc="-30">
          <a:solidFill>
            <a:srgbClr val="002E63"/>
          </a:solidFill>
          <a:latin typeface="Verdana"/>
          <a:ea typeface="+mn-ea"/>
          <a:cs typeface="Verdana"/>
        </a:defRPr>
      </a:lvl4pPr>
      <a:lvl5pPr marL="2057400" indent="-228600" algn="l" defTabSz="457200" rtl="0" eaLnBrk="1" latinLnBrk="0" hangingPunct="1">
        <a:spcBef>
          <a:spcPct val="20000"/>
        </a:spcBef>
        <a:buFont typeface="Arial"/>
        <a:buChar char="»"/>
        <a:defRPr sz="1400" kern="1600" spc="-30">
          <a:solidFill>
            <a:srgbClr val="002E63"/>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dirty="0"/>
              <a:t>Case-keskiviikko: Puitejärjestelyt ja markkinaoikeuden määräämät seuraamukset</a:t>
            </a:r>
          </a:p>
        </p:txBody>
      </p:sp>
      <p:sp>
        <p:nvSpPr>
          <p:cNvPr id="3" name="Alaotsikko 2"/>
          <p:cNvSpPr>
            <a:spLocks noGrp="1"/>
          </p:cNvSpPr>
          <p:nvPr>
            <p:ph type="subTitle" idx="1"/>
          </p:nvPr>
        </p:nvSpPr>
        <p:spPr>
          <a:xfrm>
            <a:off x="1971367" y="3465870"/>
            <a:ext cx="8116529" cy="1740311"/>
          </a:xfrm>
        </p:spPr>
        <p:txBody>
          <a:bodyPr>
            <a:normAutofit/>
          </a:bodyPr>
          <a:lstStyle/>
          <a:p>
            <a:r>
              <a:rPr lang="fi-FI" dirty="0"/>
              <a:t>Julkisten hankintojen neuvontayksikkö</a:t>
            </a:r>
          </a:p>
          <a:p>
            <a:r>
              <a:rPr lang="fi-FI" dirty="0"/>
              <a:t>30.10.2019</a:t>
            </a:r>
          </a:p>
          <a:p>
            <a:r>
              <a:rPr lang="fi-FI" dirty="0" err="1"/>
              <a:t>Webcast</a:t>
            </a:r>
            <a:r>
              <a:rPr lang="fi-FI" dirty="0"/>
              <a:t> klo 13.00</a:t>
            </a:r>
          </a:p>
          <a:p>
            <a:endParaRPr lang="fi-FI" dirty="0"/>
          </a:p>
        </p:txBody>
      </p:sp>
    </p:spTree>
    <p:extLst>
      <p:ext uri="{BB962C8B-B14F-4D97-AF65-F5344CB8AC3E}">
        <p14:creationId xmlns:p14="http://schemas.microsoft.com/office/powerpoint/2010/main" val="174269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76E472A-F950-4E6C-9654-ACE34152B4DD}"/>
              </a:ext>
            </a:extLst>
          </p:cNvPr>
          <p:cNvSpPr>
            <a:spLocks noGrp="1"/>
          </p:cNvSpPr>
          <p:nvPr>
            <p:ph idx="1"/>
          </p:nvPr>
        </p:nvSpPr>
        <p:spPr/>
        <p:txBody>
          <a:bodyPr>
            <a:normAutofit fontScale="92500" lnSpcReduction="10000"/>
          </a:bodyPr>
          <a:lstStyle/>
          <a:p>
            <a:pPr marL="0" indent="0">
              <a:buNone/>
            </a:pPr>
            <a:r>
              <a:rPr lang="fi-FI" dirty="0"/>
              <a:t>Yhteishankintayksikön tarjouspyyntö:</a:t>
            </a:r>
          </a:p>
          <a:p>
            <a:r>
              <a:rPr lang="fi-FI" dirty="0"/>
              <a:t>Hankinnan ennakoitu kokonaisarvo 80–130 milj. €</a:t>
            </a:r>
          </a:p>
          <a:p>
            <a:r>
              <a:rPr lang="fi-FI" dirty="0"/>
              <a:t>Tiedot edeltävän kahden vuoden polttoainehankintojen kappalemääristä polttoainelaatukohtaisesti jaoteltuna viiteen eri toimitusmäärien suuruusluokkaan</a:t>
            </a:r>
          </a:p>
          <a:p>
            <a:r>
              <a:rPr lang="fi-FI" dirty="0"/>
              <a:t>Tiedot siitä, miten toimitukset ovat jakautuneet polttoainekohtaisesti tarjouspyyntöasiakirjoissa yksilöidyn 19 maakunnan osalta kilpailutusta edeltävänä kahtena vuotena</a:t>
            </a:r>
          </a:p>
          <a:p>
            <a:r>
              <a:rPr lang="fi-FI" dirty="0"/>
              <a:t>Asiakasluettelo, jossa oli lueteltu hankintaan mahdollisesti osallistuvina hankintayksikköinä yhteensä 186 eri virastoa, laitosta, liikelaitosta ja osakeyhtiötä eli kaikki </a:t>
            </a:r>
            <a:r>
              <a:rPr lang="fi-FI" dirty="0" err="1"/>
              <a:t>Hansel</a:t>
            </a:r>
            <a:r>
              <a:rPr lang="fi-FI" dirty="0"/>
              <a:t> Oy:tä koskevan lain (1096/2008) 3 §:ssä tarkoitetut hankintayksiköt hallinnonaloittain ryhmiteltyinä.</a:t>
            </a:r>
          </a:p>
          <a:p>
            <a:endParaRPr lang="fi-FI" dirty="0"/>
          </a:p>
          <a:p>
            <a:endParaRPr lang="fi-FI" dirty="0"/>
          </a:p>
          <a:p>
            <a:endParaRPr lang="fi-FI" dirty="0"/>
          </a:p>
        </p:txBody>
      </p:sp>
      <p:sp>
        <p:nvSpPr>
          <p:cNvPr id="3" name="Otsikko 2">
            <a:extLst>
              <a:ext uri="{FF2B5EF4-FFF2-40B4-BE49-F238E27FC236}">
                <a16:creationId xmlns:a16="http://schemas.microsoft.com/office/drawing/2014/main" id="{C569A257-07D0-4893-AF0A-74CAA88A66C7}"/>
              </a:ext>
            </a:extLst>
          </p:cNvPr>
          <p:cNvSpPr>
            <a:spLocks noGrp="1"/>
          </p:cNvSpPr>
          <p:nvPr>
            <p:ph type="title"/>
          </p:nvPr>
        </p:nvSpPr>
        <p:spPr/>
        <p:txBody>
          <a:bodyPr/>
          <a:lstStyle/>
          <a:p>
            <a:r>
              <a:rPr lang="fi-FI" dirty="0"/>
              <a:t>KHO:2019:84 – Polttonesteiden ja niiden säiliötoimitusten puitejärjestely</a:t>
            </a:r>
          </a:p>
        </p:txBody>
      </p:sp>
      <p:sp>
        <p:nvSpPr>
          <p:cNvPr id="4" name="Päivämäärän paikkamerkki 3">
            <a:extLst>
              <a:ext uri="{FF2B5EF4-FFF2-40B4-BE49-F238E27FC236}">
                <a16:creationId xmlns:a16="http://schemas.microsoft.com/office/drawing/2014/main" id="{BA205EBA-6633-4EE5-BE32-A676CBD9E971}"/>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41B9E17B-F656-4AC1-8B44-4B1F998339A7}"/>
              </a:ext>
            </a:extLst>
          </p:cNvPr>
          <p:cNvSpPr>
            <a:spLocks noGrp="1"/>
          </p:cNvSpPr>
          <p:nvPr>
            <p:ph type="sldNum" sz="quarter" idx="12"/>
          </p:nvPr>
        </p:nvSpPr>
        <p:spPr/>
        <p:txBody>
          <a:bodyPr/>
          <a:lstStyle/>
          <a:p>
            <a:fld id="{6FEE3690-F5DD-4D10-AE54-EBE94241D383}" type="slidenum">
              <a:rPr lang="fi-FI" noProof="0" smtClean="0"/>
              <a:pPr/>
              <a:t>10</a:t>
            </a:fld>
            <a:endParaRPr lang="fi-FI" noProof="0" dirty="0"/>
          </a:p>
        </p:txBody>
      </p:sp>
    </p:spTree>
    <p:extLst>
      <p:ext uri="{BB962C8B-B14F-4D97-AF65-F5344CB8AC3E}">
        <p14:creationId xmlns:p14="http://schemas.microsoft.com/office/powerpoint/2010/main" val="340357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7BDA745E-9049-44D0-9E11-E8E5DDAD6636}"/>
              </a:ext>
            </a:extLst>
          </p:cNvPr>
          <p:cNvSpPr>
            <a:spLocks noGrp="1"/>
          </p:cNvSpPr>
          <p:nvPr>
            <p:ph idx="1"/>
          </p:nvPr>
        </p:nvSpPr>
        <p:spPr/>
        <p:txBody>
          <a:bodyPr>
            <a:normAutofit fontScale="85000" lnSpcReduction="20000"/>
          </a:bodyPr>
          <a:lstStyle/>
          <a:p>
            <a:r>
              <a:rPr lang="fi-FI" dirty="0"/>
              <a:t>MAO:ssa esitetyn valituksen mukaan hankinnan kohde ja laajuus on jäänyt hankinnan kohteen määrittelemisen sekä hankintayksiköiden yksilöinnin suhteen epäselväksi</a:t>
            </a:r>
          </a:p>
          <a:p>
            <a:endParaRPr lang="fi-FI" dirty="0"/>
          </a:p>
          <a:p>
            <a:r>
              <a:rPr lang="fi-FI" dirty="0"/>
              <a:t>MAO totesi, että mm. ratkaisussa KHO:2016:182 on sovellettu hankintasäännöksiä, jotka on kumottu kysymyksessä olevaan puitejärjestelyyn sovellettavalla hankintalailla. Lisäksi sekä EU:n että kansallinen lainsäätäjä ovat antaneet yhdenmukaisesti lainvalmisteluaineistoissaan uusia tulkintaohjeita puitejärjestelyssä mukana olevien hankintayksiköiden ilmoittamisesta </a:t>
            </a:r>
            <a:endParaRPr lang="fi-FI" dirty="0">
              <a:solidFill>
                <a:srgbClr val="FF0000"/>
              </a:solidFill>
            </a:endParaRPr>
          </a:p>
          <a:p>
            <a:r>
              <a:rPr lang="fi-FI" dirty="0"/>
              <a:t>Puitejärjestelyssä hankinnan laajuuteen ja muihin hankintaa koskeviin tekijöihin voi järjestelyn luonteesta johtuen sisältyä epävarmuutta, joka osaltaan voi vaikuttaa tarjousten mitoittamiseen ja hinnoitteluun.</a:t>
            </a:r>
          </a:p>
          <a:p>
            <a:endParaRPr lang="fi-FI" dirty="0"/>
          </a:p>
          <a:p>
            <a:r>
              <a:rPr lang="fi-FI" dirty="0"/>
              <a:t>Markkinaoikeus hylkäsi valituksen</a:t>
            </a:r>
          </a:p>
          <a:p>
            <a:endParaRPr lang="fi-FI" dirty="0"/>
          </a:p>
        </p:txBody>
      </p:sp>
      <p:sp>
        <p:nvSpPr>
          <p:cNvPr id="3" name="Otsikko 2">
            <a:extLst>
              <a:ext uri="{FF2B5EF4-FFF2-40B4-BE49-F238E27FC236}">
                <a16:creationId xmlns:a16="http://schemas.microsoft.com/office/drawing/2014/main" id="{4603FD40-2271-495C-990B-ECFDFE01D5A2}"/>
              </a:ext>
            </a:extLst>
          </p:cNvPr>
          <p:cNvSpPr>
            <a:spLocks noGrp="1"/>
          </p:cNvSpPr>
          <p:nvPr>
            <p:ph type="title"/>
          </p:nvPr>
        </p:nvSpPr>
        <p:spPr/>
        <p:txBody>
          <a:bodyPr/>
          <a:lstStyle/>
          <a:p>
            <a:r>
              <a:rPr lang="fi-FI" dirty="0" err="1"/>
              <a:t>MAO:n</a:t>
            </a:r>
            <a:r>
              <a:rPr lang="fi-FI" dirty="0"/>
              <a:t> arviointia hankinnan laajuudesta</a:t>
            </a:r>
          </a:p>
        </p:txBody>
      </p:sp>
      <p:sp>
        <p:nvSpPr>
          <p:cNvPr id="4" name="Päivämäärän paikkamerkki 3">
            <a:extLst>
              <a:ext uri="{FF2B5EF4-FFF2-40B4-BE49-F238E27FC236}">
                <a16:creationId xmlns:a16="http://schemas.microsoft.com/office/drawing/2014/main" id="{42AE0F06-B6A3-481F-B3D9-3016A944569E}"/>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7DD31226-6943-4C68-94EB-8CD051165FB3}"/>
              </a:ext>
            </a:extLst>
          </p:cNvPr>
          <p:cNvSpPr>
            <a:spLocks noGrp="1"/>
          </p:cNvSpPr>
          <p:nvPr>
            <p:ph type="sldNum" sz="quarter" idx="12"/>
          </p:nvPr>
        </p:nvSpPr>
        <p:spPr/>
        <p:txBody>
          <a:bodyPr/>
          <a:lstStyle/>
          <a:p>
            <a:fld id="{6FEE3690-F5DD-4D10-AE54-EBE94241D383}" type="slidenum">
              <a:rPr lang="fi-FI" noProof="0" smtClean="0"/>
              <a:t>11</a:t>
            </a:fld>
            <a:endParaRPr lang="fi-FI" noProof="0" dirty="0"/>
          </a:p>
        </p:txBody>
      </p:sp>
    </p:spTree>
    <p:extLst>
      <p:ext uri="{BB962C8B-B14F-4D97-AF65-F5344CB8AC3E}">
        <p14:creationId xmlns:p14="http://schemas.microsoft.com/office/powerpoint/2010/main" val="320023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7287CEDE-ECF5-4811-91D6-900BC911E1AB}"/>
              </a:ext>
            </a:extLst>
          </p:cNvPr>
          <p:cNvSpPr>
            <a:spLocks noGrp="1"/>
          </p:cNvSpPr>
          <p:nvPr>
            <p:ph idx="1"/>
          </p:nvPr>
        </p:nvSpPr>
        <p:spPr>
          <a:xfrm>
            <a:off x="907287" y="1553029"/>
            <a:ext cx="10371667" cy="4151086"/>
          </a:xfrm>
        </p:spPr>
        <p:txBody>
          <a:bodyPr>
            <a:normAutofit/>
          </a:bodyPr>
          <a:lstStyle/>
          <a:p>
            <a:r>
              <a:rPr lang="fi-FI" dirty="0"/>
              <a:t>Oliko tarjouspyynnössä ilmoitettu puitejärjestelyn osapuolina olleet hankintayksiköt lain edellyttämällä tavalla?</a:t>
            </a:r>
          </a:p>
          <a:p>
            <a:pPr marL="0" indent="0">
              <a:buNone/>
            </a:pPr>
            <a:endParaRPr lang="fi-FI" dirty="0"/>
          </a:p>
          <a:p>
            <a:r>
              <a:rPr lang="fi-FI" dirty="0"/>
              <a:t>KHO: Koska yhteishankintayksikkö on ilmoittanut puitejärjestelyn käyttäjiksi merkittävän määrän sellaisia tahoja, jotka eivät etukäteen arvioiden ja yhteishankintayksikön aikaisemman kokemuksen perusteella käytä puitejärjestelyä, </a:t>
            </a:r>
            <a:r>
              <a:rPr lang="fi-FI" dirty="0">
                <a:sym typeface="Wingdings" panose="05000000000000000000" pitchFamily="2" charset="2"/>
              </a:rPr>
              <a:t>tarjoajat eivät ole saaneet realistista ja riittävää tietoa perustettavan puitejärjestelyn laajuudesta sen osapuolina olevien ja puitejärjestelyä käyttävien hankintayksiköiden osalta</a:t>
            </a:r>
          </a:p>
          <a:p>
            <a:pPr marL="0" indent="0">
              <a:buNone/>
            </a:pPr>
            <a:endParaRPr lang="fi-FI" dirty="0"/>
          </a:p>
        </p:txBody>
      </p:sp>
      <p:sp>
        <p:nvSpPr>
          <p:cNvPr id="3" name="Otsikko 2">
            <a:extLst>
              <a:ext uri="{FF2B5EF4-FFF2-40B4-BE49-F238E27FC236}">
                <a16:creationId xmlns:a16="http://schemas.microsoft.com/office/drawing/2014/main" id="{C05AE05F-190D-4490-A9AF-B17AFFB39D94}"/>
              </a:ext>
            </a:extLst>
          </p:cNvPr>
          <p:cNvSpPr>
            <a:spLocks noGrp="1"/>
          </p:cNvSpPr>
          <p:nvPr>
            <p:ph type="title"/>
          </p:nvPr>
        </p:nvSpPr>
        <p:spPr/>
        <p:txBody>
          <a:bodyPr/>
          <a:lstStyle/>
          <a:p>
            <a:r>
              <a:rPr lang="fi-FI" dirty="0"/>
              <a:t>KHO: Osapuolten ilmoittaminen (1/2)</a:t>
            </a:r>
          </a:p>
        </p:txBody>
      </p:sp>
      <p:sp>
        <p:nvSpPr>
          <p:cNvPr id="4" name="Päivämäärän paikkamerkki 3">
            <a:extLst>
              <a:ext uri="{FF2B5EF4-FFF2-40B4-BE49-F238E27FC236}">
                <a16:creationId xmlns:a16="http://schemas.microsoft.com/office/drawing/2014/main" id="{23EF2AF9-B190-42D5-9DA6-75FE9CDE4A5E}"/>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5538591E-F409-4732-AE12-51303CCD4C91}"/>
              </a:ext>
            </a:extLst>
          </p:cNvPr>
          <p:cNvSpPr>
            <a:spLocks noGrp="1"/>
          </p:cNvSpPr>
          <p:nvPr>
            <p:ph type="sldNum" sz="quarter" idx="12"/>
          </p:nvPr>
        </p:nvSpPr>
        <p:spPr/>
        <p:txBody>
          <a:bodyPr/>
          <a:lstStyle/>
          <a:p>
            <a:fld id="{6FEE3690-F5DD-4D10-AE54-EBE94241D383}" type="slidenum">
              <a:rPr lang="fi-FI" noProof="0" smtClean="0"/>
              <a:t>12</a:t>
            </a:fld>
            <a:endParaRPr lang="fi-FI" noProof="0" dirty="0"/>
          </a:p>
        </p:txBody>
      </p:sp>
    </p:spTree>
    <p:extLst>
      <p:ext uri="{BB962C8B-B14F-4D97-AF65-F5344CB8AC3E}">
        <p14:creationId xmlns:p14="http://schemas.microsoft.com/office/powerpoint/2010/main" val="4054908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9B0E4BDF-6AE9-4E53-9F72-EAEFF6866F18}"/>
              </a:ext>
            </a:extLst>
          </p:cNvPr>
          <p:cNvSpPr>
            <a:spLocks noGrp="1"/>
          </p:cNvSpPr>
          <p:nvPr>
            <p:ph idx="1"/>
          </p:nvPr>
        </p:nvSpPr>
        <p:spPr/>
        <p:txBody>
          <a:bodyPr>
            <a:normAutofit fontScale="85000" lnSpcReduction="10000"/>
          </a:bodyPr>
          <a:lstStyle/>
          <a:p>
            <a:r>
              <a:rPr lang="fi-FI" dirty="0"/>
              <a:t>Oliko ilmoitettu riittävät tiedot toimituskohteista tarjoushintaan vaikuttaneiden kuljetuskustannusten arvioimiseksi?</a:t>
            </a:r>
          </a:p>
          <a:p>
            <a:endParaRPr lang="fi-FI" dirty="0"/>
          </a:p>
          <a:p>
            <a:r>
              <a:rPr lang="fi-FI" dirty="0"/>
              <a:t>KHO totesi ensiksi, että polttonesteiden kokonaisvolyymistä on tarjouspyyntöasiakirjoissa annettu riittävä tieto eikä tarjouspyyntö ole ollut puutteellinen hankittavien tuotteiden kokonaismäärän ilmoittamisen osalta.</a:t>
            </a:r>
          </a:p>
          <a:p>
            <a:pPr marL="0" indent="0">
              <a:buNone/>
            </a:pPr>
            <a:endParaRPr lang="fi-FI" dirty="0"/>
          </a:p>
          <a:p>
            <a:r>
              <a:rPr lang="fi-FI" dirty="0"/>
              <a:t>KHO: ”maakuntaa tarkempi tieto toimituskohteen sijainnista on keskeinen seikka kuljetuskustannuksia arvioitaessa. Kun otetaan huomioon maakuntien sisäiset välimatkat ja maakuntien sisällä oleviin eri toimipisteisiin toimitettavat erisuuruiset määrät, tarjouspyynnössä annetut tiedot eivät tässä tapauksessa ole olleet riittäviä kuljetuskustannusten arvioimiseksi ja maakuntakohtaisten hintojen antamiseksi”</a:t>
            </a:r>
          </a:p>
          <a:p>
            <a:endParaRPr lang="fi-FI" dirty="0"/>
          </a:p>
          <a:p>
            <a:pPr marL="0" indent="0">
              <a:buNone/>
            </a:pPr>
            <a:endParaRPr lang="fi-FI" dirty="0"/>
          </a:p>
          <a:p>
            <a:endParaRPr lang="fi-FI" dirty="0"/>
          </a:p>
        </p:txBody>
      </p:sp>
      <p:sp>
        <p:nvSpPr>
          <p:cNvPr id="3" name="Otsikko 2">
            <a:extLst>
              <a:ext uri="{FF2B5EF4-FFF2-40B4-BE49-F238E27FC236}">
                <a16:creationId xmlns:a16="http://schemas.microsoft.com/office/drawing/2014/main" id="{57D684F3-C903-4E90-9FAA-F6B08F1F576F}"/>
              </a:ext>
            </a:extLst>
          </p:cNvPr>
          <p:cNvSpPr>
            <a:spLocks noGrp="1"/>
          </p:cNvSpPr>
          <p:nvPr>
            <p:ph type="title"/>
          </p:nvPr>
        </p:nvSpPr>
        <p:spPr/>
        <p:txBody>
          <a:bodyPr/>
          <a:lstStyle/>
          <a:p>
            <a:r>
              <a:rPr lang="fi-FI" dirty="0"/>
              <a:t>KHO: Toimituskohteiden volyymi? (1/2)</a:t>
            </a:r>
          </a:p>
        </p:txBody>
      </p:sp>
      <p:sp>
        <p:nvSpPr>
          <p:cNvPr id="4" name="Päivämäärän paikkamerkki 3">
            <a:extLst>
              <a:ext uri="{FF2B5EF4-FFF2-40B4-BE49-F238E27FC236}">
                <a16:creationId xmlns:a16="http://schemas.microsoft.com/office/drawing/2014/main" id="{214E68EC-E12E-4BDA-BF80-A073E8F31C1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18EEC1B4-F6DB-4936-A859-8DB97DDDB47D}"/>
              </a:ext>
            </a:extLst>
          </p:cNvPr>
          <p:cNvSpPr>
            <a:spLocks noGrp="1"/>
          </p:cNvSpPr>
          <p:nvPr>
            <p:ph type="sldNum" sz="quarter" idx="12"/>
          </p:nvPr>
        </p:nvSpPr>
        <p:spPr/>
        <p:txBody>
          <a:bodyPr/>
          <a:lstStyle/>
          <a:p>
            <a:fld id="{6FEE3690-F5DD-4D10-AE54-EBE94241D383}" type="slidenum">
              <a:rPr lang="fi-FI" noProof="0" smtClean="0"/>
              <a:t>13</a:t>
            </a:fld>
            <a:endParaRPr lang="fi-FI" noProof="0" dirty="0"/>
          </a:p>
        </p:txBody>
      </p:sp>
    </p:spTree>
    <p:extLst>
      <p:ext uri="{BB962C8B-B14F-4D97-AF65-F5344CB8AC3E}">
        <p14:creationId xmlns:p14="http://schemas.microsoft.com/office/powerpoint/2010/main" val="3516120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C4348509-872D-4209-94CA-749268BF3E45}"/>
              </a:ext>
            </a:extLst>
          </p:cNvPr>
          <p:cNvSpPr>
            <a:spLocks noGrp="1"/>
          </p:cNvSpPr>
          <p:nvPr>
            <p:ph idx="1"/>
          </p:nvPr>
        </p:nvSpPr>
        <p:spPr/>
        <p:txBody>
          <a:bodyPr>
            <a:normAutofit/>
          </a:bodyPr>
          <a:lstStyle/>
          <a:p>
            <a:r>
              <a:rPr lang="fi-FI" dirty="0"/>
              <a:t>Tarjouspyynnöstä ei myöskään ilmennyt tietoa siitä, minne alueelle historiatietojen perusteella yli 8 000 litran toimitukset ovat tapahtuneet, jolloin pelkkä tällaisten toimitusten kappalemäärän ilmoittaminen ei ole ollut riittävä tieto mainituista toimituksista annettavan </a:t>
            </a:r>
            <a:r>
              <a:rPr lang="fi-FI" dirty="0">
                <a:solidFill>
                  <a:schemeClr val="tx1"/>
                </a:solidFill>
              </a:rPr>
              <a:t>alennuksen arvioimiseksi</a:t>
            </a:r>
          </a:p>
          <a:p>
            <a:endParaRPr lang="fi-FI" dirty="0"/>
          </a:p>
        </p:txBody>
      </p:sp>
      <p:sp>
        <p:nvSpPr>
          <p:cNvPr id="3" name="Otsikko 2">
            <a:extLst>
              <a:ext uri="{FF2B5EF4-FFF2-40B4-BE49-F238E27FC236}">
                <a16:creationId xmlns:a16="http://schemas.microsoft.com/office/drawing/2014/main" id="{0A112F57-923F-41C1-B202-E276FDD24E9A}"/>
              </a:ext>
            </a:extLst>
          </p:cNvPr>
          <p:cNvSpPr>
            <a:spLocks noGrp="1"/>
          </p:cNvSpPr>
          <p:nvPr>
            <p:ph type="title"/>
          </p:nvPr>
        </p:nvSpPr>
        <p:spPr/>
        <p:txBody>
          <a:bodyPr/>
          <a:lstStyle/>
          <a:p>
            <a:r>
              <a:rPr lang="fi-FI" dirty="0"/>
              <a:t>KHO: Toimituskohteiden volyymi? (2/2)</a:t>
            </a:r>
          </a:p>
        </p:txBody>
      </p:sp>
      <p:sp>
        <p:nvSpPr>
          <p:cNvPr id="4" name="Päivämäärän paikkamerkki 3">
            <a:extLst>
              <a:ext uri="{FF2B5EF4-FFF2-40B4-BE49-F238E27FC236}">
                <a16:creationId xmlns:a16="http://schemas.microsoft.com/office/drawing/2014/main" id="{4CAB791E-63F2-44D7-99C2-88D4AB445833}"/>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2C0D5BE0-6487-47E2-AE71-D5C6451C8661}"/>
              </a:ext>
            </a:extLst>
          </p:cNvPr>
          <p:cNvSpPr>
            <a:spLocks noGrp="1"/>
          </p:cNvSpPr>
          <p:nvPr>
            <p:ph type="sldNum" sz="quarter" idx="12"/>
          </p:nvPr>
        </p:nvSpPr>
        <p:spPr/>
        <p:txBody>
          <a:bodyPr/>
          <a:lstStyle/>
          <a:p>
            <a:fld id="{6FEE3690-F5DD-4D10-AE54-EBE94241D383}" type="slidenum">
              <a:rPr lang="fi-FI" noProof="0" smtClean="0"/>
              <a:t>14</a:t>
            </a:fld>
            <a:endParaRPr lang="fi-FI" noProof="0" dirty="0"/>
          </a:p>
        </p:txBody>
      </p:sp>
    </p:spTree>
    <p:extLst>
      <p:ext uri="{BB962C8B-B14F-4D97-AF65-F5344CB8AC3E}">
        <p14:creationId xmlns:p14="http://schemas.microsoft.com/office/powerpoint/2010/main" val="3472148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61FB4A5-9664-4924-8F65-2A8A95F16644}"/>
              </a:ext>
            </a:extLst>
          </p:cNvPr>
          <p:cNvSpPr>
            <a:spLocks noGrp="1"/>
          </p:cNvSpPr>
          <p:nvPr>
            <p:ph idx="1"/>
          </p:nvPr>
        </p:nvSpPr>
        <p:spPr/>
        <p:txBody>
          <a:bodyPr>
            <a:normAutofit/>
          </a:bodyPr>
          <a:lstStyle/>
          <a:p>
            <a:r>
              <a:rPr lang="fi-FI" dirty="0">
                <a:solidFill>
                  <a:schemeClr val="tx1"/>
                </a:solidFill>
              </a:rPr>
              <a:t>”Tarjouspyynnössä ei ole ilmoitettu polttonesteiden toimituspaikkatietoja sellaisella tarkkuudella, että puitejärjestelyyn osallistumista harkinneet tarjoajat olisivat puitejärjestelyn osapuolina olevien hankintayksiköiden puutteellinen yksilöinti huomioon ottaen saaneet riittävät tiedot puitejärjestelyssä mukana olevien hankintayksiköiden sopimusaikana todennäköisesti tekemistä hankinnoista.”</a:t>
            </a:r>
          </a:p>
          <a:p>
            <a:r>
              <a:rPr lang="fi-FI" dirty="0"/>
              <a:t>Riittävät tiedot olisivat olleet annettavissa historiatietojen perusteella</a:t>
            </a:r>
          </a:p>
          <a:p>
            <a:r>
              <a:rPr lang="fi-FI" dirty="0"/>
              <a:t>KHO kumosi </a:t>
            </a:r>
            <a:r>
              <a:rPr lang="fi-FI" dirty="0" err="1"/>
              <a:t>MAO:n</a:t>
            </a:r>
            <a:r>
              <a:rPr lang="fi-FI" dirty="0"/>
              <a:t> päätöksen (äänestyslausunto)</a:t>
            </a:r>
          </a:p>
          <a:p>
            <a:endParaRPr lang="fi-FI" dirty="0"/>
          </a:p>
          <a:p>
            <a:endParaRPr lang="fi-FI" dirty="0"/>
          </a:p>
        </p:txBody>
      </p:sp>
      <p:sp>
        <p:nvSpPr>
          <p:cNvPr id="3" name="Otsikko 2">
            <a:extLst>
              <a:ext uri="{FF2B5EF4-FFF2-40B4-BE49-F238E27FC236}">
                <a16:creationId xmlns:a16="http://schemas.microsoft.com/office/drawing/2014/main" id="{5D6065D4-4660-43C5-B84A-E26ABC957121}"/>
              </a:ext>
            </a:extLst>
          </p:cNvPr>
          <p:cNvSpPr>
            <a:spLocks noGrp="1"/>
          </p:cNvSpPr>
          <p:nvPr>
            <p:ph type="title"/>
          </p:nvPr>
        </p:nvSpPr>
        <p:spPr/>
        <p:txBody>
          <a:bodyPr/>
          <a:lstStyle/>
          <a:p>
            <a:r>
              <a:rPr lang="fi-FI" dirty="0"/>
              <a:t>KHO:n loppupäätelmät</a:t>
            </a:r>
          </a:p>
        </p:txBody>
      </p:sp>
      <p:sp>
        <p:nvSpPr>
          <p:cNvPr id="4" name="Päivämäärän paikkamerkki 3">
            <a:extLst>
              <a:ext uri="{FF2B5EF4-FFF2-40B4-BE49-F238E27FC236}">
                <a16:creationId xmlns:a16="http://schemas.microsoft.com/office/drawing/2014/main" id="{112846A0-7053-48FC-9AB7-1CC6E1BD936E}"/>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9C5881A4-5D9C-477D-A359-7B0D50187D83}"/>
              </a:ext>
            </a:extLst>
          </p:cNvPr>
          <p:cNvSpPr>
            <a:spLocks noGrp="1"/>
          </p:cNvSpPr>
          <p:nvPr>
            <p:ph type="sldNum" sz="quarter" idx="12"/>
          </p:nvPr>
        </p:nvSpPr>
        <p:spPr/>
        <p:txBody>
          <a:bodyPr/>
          <a:lstStyle/>
          <a:p>
            <a:fld id="{6FEE3690-F5DD-4D10-AE54-EBE94241D383}" type="slidenum">
              <a:rPr lang="fi-FI" noProof="0" smtClean="0"/>
              <a:t>15</a:t>
            </a:fld>
            <a:endParaRPr lang="fi-FI" noProof="0" dirty="0"/>
          </a:p>
        </p:txBody>
      </p:sp>
    </p:spTree>
    <p:extLst>
      <p:ext uri="{BB962C8B-B14F-4D97-AF65-F5344CB8AC3E}">
        <p14:creationId xmlns:p14="http://schemas.microsoft.com/office/powerpoint/2010/main" val="1630266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2C509690-603E-498C-AFFA-CBCD0A477A2A}"/>
              </a:ext>
            </a:extLst>
          </p:cNvPr>
          <p:cNvSpPr>
            <a:spLocks noGrp="1"/>
          </p:cNvSpPr>
          <p:nvPr>
            <p:ph idx="1"/>
          </p:nvPr>
        </p:nvSpPr>
        <p:spPr>
          <a:xfrm>
            <a:off x="905933" y="1778001"/>
            <a:ext cx="10371667" cy="4329400"/>
          </a:xfrm>
        </p:spPr>
        <p:txBody>
          <a:bodyPr>
            <a:normAutofit lnSpcReduction="10000"/>
          </a:bodyPr>
          <a:lstStyle/>
          <a:p>
            <a:pPr marL="0" indent="0">
              <a:buNone/>
            </a:pPr>
            <a:r>
              <a:rPr lang="fi-FI" dirty="0">
                <a:solidFill>
                  <a:schemeClr val="accent1"/>
                </a:solidFill>
              </a:rPr>
              <a:t>Yhteishankintayksikön tarjouspyyntö: </a:t>
            </a:r>
          </a:p>
          <a:p>
            <a:r>
              <a:rPr lang="fi-FI" dirty="0">
                <a:solidFill>
                  <a:schemeClr val="accent1"/>
                </a:solidFill>
              </a:rPr>
              <a:t>yhden toimittajan puitejärjestely, 8 palvelualuetta </a:t>
            </a:r>
          </a:p>
          <a:p>
            <a:r>
              <a:rPr lang="fi-FI" dirty="0">
                <a:solidFill>
                  <a:schemeClr val="accent1"/>
                </a:solidFill>
              </a:rPr>
              <a:t>ennakoitu arvo 56.000.000 e</a:t>
            </a:r>
          </a:p>
          <a:p>
            <a:r>
              <a:rPr lang="fi-FI" dirty="0">
                <a:solidFill>
                  <a:schemeClr val="accent1"/>
                </a:solidFill>
              </a:rPr>
              <a:t>ilmoitettu euromääräinen arvio sitoutuneiden sekä kiinnostuneiden vuotuisista teleoperaattoripalveluista ja</a:t>
            </a:r>
          </a:p>
          <a:p>
            <a:r>
              <a:rPr lang="fi-FI" dirty="0">
                <a:solidFill>
                  <a:schemeClr val="accent1"/>
                </a:solidFill>
              </a:rPr>
              <a:t>arvio sitoutuneiden asiakkaiden yhteenlasketusta volyymista hintapositioittain</a:t>
            </a:r>
          </a:p>
          <a:p>
            <a:pPr marL="0" indent="0">
              <a:buNone/>
            </a:pPr>
            <a:endParaRPr lang="fi-FI" dirty="0">
              <a:solidFill>
                <a:schemeClr val="accent1"/>
              </a:solidFill>
            </a:endParaRPr>
          </a:p>
          <a:p>
            <a:r>
              <a:rPr lang="fi-FI" dirty="0"/>
              <a:t>Tarjouspyynnöstä tehtiin valitus </a:t>
            </a:r>
            <a:r>
              <a:rPr lang="fi-FI" dirty="0" err="1"/>
              <a:t>MAO:lle</a:t>
            </a:r>
            <a:endParaRPr lang="fi-FI" dirty="0"/>
          </a:p>
          <a:p>
            <a:pPr lvl="1"/>
            <a:r>
              <a:rPr lang="fi-FI" dirty="0"/>
              <a:t>hankinnan osiin jakamattomuuden syrjivyydestä, lisävastineessa vedottu hankinnan tosiasiallisen laajuuden epäselvyyteen</a:t>
            </a:r>
          </a:p>
          <a:p>
            <a:endParaRPr lang="fi-FI" dirty="0"/>
          </a:p>
          <a:p>
            <a:endParaRPr lang="fi-FI" dirty="0"/>
          </a:p>
        </p:txBody>
      </p:sp>
      <p:sp>
        <p:nvSpPr>
          <p:cNvPr id="3" name="Otsikko 2">
            <a:extLst>
              <a:ext uri="{FF2B5EF4-FFF2-40B4-BE49-F238E27FC236}">
                <a16:creationId xmlns:a16="http://schemas.microsoft.com/office/drawing/2014/main" id="{82EAF755-D45A-416E-BE89-C841126202DF}"/>
              </a:ext>
            </a:extLst>
          </p:cNvPr>
          <p:cNvSpPr>
            <a:spLocks noGrp="1"/>
          </p:cNvSpPr>
          <p:nvPr>
            <p:ph type="title"/>
          </p:nvPr>
        </p:nvSpPr>
        <p:spPr/>
        <p:txBody>
          <a:bodyPr/>
          <a:lstStyle/>
          <a:p>
            <a:r>
              <a:rPr lang="fi-FI" dirty="0"/>
              <a:t>MAO:385/19 Teleoperaattoripalvelut</a:t>
            </a:r>
          </a:p>
        </p:txBody>
      </p:sp>
      <p:sp>
        <p:nvSpPr>
          <p:cNvPr id="4" name="Päivämäärän paikkamerkki 3">
            <a:extLst>
              <a:ext uri="{FF2B5EF4-FFF2-40B4-BE49-F238E27FC236}">
                <a16:creationId xmlns:a16="http://schemas.microsoft.com/office/drawing/2014/main" id="{69286509-4228-46D6-B966-1B3DC7DA2D21}"/>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E0AC9F50-DD48-4D84-8335-E01C0F9B33E7}"/>
              </a:ext>
            </a:extLst>
          </p:cNvPr>
          <p:cNvSpPr>
            <a:spLocks noGrp="1"/>
          </p:cNvSpPr>
          <p:nvPr>
            <p:ph type="sldNum" sz="quarter" idx="12"/>
          </p:nvPr>
        </p:nvSpPr>
        <p:spPr/>
        <p:txBody>
          <a:bodyPr/>
          <a:lstStyle/>
          <a:p>
            <a:fld id="{6FEE3690-F5DD-4D10-AE54-EBE94241D383}" type="slidenum">
              <a:rPr lang="fi-FI" noProof="0" smtClean="0"/>
              <a:t>16</a:t>
            </a:fld>
            <a:endParaRPr lang="fi-FI" noProof="0" dirty="0"/>
          </a:p>
        </p:txBody>
      </p:sp>
    </p:spTree>
    <p:extLst>
      <p:ext uri="{BB962C8B-B14F-4D97-AF65-F5344CB8AC3E}">
        <p14:creationId xmlns:p14="http://schemas.microsoft.com/office/powerpoint/2010/main" val="779085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9877154-3EA3-4997-96DE-C78234623581}"/>
              </a:ext>
            </a:extLst>
          </p:cNvPr>
          <p:cNvSpPr>
            <a:spLocks noGrp="1"/>
          </p:cNvSpPr>
          <p:nvPr>
            <p:ph idx="1"/>
          </p:nvPr>
        </p:nvSpPr>
        <p:spPr/>
        <p:txBody>
          <a:bodyPr>
            <a:normAutofit lnSpcReduction="10000"/>
          </a:bodyPr>
          <a:lstStyle/>
          <a:p>
            <a:r>
              <a:rPr lang="fi-FI" dirty="0"/>
              <a:t>Valittaja oli teleoperaattori alalla toimiva yritys, joka ei jättänyt tarjousta</a:t>
            </a:r>
          </a:p>
          <a:p>
            <a:r>
              <a:rPr lang="fi-FI" dirty="0"/>
              <a:t>Markkinaoikeus totesi, että muutoksenhakuoikeuden olemassa oloa on arvioitava lähtökohtaisesti sen tilanteen perusteella, jolloin muutoksenhaku tulee vireille.</a:t>
            </a:r>
          </a:p>
          <a:p>
            <a:pPr marL="0" indent="0">
              <a:buNone/>
            </a:pPr>
            <a:endParaRPr lang="fi-FI" dirty="0"/>
          </a:p>
          <a:p>
            <a:r>
              <a:rPr lang="fi-FI" dirty="0"/>
              <a:t>MAO katsoi, että valittajaa oli pidettävä sen hankintayksikön tarjouspyyntöön kohdistaman vaatimuksen osalta hankintalain 145 §:n 1 momentissa tarkoitettuna asianosaisena</a:t>
            </a:r>
          </a:p>
          <a:p>
            <a:endParaRPr lang="fi-FI" dirty="0"/>
          </a:p>
          <a:p>
            <a:pPr marL="0" indent="0" algn="r">
              <a:buNone/>
            </a:pPr>
            <a:r>
              <a:rPr lang="fi-FI" sz="1800" i="1" dirty="0">
                <a:solidFill>
                  <a:schemeClr val="accent1"/>
                </a:solidFill>
              </a:rPr>
              <a:t>ks. C-230/02, </a:t>
            </a:r>
            <a:r>
              <a:rPr lang="fi-FI" sz="1800" i="1" dirty="0" err="1">
                <a:solidFill>
                  <a:schemeClr val="accent1"/>
                </a:solidFill>
              </a:rPr>
              <a:t>Grossmann</a:t>
            </a:r>
            <a:r>
              <a:rPr lang="fi-FI" sz="1800" i="1" dirty="0">
                <a:solidFill>
                  <a:schemeClr val="accent1"/>
                </a:solidFill>
              </a:rPr>
              <a:t> Air Service, KHO:2018:27 </a:t>
            </a:r>
          </a:p>
          <a:p>
            <a:endParaRPr lang="fi-FI" i="1" dirty="0">
              <a:solidFill>
                <a:srgbClr val="FF0000"/>
              </a:solidFill>
            </a:endParaRPr>
          </a:p>
        </p:txBody>
      </p:sp>
      <p:sp>
        <p:nvSpPr>
          <p:cNvPr id="3" name="Otsikko 2">
            <a:extLst>
              <a:ext uri="{FF2B5EF4-FFF2-40B4-BE49-F238E27FC236}">
                <a16:creationId xmlns:a16="http://schemas.microsoft.com/office/drawing/2014/main" id="{B90BA0D3-9DC5-41C6-BBA3-CC57E0D237DA}"/>
              </a:ext>
            </a:extLst>
          </p:cNvPr>
          <p:cNvSpPr>
            <a:spLocks noGrp="1"/>
          </p:cNvSpPr>
          <p:nvPr>
            <p:ph type="title"/>
          </p:nvPr>
        </p:nvSpPr>
        <p:spPr/>
        <p:txBody>
          <a:bodyPr/>
          <a:lstStyle/>
          <a:p>
            <a:r>
              <a:rPr lang="fi-FI" dirty="0"/>
              <a:t>MAO: Asianosaisasema</a:t>
            </a:r>
          </a:p>
        </p:txBody>
      </p:sp>
      <p:sp>
        <p:nvSpPr>
          <p:cNvPr id="4" name="Päivämäärän paikkamerkki 3">
            <a:extLst>
              <a:ext uri="{FF2B5EF4-FFF2-40B4-BE49-F238E27FC236}">
                <a16:creationId xmlns:a16="http://schemas.microsoft.com/office/drawing/2014/main" id="{DD148974-5B55-45AD-B4ED-6D164D1EB5C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5FFB8BB5-9007-4DBF-A252-D5DACA256FCE}"/>
              </a:ext>
            </a:extLst>
          </p:cNvPr>
          <p:cNvSpPr>
            <a:spLocks noGrp="1"/>
          </p:cNvSpPr>
          <p:nvPr>
            <p:ph type="sldNum" sz="quarter" idx="12"/>
          </p:nvPr>
        </p:nvSpPr>
        <p:spPr/>
        <p:txBody>
          <a:bodyPr/>
          <a:lstStyle/>
          <a:p>
            <a:fld id="{6FEE3690-F5DD-4D10-AE54-EBE94241D383}" type="slidenum">
              <a:rPr lang="fi-FI" noProof="0" smtClean="0"/>
              <a:t>17</a:t>
            </a:fld>
            <a:endParaRPr lang="fi-FI" noProof="0" dirty="0"/>
          </a:p>
        </p:txBody>
      </p:sp>
    </p:spTree>
    <p:extLst>
      <p:ext uri="{BB962C8B-B14F-4D97-AF65-F5344CB8AC3E}">
        <p14:creationId xmlns:p14="http://schemas.microsoft.com/office/powerpoint/2010/main" val="3215859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0EDFDE11-A4A1-44CD-B065-3887FBAC7AC5}"/>
              </a:ext>
            </a:extLst>
          </p:cNvPr>
          <p:cNvSpPr>
            <a:spLocks noGrp="1"/>
          </p:cNvSpPr>
          <p:nvPr>
            <p:ph idx="1"/>
          </p:nvPr>
        </p:nvSpPr>
        <p:spPr/>
        <p:txBody>
          <a:bodyPr>
            <a:normAutofit lnSpcReduction="10000"/>
          </a:bodyPr>
          <a:lstStyle/>
          <a:p>
            <a:r>
              <a:rPr lang="fi-FI" dirty="0"/>
              <a:t>Valituskielto (146.2 §): markkinaoikeuden käsiteltäväksi valituksella ei lähtökohtaisesti voida saattaa hankintayksikön päätöstä siitä, että hankintasopimusta ei jaeta osiin</a:t>
            </a:r>
          </a:p>
          <a:p>
            <a:endParaRPr lang="fi-FI" dirty="0"/>
          </a:p>
          <a:p>
            <a:r>
              <a:rPr lang="fi-FI" dirty="0"/>
              <a:t>MAO: ”Sen valossa, mitä edellä hankintalain 146 §:ää koskien esitöissä on selostettu, lainsäätäjän voidaan katsoa lähteneen siitä, ettei hankintalain 146 §:n 2 momentin valituskieltoa koskevan säännöksen säätämisellä valituskieltoa ole kuitenkaan tarkoitettu ulottaa muun ohella tilanteisiin, joissa hankintayksikön ratkaisu koskee viime kädessä hankintamenettelyn syrjimättömyyttä” </a:t>
            </a:r>
          </a:p>
          <a:p>
            <a:pPr marL="0" indent="0">
              <a:buNone/>
            </a:pPr>
            <a:endParaRPr lang="fi-FI" dirty="0"/>
          </a:p>
        </p:txBody>
      </p:sp>
      <p:sp>
        <p:nvSpPr>
          <p:cNvPr id="3" name="Otsikko 2">
            <a:extLst>
              <a:ext uri="{FF2B5EF4-FFF2-40B4-BE49-F238E27FC236}">
                <a16:creationId xmlns:a16="http://schemas.microsoft.com/office/drawing/2014/main" id="{63F33B83-1F29-4598-A910-4E771096B33B}"/>
              </a:ext>
            </a:extLst>
          </p:cNvPr>
          <p:cNvSpPr>
            <a:spLocks noGrp="1"/>
          </p:cNvSpPr>
          <p:nvPr>
            <p:ph type="title"/>
          </p:nvPr>
        </p:nvSpPr>
        <p:spPr/>
        <p:txBody>
          <a:bodyPr/>
          <a:lstStyle/>
          <a:p>
            <a:r>
              <a:rPr lang="fi-FI" dirty="0"/>
              <a:t>MAO: Hankinnan osiin jakamattomuuden syrjivyys (1/2)</a:t>
            </a:r>
          </a:p>
        </p:txBody>
      </p:sp>
      <p:sp>
        <p:nvSpPr>
          <p:cNvPr id="4" name="Päivämäärän paikkamerkki 3">
            <a:extLst>
              <a:ext uri="{FF2B5EF4-FFF2-40B4-BE49-F238E27FC236}">
                <a16:creationId xmlns:a16="http://schemas.microsoft.com/office/drawing/2014/main" id="{34FDAC94-77DB-4317-9086-F51F3ADBD90A}"/>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E901D140-9B84-49AC-A68E-37DDD81F7C11}"/>
              </a:ext>
            </a:extLst>
          </p:cNvPr>
          <p:cNvSpPr>
            <a:spLocks noGrp="1"/>
          </p:cNvSpPr>
          <p:nvPr>
            <p:ph type="sldNum" sz="quarter" idx="12"/>
          </p:nvPr>
        </p:nvSpPr>
        <p:spPr/>
        <p:txBody>
          <a:bodyPr/>
          <a:lstStyle/>
          <a:p>
            <a:fld id="{6FEE3690-F5DD-4D10-AE54-EBE94241D383}" type="slidenum">
              <a:rPr lang="fi-FI" noProof="0" smtClean="0"/>
              <a:t>18</a:t>
            </a:fld>
            <a:endParaRPr lang="fi-FI" noProof="0" dirty="0"/>
          </a:p>
        </p:txBody>
      </p:sp>
    </p:spTree>
    <p:extLst>
      <p:ext uri="{BB962C8B-B14F-4D97-AF65-F5344CB8AC3E}">
        <p14:creationId xmlns:p14="http://schemas.microsoft.com/office/powerpoint/2010/main" val="4166330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6EB7AFE-9940-4AD8-AD56-EB692B9A5DE9}"/>
              </a:ext>
            </a:extLst>
          </p:cNvPr>
          <p:cNvSpPr>
            <a:spLocks noGrp="1"/>
          </p:cNvSpPr>
          <p:nvPr>
            <p:ph idx="1"/>
          </p:nvPr>
        </p:nvSpPr>
        <p:spPr/>
        <p:txBody>
          <a:bodyPr>
            <a:normAutofit/>
          </a:bodyPr>
          <a:lstStyle/>
          <a:p>
            <a:r>
              <a:rPr lang="fi-FI" dirty="0"/>
              <a:t>Kilpailumahdollisuuksien hyödyntämättä jättäminen? </a:t>
            </a:r>
          </a:p>
          <a:p>
            <a:pPr lvl="1"/>
            <a:r>
              <a:rPr lang="fi-FI" dirty="0"/>
              <a:t>MAO: ”hankintalain 2 §:ssä viitattu kilpailumahdollisuuksien hyödyntämistä koskeva periaate ei ole rinnastettavissa hankintalain 3 §:n 1 momentissa säädettyihin periaatteisiin, joita on pidettävä hankintayksikköä velvoittavina” </a:t>
            </a:r>
          </a:p>
          <a:p>
            <a:r>
              <a:rPr lang="fi-FI" dirty="0"/>
              <a:t>MAO: ”Asiassa ei ole ilmennyt, etteivät myös muut matkapuhelinoperaattorit olisi voineet jättää tarjousta nyt kysymyksessä olevassa menettelyssä esimerkiksi turvautumalla yhteistyöjärjestelyihin. Yksinomaan sitä, että kyseiset yhteistyöjärjestelyt saattavat tehdä hankintaan tarjoamisesta hankalampaa, ei ole pidettävissä osoituksena siitä, että tarjouspyyntö olisi ollut syrjivä.”</a:t>
            </a:r>
          </a:p>
          <a:p>
            <a:endParaRPr lang="fi-FI" dirty="0"/>
          </a:p>
          <a:p>
            <a:pPr marL="0" indent="0">
              <a:buNone/>
            </a:pPr>
            <a:endParaRPr lang="fi-FI" dirty="0"/>
          </a:p>
        </p:txBody>
      </p:sp>
      <p:sp>
        <p:nvSpPr>
          <p:cNvPr id="3" name="Otsikko 2">
            <a:extLst>
              <a:ext uri="{FF2B5EF4-FFF2-40B4-BE49-F238E27FC236}">
                <a16:creationId xmlns:a16="http://schemas.microsoft.com/office/drawing/2014/main" id="{1421BF15-2126-47E6-AAF7-2ACCF1229250}"/>
              </a:ext>
            </a:extLst>
          </p:cNvPr>
          <p:cNvSpPr>
            <a:spLocks noGrp="1"/>
          </p:cNvSpPr>
          <p:nvPr>
            <p:ph type="title"/>
          </p:nvPr>
        </p:nvSpPr>
        <p:spPr/>
        <p:txBody>
          <a:bodyPr>
            <a:normAutofit/>
          </a:bodyPr>
          <a:lstStyle/>
          <a:p>
            <a:r>
              <a:rPr lang="fi-FI" dirty="0"/>
              <a:t>MAO: Hankinnan osiin jakamattomuuden syrjivyys (2/2)</a:t>
            </a:r>
          </a:p>
        </p:txBody>
      </p:sp>
      <p:sp>
        <p:nvSpPr>
          <p:cNvPr id="4" name="Päivämäärän paikkamerkki 3">
            <a:extLst>
              <a:ext uri="{FF2B5EF4-FFF2-40B4-BE49-F238E27FC236}">
                <a16:creationId xmlns:a16="http://schemas.microsoft.com/office/drawing/2014/main" id="{C66C7501-2FB9-403B-8FC4-4596881776F7}"/>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64413834-CFBA-488F-8A51-EE13DF2ED528}"/>
              </a:ext>
            </a:extLst>
          </p:cNvPr>
          <p:cNvSpPr>
            <a:spLocks noGrp="1"/>
          </p:cNvSpPr>
          <p:nvPr>
            <p:ph type="sldNum" sz="quarter" idx="12"/>
          </p:nvPr>
        </p:nvSpPr>
        <p:spPr/>
        <p:txBody>
          <a:bodyPr/>
          <a:lstStyle/>
          <a:p>
            <a:fld id="{6FEE3690-F5DD-4D10-AE54-EBE94241D383}" type="slidenum">
              <a:rPr lang="fi-FI" noProof="0" smtClean="0"/>
              <a:t>19</a:t>
            </a:fld>
            <a:endParaRPr lang="fi-FI" noProof="0" dirty="0"/>
          </a:p>
        </p:txBody>
      </p:sp>
    </p:spTree>
    <p:extLst>
      <p:ext uri="{BB962C8B-B14F-4D97-AF65-F5344CB8AC3E}">
        <p14:creationId xmlns:p14="http://schemas.microsoft.com/office/powerpoint/2010/main" val="4042687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Puitejärjestelyt – Hankinnan laajuuden ilmoittaminen?</a:t>
            </a:r>
          </a:p>
        </p:txBody>
      </p:sp>
      <p:sp>
        <p:nvSpPr>
          <p:cNvPr id="3" name="Alaotsikko 2"/>
          <p:cNvSpPr>
            <a:spLocks noGrp="1"/>
          </p:cNvSpPr>
          <p:nvPr>
            <p:ph type="subTitle" idx="1"/>
          </p:nvPr>
        </p:nvSpPr>
        <p:spPr/>
        <p:txBody>
          <a:bodyPr/>
          <a:lstStyle/>
          <a:p>
            <a:r>
              <a:rPr lang="fi-FI" dirty="0"/>
              <a:t>Sanna-Mari Suojanen, avustava lakimies</a:t>
            </a:r>
          </a:p>
        </p:txBody>
      </p:sp>
    </p:spTree>
    <p:extLst>
      <p:ext uri="{BB962C8B-B14F-4D97-AF65-F5344CB8AC3E}">
        <p14:creationId xmlns:p14="http://schemas.microsoft.com/office/powerpoint/2010/main" val="2657093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043B88C-D907-42D4-A8F8-8DCDFA2346B9}"/>
              </a:ext>
            </a:extLst>
          </p:cNvPr>
          <p:cNvSpPr>
            <a:spLocks noGrp="1"/>
          </p:cNvSpPr>
          <p:nvPr>
            <p:ph idx="1"/>
          </p:nvPr>
        </p:nvSpPr>
        <p:spPr/>
        <p:txBody>
          <a:bodyPr>
            <a:normAutofit lnSpcReduction="10000"/>
          </a:bodyPr>
          <a:lstStyle/>
          <a:p>
            <a:r>
              <a:rPr lang="fi-FI" dirty="0"/>
              <a:t>MAO: </a:t>
            </a:r>
            <a:r>
              <a:rPr lang="fi-FI" dirty="0">
                <a:solidFill>
                  <a:schemeClr val="tx1"/>
                </a:solidFill>
              </a:rPr>
              <a:t>”Kuten edellä on selostettu, hankintayksikön tulee ensinnäkin yksilöidä tarjouspyyntöasiakirjoissa kaikki ne hankintayksiköt, jotka ovat puitejärjestelyn käyttäjiä”</a:t>
            </a:r>
          </a:p>
          <a:p>
            <a:pPr marL="0" indent="0">
              <a:buNone/>
            </a:pPr>
            <a:endParaRPr lang="fi-FI" dirty="0">
              <a:solidFill>
                <a:schemeClr val="tx1"/>
              </a:solidFill>
            </a:endParaRPr>
          </a:p>
          <a:p>
            <a:r>
              <a:rPr lang="fi-FI" dirty="0">
                <a:solidFill>
                  <a:schemeClr val="tx1"/>
                </a:solidFill>
              </a:rPr>
              <a:t>Hankintayksikkö on yksilöinyt 498 asiakasta hankintaan sitoutuneiksi, ja ilmoittanut niiden sitoutumisen keston</a:t>
            </a:r>
          </a:p>
          <a:p>
            <a:r>
              <a:rPr lang="fi-FI" dirty="0">
                <a:solidFill>
                  <a:schemeClr val="tx1"/>
                </a:solidFill>
              </a:rPr>
              <a:t>Hankinnasta kiinnostuneiksi asiakkaiksi ilmoitettu 118 asiakasta + tieto siitä, koska sopimukset niiden osalta todennäköisesti alkavat</a:t>
            </a:r>
          </a:p>
          <a:p>
            <a:endParaRPr lang="fi-FI" dirty="0">
              <a:solidFill>
                <a:schemeClr val="tx1"/>
              </a:solidFill>
            </a:endParaRPr>
          </a:p>
          <a:p>
            <a:r>
              <a:rPr lang="fi-FI" dirty="0">
                <a:solidFill>
                  <a:schemeClr val="tx1"/>
                </a:solidFill>
              </a:rPr>
              <a:t>MAO: tarjoajat ovat saaneet riittävät tiedot puitejärjestelyssä mukana olevista hankintayksiköistä</a:t>
            </a:r>
            <a:endParaRPr lang="fi-FI" dirty="0"/>
          </a:p>
          <a:p>
            <a:pPr marL="0" indent="0">
              <a:buNone/>
            </a:pPr>
            <a:endParaRPr lang="fi-FI" sz="1900" dirty="0">
              <a:solidFill>
                <a:srgbClr val="FF0000"/>
              </a:solidFill>
            </a:endParaRPr>
          </a:p>
        </p:txBody>
      </p:sp>
      <p:sp>
        <p:nvSpPr>
          <p:cNvPr id="3" name="Otsikko 2">
            <a:extLst>
              <a:ext uri="{FF2B5EF4-FFF2-40B4-BE49-F238E27FC236}">
                <a16:creationId xmlns:a16="http://schemas.microsoft.com/office/drawing/2014/main" id="{16BE0871-AB3A-46FB-B8FC-67A65C113FF3}"/>
              </a:ext>
            </a:extLst>
          </p:cNvPr>
          <p:cNvSpPr>
            <a:spLocks noGrp="1"/>
          </p:cNvSpPr>
          <p:nvPr>
            <p:ph type="title"/>
          </p:nvPr>
        </p:nvSpPr>
        <p:spPr/>
        <p:txBody>
          <a:bodyPr/>
          <a:lstStyle/>
          <a:p>
            <a:r>
              <a:rPr lang="fi-FI" dirty="0"/>
              <a:t>MAO: Puitejärjestelyä käyttävien hankintayksiköiden yksilöiminen</a:t>
            </a:r>
          </a:p>
        </p:txBody>
      </p:sp>
      <p:sp>
        <p:nvSpPr>
          <p:cNvPr id="4" name="Päivämäärän paikkamerkki 3">
            <a:extLst>
              <a:ext uri="{FF2B5EF4-FFF2-40B4-BE49-F238E27FC236}">
                <a16:creationId xmlns:a16="http://schemas.microsoft.com/office/drawing/2014/main" id="{FEB3E6B8-6C6A-4536-A215-6D87773A6FCD}"/>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B6B34BB9-D3C8-490F-8B4D-3D8AF3E0C432}"/>
              </a:ext>
            </a:extLst>
          </p:cNvPr>
          <p:cNvSpPr>
            <a:spLocks noGrp="1"/>
          </p:cNvSpPr>
          <p:nvPr>
            <p:ph type="sldNum" sz="quarter" idx="12"/>
          </p:nvPr>
        </p:nvSpPr>
        <p:spPr/>
        <p:txBody>
          <a:bodyPr/>
          <a:lstStyle/>
          <a:p>
            <a:fld id="{6FEE3690-F5DD-4D10-AE54-EBE94241D383}" type="slidenum">
              <a:rPr lang="fi-FI" noProof="0" smtClean="0"/>
              <a:t>20</a:t>
            </a:fld>
            <a:endParaRPr lang="fi-FI" noProof="0" dirty="0"/>
          </a:p>
        </p:txBody>
      </p:sp>
    </p:spTree>
    <p:extLst>
      <p:ext uri="{BB962C8B-B14F-4D97-AF65-F5344CB8AC3E}">
        <p14:creationId xmlns:p14="http://schemas.microsoft.com/office/powerpoint/2010/main" val="3881668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91716A9-88F9-46B8-B432-041A7E502C27}"/>
              </a:ext>
            </a:extLst>
          </p:cNvPr>
          <p:cNvSpPr>
            <a:spLocks noGrp="1"/>
          </p:cNvSpPr>
          <p:nvPr>
            <p:ph idx="1"/>
          </p:nvPr>
        </p:nvSpPr>
        <p:spPr/>
        <p:txBody>
          <a:bodyPr>
            <a:normAutofit lnSpcReduction="10000"/>
          </a:bodyPr>
          <a:lstStyle/>
          <a:p>
            <a:r>
              <a:rPr lang="fi-FI" dirty="0"/>
              <a:t>MAO: ”Tarjouspyyntöasiakirjoista on sinänsä käynyt ilmi, kuinka laajaksi kysymyksessä oleva puitejärjestely voi hankinnan kokonaisarvon osalta muodostua, ja ilmoitettu euromääräinen arvio kunkin hankintaan sitoutuneen tai siitä kiinnostuneen hankintayksikön vuotuisista teleoperaattoripalveluhankinnoista”</a:t>
            </a:r>
          </a:p>
          <a:p>
            <a:endParaRPr lang="fi-FI" dirty="0"/>
          </a:p>
          <a:p>
            <a:r>
              <a:rPr lang="fi-FI" dirty="0"/>
              <a:t>Tarjouspyyntöasiakirjoista ei ole kuitenkaan käynyt ilmi se, miten hankinnan ennakoitu </a:t>
            </a:r>
            <a:r>
              <a:rPr lang="fi-FI" dirty="0">
                <a:solidFill>
                  <a:schemeClr val="tx1"/>
                </a:solidFill>
              </a:rPr>
              <a:t>kokonaisarvo</a:t>
            </a:r>
            <a:r>
              <a:rPr lang="fi-FI" dirty="0"/>
              <a:t> on ollut jakaantunut hankinnan kunkin eri osa-alueen osalta tai miten hankintayksikkökohtainen</a:t>
            </a:r>
            <a:r>
              <a:rPr lang="fi-FI" dirty="0">
                <a:solidFill>
                  <a:schemeClr val="tx1"/>
                </a:solidFill>
              </a:rPr>
              <a:t> arvio </a:t>
            </a:r>
            <a:r>
              <a:rPr lang="fi-FI" dirty="0"/>
              <a:t>on ollut jakaantunut hankinnan kunkin eri osa-alueen osalta </a:t>
            </a:r>
          </a:p>
        </p:txBody>
      </p:sp>
      <p:sp>
        <p:nvSpPr>
          <p:cNvPr id="3" name="Otsikko 2">
            <a:extLst>
              <a:ext uri="{FF2B5EF4-FFF2-40B4-BE49-F238E27FC236}">
                <a16:creationId xmlns:a16="http://schemas.microsoft.com/office/drawing/2014/main" id="{5157F8BC-1C6B-46B6-9F02-8982EDC888DA}"/>
              </a:ext>
            </a:extLst>
          </p:cNvPr>
          <p:cNvSpPr>
            <a:spLocks noGrp="1"/>
          </p:cNvSpPr>
          <p:nvPr>
            <p:ph type="title"/>
          </p:nvPr>
        </p:nvSpPr>
        <p:spPr/>
        <p:txBody>
          <a:bodyPr>
            <a:normAutofit/>
          </a:bodyPr>
          <a:lstStyle/>
          <a:p>
            <a:r>
              <a:rPr lang="fi-FI" dirty="0"/>
              <a:t>MAO: Puitejärjestelystä tehtävien hankintojen arvo (1/2)</a:t>
            </a:r>
          </a:p>
        </p:txBody>
      </p:sp>
      <p:sp>
        <p:nvSpPr>
          <p:cNvPr id="4" name="Päivämäärän paikkamerkki 3">
            <a:extLst>
              <a:ext uri="{FF2B5EF4-FFF2-40B4-BE49-F238E27FC236}">
                <a16:creationId xmlns:a16="http://schemas.microsoft.com/office/drawing/2014/main" id="{8EE5A3DC-7079-4A81-9A4B-483031C5191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4D1216A3-3D1B-46BD-AF3A-C6D4E80A3E3A}"/>
              </a:ext>
            </a:extLst>
          </p:cNvPr>
          <p:cNvSpPr>
            <a:spLocks noGrp="1"/>
          </p:cNvSpPr>
          <p:nvPr>
            <p:ph type="sldNum" sz="quarter" idx="12"/>
          </p:nvPr>
        </p:nvSpPr>
        <p:spPr/>
        <p:txBody>
          <a:bodyPr/>
          <a:lstStyle/>
          <a:p>
            <a:fld id="{6FEE3690-F5DD-4D10-AE54-EBE94241D383}" type="slidenum">
              <a:rPr lang="fi-FI" noProof="0" smtClean="0"/>
              <a:t>21</a:t>
            </a:fld>
            <a:endParaRPr lang="fi-FI" noProof="0" dirty="0"/>
          </a:p>
        </p:txBody>
      </p:sp>
    </p:spTree>
    <p:extLst>
      <p:ext uri="{BB962C8B-B14F-4D97-AF65-F5344CB8AC3E}">
        <p14:creationId xmlns:p14="http://schemas.microsoft.com/office/powerpoint/2010/main" val="1981424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9AF3F476-646D-4405-A2CE-FCE64A84700A}"/>
              </a:ext>
            </a:extLst>
          </p:cNvPr>
          <p:cNvSpPr>
            <a:spLocks noGrp="1"/>
          </p:cNvSpPr>
          <p:nvPr>
            <p:ph idx="1"/>
          </p:nvPr>
        </p:nvSpPr>
        <p:spPr/>
        <p:txBody>
          <a:bodyPr>
            <a:normAutofit/>
          </a:bodyPr>
          <a:lstStyle/>
          <a:p>
            <a:r>
              <a:rPr lang="fi-FI" dirty="0"/>
              <a:t>MAO: ”Tarjouspyyntöasiakirjoista ei ole käynyt ilmi, ketkä asiakkaat ovat olleet sitoutuneita hankkimaan hankinnan eri osa-alueita koskevia eri palveluita ja miltä osin” </a:t>
            </a:r>
          </a:p>
          <a:p>
            <a:r>
              <a:rPr lang="fi-FI" dirty="0"/>
              <a:t>Kiinnostuneiden asiakkaiden osalta ei edes arviota asiakkaiden yhteenlasketusta volyymista hankinnan eri osa-alueittain, jolloin tarjoajilla ei ole ollut lainkaan tietoa siitä, minkälaisia palveluita kyseiset 118 hankintayksikköä ovat mahdollisesti hankkimassa matkapuhelinpalveluiden lisäksi ja minkälaisella volyymilla. </a:t>
            </a:r>
          </a:p>
          <a:p>
            <a:pPr marL="0" indent="0">
              <a:buNone/>
            </a:pPr>
            <a:endParaRPr lang="fi-FI" dirty="0"/>
          </a:p>
          <a:p>
            <a:endParaRPr lang="fi-FI" dirty="0"/>
          </a:p>
        </p:txBody>
      </p:sp>
      <p:sp>
        <p:nvSpPr>
          <p:cNvPr id="3" name="Otsikko 2">
            <a:extLst>
              <a:ext uri="{FF2B5EF4-FFF2-40B4-BE49-F238E27FC236}">
                <a16:creationId xmlns:a16="http://schemas.microsoft.com/office/drawing/2014/main" id="{611CFD61-1CCE-49E2-B7FE-A38C29774A52}"/>
              </a:ext>
            </a:extLst>
          </p:cNvPr>
          <p:cNvSpPr>
            <a:spLocks noGrp="1"/>
          </p:cNvSpPr>
          <p:nvPr>
            <p:ph type="title"/>
          </p:nvPr>
        </p:nvSpPr>
        <p:spPr/>
        <p:txBody>
          <a:bodyPr/>
          <a:lstStyle/>
          <a:p>
            <a:r>
              <a:rPr lang="fi-FI" dirty="0"/>
              <a:t>MAO: Puitejärjestelystä tehtävien hankintojen arvo (2/2)</a:t>
            </a:r>
          </a:p>
        </p:txBody>
      </p:sp>
      <p:sp>
        <p:nvSpPr>
          <p:cNvPr id="4" name="Päivämäärän paikkamerkki 3">
            <a:extLst>
              <a:ext uri="{FF2B5EF4-FFF2-40B4-BE49-F238E27FC236}">
                <a16:creationId xmlns:a16="http://schemas.microsoft.com/office/drawing/2014/main" id="{D9DC3A29-01E0-4334-BBA7-B487240847F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D5355EBF-D1BA-45A4-803E-886F91BDA718}"/>
              </a:ext>
            </a:extLst>
          </p:cNvPr>
          <p:cNvSpPr>
            <a:spLocks noGrp="1"/>
          </p:cNvSpPr>
          <p:nvPr>
            <p:ph type="sldNum" sz="quarter" idx="12"/>
          </p:nvPr>
        </p:nvSpPr>
        <p:spPr/>
        <p:txBody>
          <a:bodyPr/>
          <a:lstStyle/>
          <a:p>
            <a:fld id="{6FEE3690-F5DD-4D10-AE54-EBE94241D383}" type="slidenum">
              <a:rPr lang="fi-FI" noProof="0" smtClean="0"/>
              <a:t>22</a:t>
            </a:fld>
            <a:endParaRPr lang="fi-FI" noProof="0" dirty="0"/>
          </a:p>
        </p:txBody>
      </p:sp>
    </p:spTree>
    <p:extLst>
      <p:ext uri="{BB962C8B-B14F-4D97-AF65-F5344CB8AC3E}">
        <p14:creationId xmlns:p14="http://schemas.microsoft.com/office/powerpoint/2010/main" val="689161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A4AC2CD3-BF19-4F49-BED5-DF7FE24695F8}"/>
              </a:ext>
            </a:extLst>
          </p:cNvPr>
          <p:cNvSpPr>
            <a:spLocks noGrp="1"/>
          </p:cNvSpPr>
          <p:nvPr>
            <p:ph idx="1"/>
          </p:nvPr>
        </p:nvSpPr>
        <p:spPr/>
        <p:txBody>
          <a:bodyPr>
            <a:normAutofit/>
          </a:bodyPr>
          <a:lstStyle/>
          <a:p>
            <a:r>
              <a:rPr lang="fi-FI" dirty="0"/>
              <a:t>MAO: ”tarjouspyynnössä ei ole ilmoitettu hankinnan laajuutta sellaisella tarkkuudella, että puitejärjestelyyn osallistumista harkinneet tarjoajat olisivat saaneet riittävät tiedot puitejärjestelyssä mukana olevien hankintayksiköiden sopimusaikana todennäköisesti tekemistä hankinnoista hankinnan eri osa-alueilla”</a:t>
            </a:r>
          </a:p>
          <a:p>
            <a:r>
              <a:rPr lang="fi-FI" dirty="0"/>
              <a:t>Riittävät tiedot olisivat olleet annettavissa hankintayksiköllä olevien tietojen perusteella. </a:t>
            </a:r>
          </a:p>
          <a:p>
            <a:r>
              <a:rPr lang="fi-FI" dirty="0">
                <a:solidFill>
                  <a:schemeClr val="tx1"/>
                </a:solidFill>
              </a:rPr>
              <a:t>Uhkasakko 5 milj.</a:t>
            </a:r>
          </a:p>
          <a:p>
            <a:r>
              <a:rPr lang="fi-FI" dirty="0">
                <a:solidFill>
                  <a:schemeClr val="tx1"/>
                </a:solidFill>
              </a:rPr>
              <a:t>Ei lainvoimainen; päätöksestä on valitettu</a:t>
            </a:r>
          </a:p>
        </p:txBody>
      </p:sp>
      <p:sp>
        <p:nvSpPr>
          <p:cNvPr id="3" name="Otsikko 2">
            <a:extLst>
              <a:ext uri="{FF2B5EF4-FFF2-40B4-BE49-F238E27FC236}">
                <a16:creationId xmlns:a16="http://schemas.microsoft.com/office/drawing/2014/main" id="{9B862DC3-7C0B-42E3-B004-56D69A83CBC2}"/>
              </a:ext>
            </a:extLst>
          </p:cNvPr>
          <p:cNvSpPr>
            <a:spLocks noGrp="1"/>
          </p:cNvSpPr>
          <p:nvPr>
            <p:ph type="title"/>
          </p:nvPr>
        </p:nvSpPr>
        <p:spPr/>
        <p:txBody>
          <a:bodyPr/>
          <a:lstStyle/>
          <a:p>
            <a:r>
              <a:rPr lang="fi-FI" dirty="0" err="1"/>
              <a:t>MAO:n</a:t>
            </a:r>
            <a:r>
              <a:rPr lang="fi-FI" dirty="0"/>
              <a:t> loppupäätelmät:</a:t>
            </a:r>
          </a:p>
        </p:txBody>
      </p:sp>
      <p:sp>
        <p:nvSpPr>
          <p:cNvPr id="4" name="Päivämäärän paikkamerkki 3">
            <a:extLst>
              <a:ext uri="{FF2B5EF4-FFF2-40B4-BE49-F238E27FC236}">
                <a16:creationId xmlns:a16="http://schemas.microsoft.com/office/drawing/2014/main" id="{BEF7420B-FDFD-4AED-A5C2-EC13EAB3EE7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A489F37C-41D1-4F0D-9651-9BB0B2433E84}"/>
              </a:ext>
            </a:extLst>
          </p:cNvPr>
          <p:cNvSpPr>
            <a:spLocks noGrp="1"/>
          </p:cNvSpPr>
          <p:nvPr>
            <p:ph type="sldNum" sz="quarter" idx="12"/>
          </p:nvPr>
        </p:nvSpPr>
        <p:spPr/>
        <p:txBody>
          <a:bodyPr/>
          <a:lstStyle/>
          <a:p>
            <a:fld id="{6FEE3690-F5DD-4D10-AE54-EBE94241D383}" type="slidenum">
              <a:rPr lang="fi-FI" noProof="0" smtClean="0"/>
              <a:t>23</a:t>
            </a:fld>
            <a:endParaRPr lang="fi-FI" noProof="0" dirty="0"/>
          </a:p>
        </p:txBody>
      </p:sp>
    </p:spTree>
    <p:extLst>
      <p:ext uri="{BB962C8B-B14F-4D97-AF65-F5344CB8AC3E}">
        <p14:creationId xmlns:p14="http://schemas.microsoft.com/office/powerpoint/2010/main" val="2263757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Seuraamukset hankintamenettelyn virheistä</a:t>
            </a:r>
          </a:p>
        </p:txBody>
      </p:sp>
      <p:sp>
        <p:nvSpPr>
          <p:cNvPr id="3" name="Alaotsikko 2"/>
          <p:cNvSpPr>
            <a:spLocks noGrp="1"/>
          </p:cNvSpPr>
          <p:nvPr>
            <p:ph type="subTitle" idx="1"/>
          </p:nvPr>
        </p:nvSpPr>
        <p:spPr/>
        <p:txBody>
          <a:bodyPr/>
          <a:lstStyle/>
          <a:p>
            <a:endParaRPr lang="fi-FI" dirty="0"/>
          </a:p>
          <a:p>
            <a:r>
              <a:rPr lang="fi-FI" dirty="0"/>
              <a:t>Lakimies Jonna Törnroos</a:t>
            </a:r>
          </a:p>
        </p:txBody>
      </p:sp>
    </p:spTree>
    <p:extLst>
      <p:ext uri="{BB962C8B-B14F-4D97-AF65-F5344CB8AC3E}">
        <p14:creationId xmlns:p14="http://schemas.microsoft.com/office/powerpoint/2010/main" val="3525469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905933" y="1710418"/>
            <a:ext cx="10371667" cy="4218669"/>
          </a:xfrm>
        </p:spPr>
        <p:txBody>
          <a:bodyPr/>
          <a:lstStyle/>
          <a:p>
            <a:pPr marL="0" indent="0">
              <a:buNone/>
            </a:pPr>
            <a:r>
              <a:rPr lang="fi-FI" dirty="0"/>
              <a:t>Ensisijaiset seuraamukset:</a:t>
            </a:r>
          </a:p>
          <a:p>
            <a:pPr marL="457200" indent="-457200">
              <a:buFont typeface="+mj-lt"/>
              <a:buAutoNum type="arabicParenR"/>
            </a:pPr>
            <a:endParaRPr lang="fi-FI" dirty="0"/>
          </a:p>
          <a:p>
            <a:pPr marL="457200" indent="-457200">
              <a:buFont typeface="+mj-lt"/>
              <a:buAutoNum type="arabicParenR"/>
            </a:pPr>
            <a:r>
              <a:rPr lang="fi-FI" dirty="0"/>
              <a:t>Hankintapäätöksen kumoaminen</a:t>
            </a:r>
          </a:p>
          <a:p>
            <a:pPr marL="457200" indent="-457200">
              <a:buFont typeface="+mj-lt"/>
              <a:buAutoNum type="arabicParenR"/>
            </a:pPr>
            <a:endParaRPr lang="fi-FI" dirty="0"/>
          </a:p>
          <a:p>
            <a:pPr marL="457200" indent="-457200">
              <a:buFont typeface="+mj-lt"/>
              <a:buAutoNum type="arabicParenR"/>
            </a:pPr>
            <a:r>
              <a:rPr lang="fi-FI" dirty="0"/>
              <a:t>Kielto jatkaa virheellistä menettelyä</a:t>
            </a:r>
          </a:p>
          <a:p>
            <a:pPr marL="457200" indent="-457200">
              <a:buFont typeface="+mj-lt"/>
              <a:buAutoNum type="arabicParenR"/>
            </a:pPr>
            <a:endParaRPr lang="fi-FI" dirty="0"/>
          </a:p>
          <a:p>
            <a:pPr marL="457200" indent="-457200">
              <a:buFont typeface="+mj-lt"/>
              <a:buAutoNum type="arabicParenR"/>
            </a:pPr>
            <a:r>
              <a:rPr lang="fi-FI" dirty="0"/>
              <a:t>Virheellisen menettelyn korjaaminen</a:t>
            </a:r>
          </a:p>
        </p:txBody>
      </p:sp>
      <p:sp>
        <p:nvSpPr>
          <p:cNvPr id="3" name="Otsikko 2"/>
          <p:cNvSpPr>
            <a:spLocks noGrp="1"/>
          </p:cNvSpPr>
          <p:nvPr>
            <p:ph type="title"/>
          </p:nvPr>
        </p:nvSpPr>
        <p:spPr>
          <a:xfrm>
            <a:off x="905933" y="457201"/>
            <a:ext cx="10371667" cy="926646"/>
          </a:xfrm>
        </p:spPr>
        <p:txBody>
          <a:bodyPr/>
          <a:lstStyle/>
          <a:p>
            <a:r>
              <a:rPr lang="fi-FI" dirty="0" err="1"/>
              <a:t>MAO:n</a:t>
            </a:r>
            <a:r>
              <a:rPr lang="fi-FI" dirty="0"/>
              <a:t> määrättävissä olevat seuraamukset</a:t>
            </a:r>
          </a:p>
        </p:txBody>
      </p:sp>
      <p:sp>
        <p:nvSpPr>
          <p:cNvPr id="4" name="Päivämäärän paikkamerkki 3"/>
          <p:cNvSpPr>
            <a:spLocks noGrp="1"/>
          </p:cNvSpPr>
          <p:nvPr>
            <p:ph type="dt" sz="half" idx="10"/>
          </p:nvPr>
        </p:nvSpPr>
        <p:spPr/>
        <p:txBody>
          <a:bodyPr/>
          <a:lstStyle/>
          <a:p>
            <a:endParaRPr lang="fi-FI" noProof="0" dirty="0"/>
          </a:p>
        </p:txBody>
      </p:sp>
      <p:sp>
        <p:nvSpPr>
          <p:cNvPr id="5" name="Dian numeron paikkamerkki 4"/>
          <p:cNvSpPr>
            <a:spLocks noGrp="1"/>
          </p:cNvSpPr>
          <p:nvPr>
            <p:ph type="sldNum" sz="quarter" idx="12"/>
          </p:nvPr>
        </p:nvSpPr>
        <p:spPr/>
        <p:txBody>
          <a:bodyPr/>
          <a:lstStyle/>
          <a:p>
            <a:fld id="{6FEE3690-F5DD-4D10-AE54-EBE94241D383}" type="slidenum">
              <a:rPr lang="fi-FI" noProof="0" smtClean="0"/>
              <a:t>25</a:t>
            </a:fld>
            <a:endParaRPr lang="fi-FI" noProof="0" dirty="0"/>
          </a:p>
        </p:txBody>
      </p:sp>
    </p:spTree>
    <p:extLst>
      <p:ext uri="{BB962C8B-B14F-4D97-AF65-F5344CB8AC3E}">
        <p14:creationId xmlns:p14="http://schemas.microsoft.com/office/powerpoint/2010/main" val="1832809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D408F0C-7553-46D0-B74C-AB8ADC403BAB}"/>
              </a:ext>
            </a:extLst>
          </p:cNvPr>
          <p:cNvSpPr>
            <a:spLocks noGrp="1"/>
          </p:cNvSpPr>
          <p:nvPr>
            <p:ph idx="1"/>
          </p:nvPr>
        </p:nvSpPr>
        <p:spPr>
          <a:xfrm>
            <a:off x="714375" y="1118508"/>
            <a:ext cx="10915650" cy="4810580"/>
          </a:xfrm>
        </p:spPr>
        <p:txBody>
          <a:bodyPr>
            <a:normAutofit/>
          </a:bodyPr>
          <a:lstStyle/>
          <a:p>
            <a:pPr marL="0" indent="0">
              <a:buNone/>
            </a:pPr>
            <a:r>
              <a:rPr lang="fi-FI" dirty="0"/>
              <a:t>Toissijaiset seuraamukset</a:t>
            </a:r>
          </a:p>
          <a:p>
            <a:pPr marL="457200" indent="-457200">
              <a:buFont typeface="+mj-lt"/>
              <a:buAutoNum type="arabicParenR" startAt="2"/>
            </a:pPr>
            <a:endParaRPr lang="fi-FI" dirty="0"/>
          </a:p>
          <a:p>
            <a:pPr marL="457200" indent="-457200">
              <a:buFont typeface="+mj-lt"/>
              <a:buAutoNum type="arabicParenR" startAt="4"/>
            </a:pPr>
            <a:r>
              <a:rPr lang="fi-FI" dirty="0"/>
              <a:t>Hyvitysmaksu asianosaiselle, jolla olisi ollut todellinen mahdollisuus voittaa tarjouskilpailu virheettömässä menettelyssä</a:t>
            </a:r>
          </a:p>
          <a:p>
            <a:pPr marL="457200" indent="-457200">
              <a:buFont typeface="+mj-lt"/>
              <a:buAutoNum type="arabicParenR" startAt="4"/>
            </a:pPr>
            <a:endParaRPr lang="fi-FI" dirty="0"/>
          </a:p>
          <a:p>
            <a:pPr marL="457200" indent="-457200">
              <a:buFont typeface="+mj-lt"/>
              <a:buAutoNum type="arabicParenR" startAt="4"/>
            </a:pPr>
            <a:r>
              <a:rPr lang="fi-FI" dirty="0"/>
              <a:t>Sopimuksen tehottomuus</a:t>
            </a:r>
          </a:p>
          <a:p>
            <a:pPr marL="457200" indent="-457200">
              <a:buFont typeface="+mj-lt"/>
              <a:buAutoNum type="arabicParenR" startAt="4"/>
            </a:pPr>
            <a:endParaRPr lang="fi-FI" dirty="0"/>
          </a:p>
          <a:p>
            <a:pPr marL="457200" indent="-457200">
              <a:buFont typeface="+mj-lt"/>
              <a:buAutoNum type="arabicParenR" startAt="4"/>
            </a:pPr>
            <a:r>
              <a:rPr lang="fi-FI" dirty="0"/>
              <a:t>Seuraamusmaksu valtiolle</a:t>
            </a:r>
          </a:p>
          <a:p>
            <a:pPr marL="457200" indent="-457200">
              <a:buFont typeface="+mj-lt"/>
              <a:buAutoNum type="arabicParenR" startAt="4"/>
            </a:pPr>
            <a:endParaRPr lang="fi-FI" dirty="0"/>
          </a:p>
          <a:p>
            <a:pPr marL="457200" indent="-457200">
              <a:buFont typeface="+mj-lt"/>
              <a:buAutoNum type="arabicParenR" startAt="4"/>
            </a:pPr>
            <a:r>
              <a:rPr lang="fi-FI" dirty="0"/>
              <a:t>Sopimuskauden lyhentäminen</a:t>
            </a:r>
          </a:p>
          <a:p>
            <a:pPr marL="0" indent="0">
              <a:buNone/>
            </a:pPr>
            <a:endParaRPr lang="fi-FI" dirty="0"/>
          </a:p>
        </p:txBody>
      </p:sp>
      <p:sp>
        <p:nvSpPr>
          <p:cNvPr id="3" name="Otsikko 2">
            <a:extLst>
              <a:ext uri="{FF2B5EF4-FFF2-40B4-BE49-F238E27FC236}">
                <a16:creationId xmlns:a16="http://schemas.microsoft.com/office/drawing/2014/main" id="{5F9ED1E7-2D0F-4B30-AD36-A0668FA7B839}"/>
              </a:ext>
            </a:extLst>
          </p:cNvPr>
          <p:cNvSpPr>
            <a:spLocks noGrp="1"/>
          </p:cNvSpPr>
          <p:nvPr>
            <p:ph type="title"/>
          </p:nvPr>
        </p:nvSpPr>
        <p:spPr>
          <a:xfrm>
            <a:off x="714375" y="209551"/>
            <a:ext cx="10563225" cy="545646"/>
          </a:xfrm>
        </p:spPr>
        <p:txBody>
          <a:bodyPr>
            <a:normAutofit fontScale="90000"/>
          </a:bodyPr>
          <a:lstStyle/>
          <a:p>
            <a:endParaRPr lang="fi-FI" dirty="0"/>
          </a:p>
        </p:txBody>
      </p:sp>
      <p:sp>
        <p:nvSpPr>
          <p:cNvPr id="4" name="Päivämäärän paikkamerkki 3">
            <a:extLst>
              <a:ext uri="{FF2B5EF4-FFF2-40B4-BE49-F238E27FC236}">
                <a16:creationId xmlns:a16="http://schemas.microsoft.com/office/drawing/2014/main" id="{885195F3-7897-45C4-B0E3-19C0318BD0F4}"/>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B08E5D2F-704B-4BD7-AAD0-9C7DEA35C3FC}"/>
              </a:ext>
            </a:extLst>
          </p:cNvPr>
          <p:cNvSpPr>
            <a:spLocks noGrp="1"/>
          </p:cNvSpPr>
          <p:nvPr>
            <p:ph type="sldNum" sz="quarter" idx="12"/>
          </p:nvPr>
        </p:nvSpPr>
        <p:spPr/>
        <p:txBody>
          <a:bodyPr/>
          <a:lstStyle/>
          <a:p>
            <a:fld id="{6FEE3690-F5DD-4D10-AE54-EBE94241D383}" type="slidenum">
              <a:rPr lang="fi-FI" noProof="0" smtClean="0"/>
              <a:t>26</a:t>
            </a:fld>
            <a:endParaRPr lang="fi-FI" noProof="0" dirty="0"/>
          </a:p>
        </p:txBody>
      </p:sp>
      <p:sp>
        <p:nvSpPr>
          <p:cNvPr id="6" name="Oikea aaltosulje 5">
            <a:extLst>
              <a:ext uri="{FF2B5EF4-FFF2-40B4-BE49-F238E27FC236}">
                <a16:creationId xmlns:a16="http://schemas.microsoft.com/office/drawing/2014/main" id="{EC3CECA0-B7BA-4C1A-8C57-A5CFD150615A}"/>
              </a:ext>
            </a:extLst>
          </p:cNvPr>
          <p:cNvSpPr/>
          <p:nvPr/>
        </p:nvSpPr>
        <p:spPr>
          <a:xfrm>
            <a:off x="7776481" y="3347357"/>
            <a:ext cx="778330" cy="2094139"/>
          </a:xfrm>
          <a:prstGeom prst="rightBrace">
            <a:avLst>
              <a:gd name="adj1" fmla="val 8333"/>
              <a:gd name="adj2" fmla="val 49999"/>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i-FI"/>
          </a:p>
        </p:txBody>
      </p:sp>
      <p:sp>
        <p:nvSpPr>
          <p:cNvPr id="9" name="Tekstiruutu 8">
            <a:extLst>
              <a:ext uri="{FF2B5EF4-FFF2-40B4-BE49-F238E27FC236}">
                <a16:creationId xmlns:a16="http://schemas.microsoft.com/office/drawing/2014/main" id="{D2D19306-B8E2-4CD2-907A-599DB0378F85}"/>
              </a:ext>
            </a:extLst>
          </p:cNvPr>
          <p:cNvSpPr txBox="1"/>
          <p:nvPr/>
        </p:nvSpPr>
        <p:spPr>
          <a:xfrm>
            <a:off x="8879841" y="3388179"/>
            <a:ext cx="2129698" cy="1754326"/>
          </a:xfrm>
          <a:prstGeom prst="rect">
            <a:avLst/>
          </a:prstGeom>
          <a:solidFill>
            <a:srgbClr val="B5EBFF"/>
          </a:solidFill>
          <a:ln>
            <a:solidFill>
              <a:srgbClr val="F25900"/>
            </a:solidFill>
          </a:ln>
        </p:spPr>
        <p:txBody>
          <a:bodyPr wrap="square" rtlCol="0">
            <a:spAutoFit/>
          </a:bodyPr>
          <a:lstStyle/>
          <a:p>
            <a:r>
              <a:rPr lang="fi-FI" dirty="0"/>
              <a:t>Vain liitteen E mukaisissa ja EU-hankinnoissa sekä käyttöoikeus-sopimuksissa</a:t>
            </a:r>
          </a:p>
        </p:txBody>
      </p:sp>
    </p:spTree>
    <p:extLst>
      <p:ext uri="{BB962C8B-B14F-4D97-AF65-F5344CB8AC3E}">
        <p14:creationId xmlns:p14="http://schemas.microsoft.com/office/powerpoint/2010/main" val="3790372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1209BA4-8E49-459E-8349-025FD28C196F}"/>
              </a:ext>
            </a:extLst>
          </p:cNvPr>
          <p:cNvSpPr>
            <a:spLocks noGrp="1"/>
          </p:cNvSpPr>
          <p:nvPr>
            <p:ph idx="1"/>
          </p:nvPr>
        </p:nvSpPr>
        <p:spPr>
          <a:xfrm>
            <a:off x="905933" y="1547132"/>
            <a:ext cx="10371667" cy="4381955"/>
          </a:xfrm>
        </p:spPr>
        <p:txBody>
          <a:bodyPr>
            <a:normAutofit fontScale="92500"/>
          </a:bodyPr>
          <a:lstStyle/>
          <a:p>
            <a:r>
              <a:rPr lang="fi-FI" dirty="0"/>
              <a:t>HY oli antanut </a:t>
            </a:r>
            <a:r>
              <a:rPr lang="fi-FI" dirty="0" err="1"/>
              <a:t>MAO:lle</a:t>
            </a:r>
            <a:r>
              <a:rPr lang="fi-FI" dirty="0"/>
              <a:t> kirjallisen sitoumuksen olla panematta hankintapäätöstä täytäntöön niin kauan kun asia on </a:t>
            </a:r>
            <a:r>
              <a:rPr lang="fi-FI" dirty="0" err="1"/>
              <a:t>MAO:ssa</a:t>
            </a:r>
            <a:r>
              <a:rPr lang="fi-FI" dirty="0"/>
              <a:t> vireillä</a:t>
            </a:r>
          </a:p>
          <a:p>
            <a:r>
              <a:rPr lang="fi-FI" dirty="0" err="1"/>
              <a:t>MAO:n</a:t>
            </a:r>
            <a:r>
              <a:rPr lang="fi-FI" dirty="0"/>
              <a:t> päätös annettiin 22.3.2019. Hankinnan varsinainen sopimuskausi päättyi kuitenkin jo 31.3.2019. </a:t>
            </a:r>
          </a:p>
          <a:p>
            <a:r>
              <a:rPr lang="fi-FI" dirty="0"/>
              <a:t>MAO: ”Tässä tilanteessa markkinaoikeus katsoo, että hankintalain 154 §:n 1 momentin 1–3 kohdan mukaiset ensisijaiset seuraamukset eivät voi varsinaisen sopimuskauden osalta tulla enää kysymykseen. Näin ollen asiassa jäävät varsinaisen sopimuskauden osalta arvioitaviksi valittajan seuraamusvaatimuksista hyvitysmaksun, tehottomuusseuraamuksen ja sopimuskauden lyhentämisen määräämistä koskevat vaatimukset.”</a:t>
            </a:r>
          </a:p>
        </p:txBody>
      </p:sp>
      <p:sp>
        <p:nvSpPr>
          <p:cNvPr id="3" name="Otsikko 2">
            <a:extLst>
              <a:ext uri="{FF2B5EF4-FFF2-40B4-BE49-F238E27FC236}">
                <a16:creationId xmlns:a16="http://schemas.microsoft.com/office/drawing/2014/main" id="{24EDB81A-5722-43F9-93EA-FFF2E90752DB}"/>
              </a:ext>
            </a:extLst>
          </p:cNvPr>
          <p:cNvSpPr>
            <a:spLocks noGrp="1"/>
          </p:cNvSpPr>
          <p:nvPr>
            <p:ph type="title"/>
          </p:nvPr>
        </p:nvSpPr>
        <p:spPr>
          <a:xfrm>
            <a:off x="905933" y="363312"/>
            <a:ext cx="10371667" cy="869495"/>
          </a:xfrm>
        </p:spPr>
        <p:txBody>
          <a:bodyPr>
            <a:normAutofit fontScale="90000"/>
          </a:bodyPr>
          <a:lstStyle/>
          <a:p>
            <a:r>
              <a:rPr lang="fi-FI" dirty="0"/>
              <a:t>MAO:129/19 – Ensisijaiset ja toissijaiset seuraamukset</a:t>
            </a:r>
          </a:p>
        </p:txBody>
      </p:sp>
      <p:sp>
        <p:nvSpPr>
          <p:cNvPr id="4" name="Päivämäärän paikkamerkki 3">
            <a:extLst>
              <a:ext uri="{FF2B5EF4-FFF2-40B4-BE49-F238E27FC236}">
                <a16:creationId xmlns:a16="http://schemas.microsoft.com/office/drawing/2014/main" id="{6D1508D8-B808-4052-BA6D-B46584022A31}"/>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6BA1188F-1915-4CD4-9176-B0D1544CD227}"/>
              </a:ext>
            </a:extLst>
          </p:cNvPr>
          <p:cNvSpPr>
            <a:spLocks noGrp="1"/>
          </p:cNvSpPr>
          <p:nvPr>
            <p:ph type="sldNum" sz="quarter" idx="12"/>
          </p:nvPr>
        </p:nvSpPr>
        <p:spPr/>
        <p:txBody>
          <a:bodyPr/>
          <a:lstStyle/>
          <a:p>
            <a:fld id="{6FEE3690-F5DD-4D10-AE54-EBE94241D383}" type="slidenum">
              <a:rPr lang="fi-FI" noProof="0" smtClean="0"/>
              <a:t>27</a:t>
            </a:fld>
            <a:endParaRPr lang="fi-FI" noProof="0" dirty="0"/>
          </a:p>
        </p:txBody>
      </p:sp>
    </p:spTree>
    <p:extLst>
      <p:ext uri="{BB962C8B-B14F-4D97-AF65-F5344CB8AC3E}">
        <p14:creationId xmlns:p14="http://schemas.microsoft.com/office/powerpoint/2010/main" val="3073904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6129AF40-C079-44B2-9C3C-F32CA6DA09A8}"/>
              </a:ext>
            </a:extLst>
          </p:cNvPr>
          <p:cNvSpPr>
            <a:spLocks noGrp="1"/>
          </p:cNvSpPr>
          <p:nvPr>
            <p:ph type="title"/>
          </p:nvPr>
        </p:nvSpPr>
        <p:spPr>
          <a:xfrm>
            <a:off x="604157" y="314326"/>
            <a:ext cx="10673443" cy="914399"/>
          </a:xfrm>
        </p:spPr>
        <p:txBody>
          <a:bodyPr/>
          <a:lstStyle/>
          <a:p>
            <a:r>
              <a:rPr lang="fi-FI" dirty="0"/>
              <a:t>Seuraamukset </a:t>
            </a:r>
            <a:r>
              <a:rPr lang="fi-FI" dirty="0" err="1"/>
              <a:t>KKV:ssa</a:t>
            </a:r>
            <a:endParaRPr lang="fi-FI" dirty="0"/>
          </a:p>
        </p:txBody>
      </p:sp>
      <p:sp>
        <p:nvSpPr>
          <p:cNvPr id="4" name="Päivämäärän paikkamerkki 3">
            <a:extLst>
              <a:ext uri="{FF2B5EF4-FFF2-40B4-BE49-F238E27FC236}">
                <a16:creationId xmlns:a16="http://schemas.microsoft.com/office/drawing/2014/main" id="{C63428D8-CD55-4148-9C75-467D95E1D15C}"/>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905BA14B-8E55-45F5-AA88-02EB552A65A4}"/>
              </a:ext>
            </a:extLst>
          </p:cNvPr>
          <p:cNvSpPr>
            <a:spLocks noGrp="1"/>
          </p:cNvSpPr>
          <p:nvPr>
            <p:ph type="sldNum" sz="quarter" idx="12"/>
          </p:nvPr>
        </p:nvSpPr>
        <p:spPr/>
        <p:txBody>
          <a:bodyPr/>
          <a:lstStyle/>
          <a:p>
            <a:fld id="{6FEE3690-F5DD-4D10-AE54-EBE94241D383}" type="slidenum">
              <a:rPr lang="fi-FI" noProof="0" smtClean="0"/>
              <a:t>28</a:t>
            </a:fld>
            <a:endParaRPr lang="fi-FI" noProof="0" dirty="0"/>
          </a:p>
        </p:txBody>
      </p:sp>
      <p:graphicFrame>
        <p:nvGraphicFramePr>
          <p:cNvPr id="6" name="Sisällön paikkamerkki 5">
            <a:extLst>
              <a:ext uri="{FF2B5EF4-FFF2-40B4-BE49-F238E27FC236}">
                <a16:creationId xmlns:a16="http://schemas.microsoft.com/office/drawing/2014/main" id="{2086D81C-98FE-459C-A546-FFABA787B325}"/>
              </a:ext>
            </a:extLst>
          </p:cNvPr>
          <p:cNvGraphicFramePr>
            <a:graphicFrameLocks noGrp="1"/>
          </p:cNvGraphicFramePr>
          <p:nvPr>
            <p:ph idx="1"/>
            <p:extLst/>
          </p:nvPr>
        </p:nvGraphicFramePr>
        <p:xfrm>
          <a:off x="636814" y="1571626"/>
          <a:ext cx="11050361" cy="4357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6905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22E65768-74BE-4E01-8B5D-F43022CC420F}"/>
              </a:ext>
            </a:extLst>
          </p:cNvPr>
          <p:cNvSpPr>
            <a:spLocks noGrp="1"/>
          </p:cNvSpPr>
          <p:nvPr>
            <p:ph idx="1"/>
          </p:nvPr>
        </p:nvSpPr>
        <p:spPr>
          <a:xfrm>
            <a:off x="905933" y="1778001"/>
            <a:ext cx="10638367" cy="4151086"/>
          </a:xfrm>
        </p:spPr>
        <p:txBody>
          <a:bodyPr>
            <a:normAutofit/>
          </a:bodyPr>
          <a:lstStyle/>
          <a:p>
            <a:pPr marL="0" indent="0">
              <a:buNone/>
            </a:pPr>
            <a:r>
              <a:rPr lang="fi-FI" dirty="0"/>
              <a:t>Markkinaoikeus voi </a:t>
            </a:r>
            <a:r>
              <a:rPr lang="fi-FI" dirty="0" err="1"/>
              <a:t>KKV:n</a:t>
            </a:r>
            <a:r>
              <a:rPr lang="fi-FI" dirty="0"/>
              <a:t> esityksestä:</a:t>
            </a:r>
          </a:p>
          <a:p>
            <a:endParaRPr lang="fi-FI" dirty="0"/>
          </a:p>
          <a:p>
            <a:pPr marL="457200" indent="-457200">
              <a:buFont typeface="+mj-lt"/>
              <a:buAutoNum type="arabicParenR"/>
            </a:pPr>
            <a:r>
              <a:rPr lang="fi-FI" dirty="0"/>
              <a:t>määrätä hankintayksikölle tehottomuusseuraamuksen</a:t>
            </a:r>
          </a:p>
          <a:p>
            <a:pPr marL="457200" indent="-457200">
              <a:buFont typeface="+mj-lt"/>
              <a:buAutoNum type="arabicParenR"/>
            </a:pPr>
            <a:endParaRPr lang="fi-FI" dirty="0"/>
          </a:p>
          <a:p>
            <a:pPr marL="457200" indent="-457200">
              <a:buFont typeface="+mj-lt"/>
              <a:buAutoNum type="arabicParenR"/>
            </a:pPr>
            <a:r>
              <a:rPr lang="fi-FI" dirty="0"/>
              <a:t>määrätä hankintayksikön maksamaan valtiolle seuraamusmaksun</a:t>
            </a:r>
          </a:p>
          <a:p>
            <a:pPr marL="457200" indent="-457200">
              <a:buFont typeface="+mj-lt"/>
              <a:buAutoNum type="arabicParenR"/>
            </a:pPr>
            <a:endParaRPr lang="fi-FI" dirty="0"/>
          </a:p>
          <a:p>
            <a:pPr marL="457200" indent="-457200">
              <a:buFont typeface="+mj-lt"/>
              <a:buAutoNum type="arabicParenR"/>
            </a:pPr>
            <a:r>
              <a:rPr lang="fi-FI" dirty="0"/>
              <a:t>määrätä sopimuskauden lyhennettäväksi</a:t>
            </a:r>
          </a:p>
          <a:p>
            <a:pPr marL="457200" indent="-457200">
              <a:buFont typeface="+mj-lt"/>
              <a:buAutoNum type="arabicParenR"/>
            </a:pPr>
            <a:endParaRPr lang="fi-FI" dirty="0"/>
          </a:p>
          <a:p>
            <a:pPr marL="457200" indent="-457200">
              <a:buFont typeface="+mj-lt"/>
              <a:buAutoNum type="arabicParenR"/>
            </a:pPr>
            <a:r>
              <a:rPr lang="fi-FI" dirty="0"/>
              <a:t>kumota hankintapäätöksen</a:t>
            </a:r>
          </a:p>
        </p:txBody>
      </p:sp>
      <p:sp>
        <p:nvSpPr>
          <p:cNvPr id="3" name="Otsikko 2">
            <a:extLst>
              <a:ext uri="{FF2B5EF4-FFF2-40B4-BE49-F238E27FC236}">
                <a16:creationId xmlns:a16="http://schemas.microsoft.com/office/drawing/2014/main" id="{4168A5A8-8B27-4D39-B5EA-92C67285DB47}"/>
              </a:ext>
            </a:extLst>
          </p:cNvPr>
          <p:cNvSpPr>
            <a:spLocks noGrp="1"/>
          </p:cNvSpPr>
          <p:nvPr>
            <p:ph type="title"/>
          </p:nvPr>
        </p:nvSpPr>
        <p:spPr/>
        <p:txBody>
          <a:bodyPr/>
          <a:lstStyle/>
          <a:p>
            <a:r>
              <a:rPr lang="fi-FI" dirty="0"/>
              <a:t>Seuraamuksen määrääminen Kilpailu- ja kuluttajaviraston esityksestä</a:t>
            </a:r>
          </a:p>
        </p:txBody>
      </p:sp>
      <p:sp>
        <p:nvSpPr>
          <p:cNvPr id="4" name="Päivämäärän paikkamerkki 3">
            <a:extLst>
              <a:ext uri="{FF2B5EF4-FFF2-40B4-BE49-F238E27FC236}">
                <a16:creationId xmlns:a16="http://schemas.microsoft.com/office/drawing/2014/main" id="{660292EE-C066-4FDE-B04B-4C948C59DCAD}"/>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D2DB9D3D-AA3B-43C2-961D-0DB4BEEF28FD}"/>
              </a:ext>
            </a:extLst>
          </p:cNvPr>
          <p:cNvSpPr>
            <a:spLocks noGrp="1"/>
          </p:cNvSpPr>
          <p:nvPr>
            <p:ph type="sldNum" sz="quarter" idx="12"/>
          </p:nvPr>
        </p:nvSpPr>
        <p:spPr/>
        <p:txBody>
          <a:bodyPr/>
          <a:lstStyle/>
          <a:p>
            <a:fld id="{6FEE3690-F5DD-4D10-AE54-EBE94241D383}" type="slidenum">
              <a:rPr lang="fi-FI" noProof="0" smtClean="0"/>
              <a:t>29</a:t>
            </a:fld>
            <a:endParaRPr lang="fi-FI" noProof="0" dirty="0"/>
          </a:p>
        </p:txBody>
      </p:sp>
    </p:spTree>
    <p:extLst>
      <p:ext uri="{BB962C8B-B14F-4D97-AF65-F5344CB8AC3E}">
        <p14:creationId xmlns:p14="http://schemas.microsoft.com/office/powerpoint/2010/main" val="402216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83941EA-F768-47C9-80EE-8073D8F0FA66}"/>
              </a:ext>
            </a:extLst>
          </p:cNvPr>
          <p:cNvSpPr>
            <a:spLocks noGrp="1"/>
          </p:cNvSpPr>
          <p:nvPr>
            <p:ph idx="1"/>
          </p:nvPr>
        </p:nvSpPr>
        <p:spPr/>
        <p:txBody>
          <a:bodyPr>
            <a:normAutofit/>
          </a:bodyPr>
          <a:lstStyle/>
          <a:p>
            <a:r>
              <a:rPr lang="fi-FI" dirty="0"/>
              <a:t>Puitejärjestelyllä tarkoitetaan </a:t>
            </a:r>
          </a:p>
          <a:p>
            <a:pPr lvl="1"/>
            <a:r>
              <a:rPr lang="fi-FI" dirty="0"/>
              <a:t>yhden tai useamman hankintayksikön ja yhden tai useamman toimittajan </a:t>
            </a:r>
          </a:p>
          <a:p>
            <a:pPr lvl="1"/>
            <a:r>
              <a:rPr lang="fi-FI" dirty="0"/>
              <a:t>välistä sopimusta, jonka tarkoituksena on vahvistaa tietyn ajan kuluessa tehtäviä hankintasopimuksia koskevat hinnat ja suunnitellut määrät sekä muut ehdot. (42 §:n 1 mom.)</a:t>
            </a:r>
          </a:p>
          <a:p>
            <a:r>
              <a:rPr lang="fi-FI" dirty="0"/>
              <a:t>Joko hankintayksikkö itse tai yhteishankintana</a:t>
            </a:r>
          </a:p>
          <a:p>
            <a:r>
              <a:rPr lang="fi-FI" dirty="0"/>
              <a:t>Kyseessä menettelytekniikka, joka tulee kilpailuttaa hankintalain mukaisilla menettelyillä</a:t>
            </a:r>
          </a:p>
          <a:p>
            <a:endParaRPr lang="fi-FI" dirty="0"/>
          </a:p>
          <a:p>
            <a:endParaRPr lang="fi-FI" i="1" dirty="0"/>
          </a:p>
          <a:p>
            <a:pPr marL="457200" lvl="1" indent="0">
              <a:buNone/>
            </a:pPr>
            <a:endParaRPr lang="fi-FI" dirty="0"/>
          </a:p>
          <a:p>
            <a:endParaRPr lang="fi-FI" dirty="0"/>
          </a:p>
          <a:p>
            <a:endParaRPr lang="fi-FI" dirty="0"/>
          </a:p>
        </p:txBody>
      </p:sp>
      <p:sp>
        <p:nvSpPr>
          <p:cNvPr id="3" name="Otsikko 2">
            <a:extLst>
              <a:ext uri="{FF2B5EF4-FFF2-40B4-BE49-F238E27FC236}">
                <a16:creationId xmlns:a16="http://schemas.microsoft.com/office/drawing/2014/main" id="{D8E2B4E7-9F65-4D41-AA5D-F22F6C80C6D4}"/>
              </a:ext>
            </a:extLst>
          </p:cNvPr>
          <p:cNvSpPr>
            <a:spLocks noGrp="1"/>
          </p:cNvSpPr>
          <p:nvPr>
            <p:ph type="title"/>
          </p:nvPr>
        </p:nvSpPr>
        <p:spPr/>
        <p:txBody>
          <a:bodyPr/>
          <a:lstStyle/>
          <a:p>
            <a:r>
              <a:rPr lang="fi-FI" dirty="0"/>
              <a:t>Puitejärjestely hankintalaissa</a:t>
            </a:r>
          </a:p>
        </p:txBody>
      </p:sp>
      <p:sp>
        <p:nvSpPr>
          <p:cNvPr id="4" name="Päivämäärän paikkamerkki 3">
            <a:extLst>
              <a:ext uri="{FF2B5EF4-FFF2-40B4-BE49-F238E27FC236}">
                <a16:creationId xmlns:a16="http://schemas.microsoft.com/office/drawing/2014/main" id="{3D572C35-21BF-4A89-9784-E90A32C681C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D530B7A5-F646-4FD7-BA9F-9F278428E2BF}"/>
              </a:ext>
            </a:extLst>
          </p:cNvPr>
          <p:cNvSpPr>
            <a:spLocks noGrp="1"/>
          </p:cNvSpPr>
          <p:nvPr>
            <p:ph type="sldNum" sz="quarter" idx="12"/>
          </p:nvPr>
        </p:nvSpPr>
        <p:spPr/>
        <p:txBody>
          <a:bodyPr/>
          <a:lstStyle/>
          <a:p>
            <a:fld id="{6FEE3690-F5DD-4D10-AE54-EBE94241D383}" type="slidenum">
              <a:rPr lang="fi-FI" noProof="0" smtClean="0"/>
              <a:t>3</a:t>
            </a:fld>
            <a:endParaRPr lang="fi-FI" noProof="0" dirty="0"/>
          </a:p>
        </p:txBody>
      </p:sp>
    </p:spTree>
    <p:extLst>
      <p:ext uri="{BB962C8B-B14F-4D97-AF65-F5344CB8AC3E}">
        <p14:creationId xmlns:p14="http://schemas.microsoft.com/office/powerpoint/2010/main" val="4293334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CF3277ED-EDB6-49B5-9A04-5C05C8786C70}"/>
              </a:ext>
            </a:extLst>
          </p:cNvPr>
          <p:cNvSpPr>
            <a:spLocks noGrp="1"/>
          </p:cNvSpPr>
          <p:nvPr>
            <p:ph idx="1"/>
          </p:nvPr>
        </p:nvSpPr>
        <p:spPr>
          <a:xfrm>
            <a:off x="905933" y="1604282"/>
            <a:ext cx="10617956" cy="4324805"/>
          </a:xfrm>
        </p:spPr>
        <p:txBody>
          <a:bodyPr>
            <a:normAutofit fontScale="92500" lnSpcReduction="10000"/>
          </a:bodyPr>
          <a:lstStyle/>
          <a:p>
            <a:r>
              <a:rPr lang="fi-FI" dirty="0" err="1"/>
              <a:t>MAO:lla</a:t>
            </a:r>
            <a:r>
              <a:rPr lang="fi-FI" dirty="0"/>
              <a:t> harkintavaltaa seuraamusten määräämisessä</a:t>
            </a:r>
          </a:p>
          <a:p>
            <a:endParaRPr lang="fi-FI" dirty="0"/>
          </a:p>
          <a:p>
            <a:r>
              <a:rPr lang="fi-FI" dirty="0" err="1"/>
              <a:t>MAO:n</a:t>
            </a:r>
            <a:r>
              <a:rPr lang="fi-FI" dirty="0"/>
              <a:t> otettava huomioon:</a:t>
            </a:r>
          </a:p>
          <a:p>
            <a:pPr lvl="1"/>
            <a:r>
              <a:rPr lang="fi-FI" dirty="0"/>
              <a:t>tehokkaan oikeussuojan toteutuminen</a:t>
            </a:r>
          </a:p>
          <a:p>
            <a:pPr lvl="1"/>
            <a:r>
              <a:rPr lang="fi-FI" dirty="0"/>
              <a:t>hankintalainsäädännön tavoitteet</a:t>
            </a:r>
          </a:p>
          <a:p>
            <a:pPr lvl="1"/>
            <a:r>
              <a:rPr lang="fi-FI" dirty="0"/>
              <a:t>seuraamusten yhteisvaikutus ei saa muodostua hankintayksikön tai sen sopimuspuolen kannalta kohtuuttomaksi</a:t>
            </a:r>
          </a:p>
          <a:p>
            <a:pPr marL="0" indent="0">
              <a:buNone/>
            </a:pPr>
            <a:r>
              <a:rPr lang="fi-FI" dirty="0"/>
              <a:t> </a:t>
            </a:r>
          </a:p>
          <a:p>
            <a:r>
              <a:rPr lang="fi-FI" dirty="0"/>
              <a:t>Seuraamus voidaan määrätä vain, jos lainvastainen menettely on vaikuttanut</a:t>
            </a:r>
          </a:p>
          <a:p>
            <a:pPr marL="914400" lvl="1" indent="-457200">
              <a:buFont typeface="+mj-lt"/>
              <a:buAutoNum type="alphaUcPeriod"/>
            </a:pPr>
            <a:r>
              <a:rPr lang="fi-FI" dirty="0"/>
              <a:t>hankintamenettelyn lopputulokseen tai </a:t>
            </a:r>
          </a:p>
          <a:p>
            <a:pPr marL="914400" lvl="1" indent="-457200">
              <a:buFont typeface="+mj-lt"/>
              <a:buAutoNum type="alphaUcPeriod"/>
            </a:pPr>
            <a:r>
              <a:rPr lang="fi-FI" dirty="0"/>
              <a:t>asianosaisen asemaan hankintamenettelyssä</a:t>
            </a:r>
          </a:p>
          <a:p>
            <a:endParaRPr lang="fi-FI" dirty="0"/>
          </a:p>
        </p:txBody>
      </p:sp>
      <p:sp>
        <p:nvSpPr>
          <p:cNvPr id="3" name="Otsikko 2">
            <a:extLst>
              <a:ext uri="{FF2B5EF4-FFF2-40B4-BE49-F238E27FC236}">
                <a16:creationId xmlns:a16="http://schemas.microsoft.com/office/drawing/2014/main" id="{3D07C34D-7F1D-4052-8602-864C070657B0}"/>
              </a:ext>
            </a:extLst>
          </p:cNvPr>
          <p:cNvSpPr>
            <a:spLocks noGrp="1"/>
          </p:cNvSpPr>
          <p:nvPr>
            <p:ph type="title"/>
          </p:nvPr>
        </p:nvSpPr>
        <p:spPr>
          <a:xfrm>
            <a:off x="905933" y="302080"/>
            <a:ext cx="10371667" cy="987877"/>
          </a:xfrm>
        </p:spPr>
        <p:txBody>
          <a:bodyPr/>
          <a:lstStyle/>
          <a:p>
            <a:r>
              <a:rPr lang="fi-FI" dirty="0" err="1"/>
              <a:t>MAO:n</a:t>
            </a:r>
            <a:r>
              <a:rPr lang="fi-FI" dirty="0"/>
              <a:t> harkintavalta</a:t>
            </a:r>
          </a:p>
        </p:txBody>
      </p:sp>
      <p:sp>
        <p:nvSpPr>
          <p:cNvPr id="4" name="Päivämäärän paikkamerkki 3">
            <a:extLst>
              <a:ext uri="{FF2B5EF4-FFF2-40B4-BE49-F238E27FC236}">
                <a16:creationId xmlns:a16="http://schemas.microsoft.com/office/drawing/2014/main" id="{A9593F38-4C04-43AE-953E-540FCB95ED43}"/>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ECFDDC33-B467-447A-9C98-B97F8D19AA8C}"/>
              </a:ext>
            </a:extLst>
          </p:cNvPr>
          <p:cNvSpPr>
            <a:spLocks noGrp="1"/>
          </p:cNvSpPr>
          <p:nvPr>
            <p:ph type="sldNum" sz="quarter" idx="12"/>
          </p:nvPr>
        </p:nvSpPr>
        <p:spPr/>
        <p:txBody>
          <a:bodyPr/>
          <a:lstStyle/>
          <a:p>
            <a:fld id="{6FEE3690-F5DD-4D10-AE54-EBE94241D383}" type="slidenum">
              <a:rPr lang="fi-FI" noProof="0" smtClean="0"/>
              <a:t>30</a:t>
            </a:fld>
            <a:endParaRPr lang="fi-FI" noProof="0" dirty="0"/>
          </a:p>
        </p:txBody>
      </p:sp>
    </p:spTree>
    <p:extLst>
      <p:ext uri="{BB962C8B-B14F-4D97-AF65-F5344CB8AC3E}">
        <p14:creationId xmlns:p14="http://schemas.microsoft.com/office/powerpoint/2010/main" val="1676320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73A6C90-DB47-435A-8010-A3FEF57DAB71}"/>
              </a:ext>
            </a:extLst>
          </p:cNvPr>
          <p:cNvSpPr>
            <a:spLocks noGrp="1"/>
          </p:cNvSpPr>
          <p:nvPr>
            <p:ph idx="1"/>
          </p:nvPr>
        </p:nvSpPr>
        <p:spPr>
          <a:xfrm>
            <a:off x="762000" y="982133"/>
            <a:ext cx="11114314" cy="5125268"/>
          </a:xfrm>
        </p:spPr>
        <p:txBody>
          <a:bodyPr>
            <a:normAutofit lnSpcReduction="10000"/>
          </a:bodyPr>
          <a:lstStyle/>
          <a:p>
            <a:r>
              <a:rPr lang="fi-FI" dirty="0"/>
              <a:t>Edellytyksenä hankintamenettelyssä tapahtunut virhe ja että ilman tätä virhettä valittajalla olisi ollut todellinen mahdollisuus päästä hankinnan toimittajaksi. </a:t>
            </a:r>
          </a:p>
          <a:p>
            <a:pPr lvl="1"/>
            <a:r>
              <a:rPr lang="fi-FI" dirty="0"/>
              <a:t>KHO:2015:94: Hyvitysmaksun määrääminen ei edellytä valittajan voineen varmasti voittaa virheettömässä menettelyssä</a:t>
            </a:r>
          </a:p>
          <a:p>
            <a:r>
              <a:rPr lang="fi-FI" dirty="0"/>
              <a:t>Hyvitysmaksu voidaan määrätä maksettavaksi</a:t>
            </a:r>
          </a:p>
          <a:p>
            <a:pPr marL="914400" lvl="1" indent="-457200">
              <a:buFont typeface="+mj-lt"/>
              <a:buAutoNum type="alphaLcParenR"/>
            </a:pPr>
            <a:r>
              <a:rPr lang="fi-FI" dirty="0"/>
              <a:t>jos ensisijainen seuraamus saattaisi aiheuttaa hankintayksikölle, muiden oikeuksille tai yleiselle edulle suurempaa haittaa kuin toimenpiteen edut olisivat, taikka </a:t>
            </a:r>
          </a:p>
          <a:p>
            <a:pPr marL="914400" lvl="1" indent="-457200">
              <a:buFont typeface="+mj-lt"/>
              <a:buAutoNum type="alphaLcParenR"/>
            </a:pPr>
            <a:r>
              <a:rPr lang="fi-FI" dirty="0"/>
              <a:t>jos valitus on pantu vireille vasta hankintasopimuksen tekemisen jälkeen.</a:t>
            </a:r>
          </a:p>
          <a:p>
            <a:r>
              <a:rPr lang="fi-FI" dirty="0"/>
              <a:t>Hyvitysmaksua määrättäessä otetaan huomioon</a:t>
            </a:r>
          </a:p>
          <a:p>
            <a:pPr lvl="1"/>
            <a:r>
              <a:rPr lang="fi-FI" dirty="0"/>
              <a:t>hankintayksikön virheen tai laiminlyönnin laatu</a:t>
            </a:r>
          </a:p>
          <a:p>
            <a:pPr lvl="1"/>
            <a:r>
              <a:rPr lang="fi-FI" dirty="0"/>
              <a:t>valituksen kohteena olevan hankinnan arvo, ja</a:t>
            </a:r>
          </a:p>
          <a:p>
            <a:pPr lvl="1"/>
            <a:r>
              <a:rPr lang="fi-FI" dirty="0"/>
              <a:t>valittajalle aiheutuneet kustannukset ja vahinko</a:t>
            </a:r>
          </a:p>
        </p:txBody>
      </p:sp>
      <p:sp>
        <p:nvSpPr>
          <p:cNvPr id="3" name="Otsikko 2">
            <a:extLst>
              <a:ext uri="{FF2B5EF4-FFF2-40B4-BE49-F238E27FC236}">
                <a16:creationId xmlns:a16="http://schemas.microsoft.com/office/drawing/2014/main" id="{CD0F5DCF-A1DA-4E94-91E9-37F4A23284B7}"/>
              </a:ext>
            </a:extLst>
          </p:cNvPr>
          <p:cNvSpPr>
            <a:spLocks noGrp="1"/>
          </p:cNvSpPr>
          <p:nvPr>
            <p:ph type="title"/>
          </p:nvPr>
        </p:nvSpPr>
        <p:spPr>
          <a:xfrm>
            <a:off x="762000" y="184638"/>
            <a:ext cx="10515600" cy="606575"/>
          </a:xfrm>
        </p:spPr>
        <p:txBody>
          <a:bodyPr/>
          <a:lstStyle/>
          <a:p>
            <a:r>
              <a:rPr lang="fi-FI" dirty="0"/>
              <a:t>Hyvitysmaksu 1/2</a:t>
            </a:r>
          </a:p>
        </p:txBody>
      </p:sp>
      <p:sp>
        <p:nvSpPr>
          <p:cNvPr id="4" name="Päivämäärän paikkamerkki 3">
            <a:extLst>
              <a:ext uri="{FF2B5EF4-FFF2-40B4-BE49-F238E27FC236}">
                <a16:creationId xmlns:a16="http://schemas.microsoft.com/office/drawing/2014/main" id="{B243CD57-617D-46EC-9D24-BF51F2EA8D08}"/>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4943966C-E906-4B69-8B90-40C676EAD05F}"/>
              </a:ext>
            </a:extLst>
          </p:cNvPr>
          <p:cNvSpPr>
            <a:spLocks noGrp="1"/>
          </p:cNvSpPr>
          <p:nvPr>
            <p:ph type="sldNum" sz="quarter" idx="12"/>
          </p:nvPr>
        </p:nvSpPr>
        <p:spPr/>
        <p:txBody>
          <a:bodyPr/>
          <a:lstStyle/>
          <a:p>
            <a:fld id="{6FEE3690-F5DD-4D10-AE54-EBE94241D383}" type="slidenum">
              <a:rPr lang="fi-FI" noProof="0" smtClean="0"/>
              <a:t>31</a:t>
            </a:fld>
            <a:endParaRPr lang="fi-FI" noProof="0" dirty="0"/>
          </a:p>
        </p:txBody>
      </p:sp>
    </p:spTree>
    <p:extLst>
      <p:ext uri="{BB962C8B-B14F-4D97-AF65-F5344CB8AC3E}">
        <p14:creationId xmlns:p14="http://schemas.microsoft.com/office/powerpoint/2010/main" val="3392806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73A6C90-DB47-435A-8010-A3FEF57DAB71}"/>
              </a:ext>
            </a:extLst>
          </p:cNvPr>
          <p:cNvSpPr>
            <a:spLocks noGrp="1"/>
          </p:cNvSpPr>
          <p:nvPr>
            <p:ph idx="1"/>
          </p:nvPr>
        </p:nvSpPr>
        <p:spPr>
          <a:xfrm>
            <a:off x="660400" y="1100667"/>
            <a:ext cx="11215914" cy="5006734"/>
          </a:xfrm>
        </p:spPr>
        <p:txBody>
          <a:bodyPr>
            <a:normAutofit/>
          </a:bodyPr>
          <a:lstStyle/>
          <a:p>
            <a:r>
              <a:rPr lang="fi-FI" dirty="0"/>
              <a:t>Voidaan jättää määräämättä, jos HY pidättäytynyt täytäntöönpanosta markkinaoikeuskäsittelyn ajaksi</a:t>
            </a:r>
          </a:p>
          <a:p>
            <a:r>
              <a:rPr lang="fi-FI" dirty="0"/>
              <a:t>Hyvitysmaksun määrä ei saa ilman erityistä syytä ylittää 10 %:a hankintasopimuksen arvosta</a:t>
            </a:r>
          </a:p>
          <a:p>
            <a:pPr lvl="1"/>
            <a:r>
              <a:rPr lang="fi-FI" dirty="0"/>
              <a:t>KHO:2016:114: HY oli tehnyt hankintasopimuksen sen jälkeen, kun oli saanut tiedon valituksesta </a:t>
            </a:r>
            <a:r>
              <a:rPr lang="fi-FI" dirty="0" err="1"/>
              <a:t>MAO:ssa</a:t>
            </a:r>
            <a:r>
              <a:rPr lang="fi-FI" dirty="0"/>
              <a:t>. HY ei ollut pyytänyt </a:t>
            </a:r>
            <a:r>
              <a:rPr lang="fi-FI" dirty="0" err="1"/>
              <a:t>MAO:a</a:t>
            </a:r>
            <a:r>
              <a:rPr lang="fi-FI" dirty="0"/>
              <a:t> sallimaan hankintapäätöksen täytäntöönpanoa. KHO katsoi, että hankintapäätöksen täytäntöönpanossa noudatettu menettely osaltaan osoitti HY:n menettelyn erityistä moitittavuutta. Kun otettiin lisäksi huomioon HY:n virheen laatu eli täydentämismahdollisuuden varaaminen hankintasäännösten vastaisesti alun perin selvästi tarjouspyynnön vastaiselle tarjoukselle ja tämän tarjouksen valitseminen, KHO katsoi, että asiassa oli erityinen syy määrätä prosenttirajan ylittävä hyvitysmaksu.</a:t>
            </a:r>
          </a:p>
        </p:txBody>
      </p:sp>
      <p:sp>
        <p:nvSpPr>
          <p:cNvPr id="3" name="Otsikko 2">
            <a:extLst>
              <a:ext uri="{FF2B5EF4-FFF2-40B4-BE49-F238E27FC236}">
                <a16:creationId xmlns:a16="http://schemas.microsoft.com/office/drawing/2014/main" id="{CD0F5DCF-A1DA-4E94-91E9-37F4A23284B7}"/>
              </a:ext>
            </a:extLst>
          </p:cNvPr>
          <p:cNvSpPr>
            <a:spLocks noGrp="1"/>
          </p:cNvSpPr>
          <p:nvPr>
            <p:ph type="title"/>
          </p:nvPr>
        </p:nvSpPr>
        <p:spPr>
          <a:xfrm>
            <a:off x="660400" y="184638"/>
            <a:ext cx="10617200" cy="606575"/>
          </a:xfrm>
        </p:spPr>
        <p:txBody>
          <a:bodyPr/>
          <a:lstStyle/>
          <a:p>
            <a:r>
              <a:rPr lang="fi-FI" dirty="0"/>
              <a:t>Hyvitysmaksu 2/2</a:t>
            </a:r>
          </a:p>
        </p:txBody>
      </p:sp>
      <p:sp>
        <p:nvSpPr>
          <p:cNvPr id="4" name="Päivämäärän paikkamerkki 3">
            <a:extLst>
              <a:ext uri="{FF2B5EF4-FFF2-40B4-BE49-F238E27FC236}">
                <a16:creationId xmlns:a16="http://schemas.microsoft.com/office/drawing/2014/main" id="{B243CD57-617D-46EC-9D24-BF51F2EA8D08}"/>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4943966C-E906-4B69-8B90-40C676EAD05F}"/>
              </a:ext>
            </a:extLst>
          </p:cNvPr>
          <p:cNvSpPr>
            <a:spLocks noGrp="1"/>
          </p:cNvSpPr>
          <p:nvPr>
            <p:ph type="sldNum" sz="quarter" idx="12"/>
          </p:nvPr>
        </p:nvSpPr>
        <p:spPr/>
        <p:txBody>
          <a:bodyPr/>
          <a:lstStyle/>
          <a:p>
            <a:fld id="{6FEE3690-F5DD-4D10-AE54-EBE94241D383}" type="slidenum">
              <a:rPr lang="fi-FI" noProof="0" smtClean="0"/>
              <a:t>32</a:t>
            </a:fld>
            <a:endParaRPr lang="fi-FI" noProof="0" dirty="0"/>
          </a:p>
        </p:txBody>
      </p:sp>
    </p:spTree>
    <p:extLst>
      <p:ext uri="{BB962C8B-B14F-4D97-AF65-F5344CB8AC3E}">
        <p14:creationId xmlns:p14="http://schemas.microsoft.com/office/powerpoint/2010/main" val="440552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70D5B848-E890-4BCB-8F9C-6A88B23E951F}"/>
              </a:ext>
            </a:extLst>
          </p:cNvPr>
          <p:cNvSpPr>
            <a:spLocks noGrp="1"/>
          </p:cNvSpPr>
          <p:nvPr>
            <p:ph idx="1"/>
          </p:nvPr>
        </p:nvSpPr>
        <p:spPr>
          <a:xfrm>
            <a:off x="905933" y="1545771"/>
            <a:ext cx="10717107" cy="4383316"/>
          </a:xfrm>
        </p:spPr>
        <p:txBody>
          <a:bodyPr>
            <a:normAutofit fontScale="92500"/>
          </a:bodyPr>
          <a:lstStyle/>
          <a:p>
            <a:r>
              <a:rPr lang="fi-FI" dirty="0"/>
              <a:t>Tarjouskilpailun voittaneen yhtiö B:n tarjousta koskevan selonottoneuvottelun tarkoituksena oli ollut käydä läpi yhtiö B:n kanssa tarjouksen sisältö ja edellytykset urakoitsijavalinnalle. </a:t>
            </a:r>
          </a:p>
          <a:p>
            <a:r>
              <a:rPr lang="fi-FI" dirty="0"/>
              <a:t>Yhtiö B:n kanssa samaan yritysryhmään kuuluvan yhtiö C:n kaksi edustajaa olivat osallistuneet hankintayksikön avustajina yhtiö B:n tarjouksen selonottoneuvotteluun</a:t>
            </a:r>
          </a:p>
          <a:p>
            <a:r>
              <a:rPr lang="fi-FI" dirty="0"/>
              <a:t>KHO: Tämä oli mainittujen yhtiöiden taloudellisten intressien yhteys huomioon ottaen ollut omiaan aiheuttamaan epäilyjä hankintamenettelyn puolueettomuudesta ja eturistiriidan olemassaolosta riippumatta siitä, mitkä olivat olleet selonottoneuvotteluun osallistuneiden yhtiö C:n edustajien tosiasialliset vaikutusmahdollisuudet urakoitsijavalintaan.</a:t>
            </a:r>
          </a:p>
          <a:p>
            <a:r>
              <a:rPr lang="fi-FI" dirty="0"/>
              <a:t>Hankintamenettely oli siten ollut tältä osin virheellistä.</a:t>
            </a:r>
          </a:p>
        </p:txBody>
      </p:sp>
      <p:sp>
        <p:nvSpPr>
          <p:cNvPr id="3" name="Otsikko 2">
            <a:extLst>
              <a:ext uri="{FF2B5EF4-FFF2-40B4-BE49-F238E27FC236}">
                <a16:creationId xmlns:a16="http://schemas.microsoft.com/office/drawing/2014/main" id="{0D7F7C92-E7BB-413D-96DA-9E95B265293C}"/>
              </a:ext>
            </a:extLst>
          </p:cNvPr>
          <p:cNvSpPr>
            <a:spLocks noGrp="1"/>
          </p:cNvSpPr>
          <p:nvPr>
            <p:ph type="title"/>
          </p:nvPr>
        </p:nvSpPr>
        <p:spPr>
          <a:xfrm>
            <a:off x="905933" y="304801"/>
            <a:ext cx="10717107" cy="1001486"/>
          </a:xfrm>
        </p:spPr>
        <p:txBody>
          <a:bodyPr>
            <a:normAutofit fontScale="90000"/>
          </a:bodyPr>
          <a:lstStyle/>
          <a:p>
            <a:r>
              <a:rPr lang="fi-FI" dirty="0"/>
              <a:t>KHO:2019:85 – Eturistiriita – hyvitysmaksun edellytykset</a:t>
            </a:r>
          </a:p>
        </p:txBody>
      </p:sp>
      <p:sp>
        <p:nvSpPr>
          <p:cNvPr id="4" name="Päivämäärän paikkamerkki 3">
            <a:extLst>
              <a:ext uri="{FF2B5EF4-FFF2-40B4-BE49-F238E27FC236}">
                <a16:creationId xmlns:a16="http://schemas.microsoft.com/office/drawing/2014/main" id="{B0F50D5C-DF92-4CEE-B847-1C3645099D4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E0DFE1B9-5223-4CD3-A57F-B62FBD6FC01B}"/>
              </a:ext>
            </a:extLst>
          </p:cNvPr>
          <p:cNvSpPr>
            <a:spLocks noGrp="1"/>
          </p:cNvSpPr>
          <p:nvPr>
            <p:ph type="sldNum" sz="quarter" idx="12"/>
          </p:nvPr>
        </p:nvSpPr>
        <p:spPr/>
        <p:txBody>
          <a:bodyPr/>
          <a:lstStyle/>
          <a:p>
            <a:fld id="{6FEE3690-F5DD-4D10-AE54-EBE94241D383}" type="slidenum">
              <a:rPr lang="fi-FI" noProof="0" smtClean="0"/>
              <a:t>33</a:t>
            </a:fld>
            <a:endParaRPr lang="fi-FI" noProof="0" dirty="0"/>
          </a:p>
        </p:txBody>
      </p:sp>
    </p:spTree>
    <p:extLst>
      <p:ext uri="{BB962C8B-B14F-4D97-AF65-F5344CB8AC3E}">
        <p14:creationId xmlns:p14="http://schemas.microsoft.com/office/powerpoint/2010/main" val="27678654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02CB40E7-4E17-4A20-8E12-D229FE71CC76}"/>
              </a:ext>
            </a:extLst>
          </p:cNvPr>
          <p:cNvSpPr>
            <a:spLocks noGrp="1"/>
          </p:cNvSpPr>
          <p:nvPr>
            <p:ph idx="1"/>
          </p:nvPr>
        </p:nvSpPr>
        <p:spPr>
          <a:xfrm>
            <a:off x="905933" y="892629"/>
            <a:ext cx="10807096" cy="5036458"/>
          </a:xfrm>
        </p:spPr>
        <p:txBody>
          <a:bodyPr>
            <a:normAutofit fontScale="85000" lnSpcReduction="10000"/>
          </a:bodyPr>
          <a:lstStyle/>
          <a:p>
            <a:r>
              <a:rPr lang="fi-FI" dirty="0"/>
              <a:t>KHO: Eturistiriita olisi ollut estettävissä ja siten virheetön hankintamenettely toteutettavissa pelkästään siten, että hankintayksikkö ei olisi sallinut yhtiö C:n edustajien osallistumista yhtiö B:n tarjouksen selonottoneuvotteluun.</a:t>
            </a:r>
          </a:p>
          <a:p>
            <a:r>
              <a:rPr lang="fi-FI" dirty="0"/>
              <a:t>Hyvitysmaksuasiassa oli arvioitava, oliko yhtiö C:n edustajien osallistuminen yhtiö B:n tarjouksen selonottoneuvotteluun vaikuttanut siihen, että yhtiö B oli valittu urakoitsijaksi tarjouskilpailun ehtojen vastaisesti. </a:t>
            </a:r>
          </a:p>
          <a:p>
            <a:r>
              <a:rPr lang="fi-FI" dirty="0"/>
              <a:t>Koska yhtiö C:n edustajien osallistuminen yhtiö B:n tarjouksen selonottoneuvotteluun ei ollut johtanut yhtiö B:n tarjouksen muuttamiseen tai tarjouspyynnössä tarjoajille asetettujen vaatimusten muuttamiseen yhtiö B:tä suosivalla tavalla eikä asiassa muutoinkaan ollut ilmennyt perustetta, jonka vuoksi yhtiö B:n tarjousta ei olisi tullut tarjouskilpailun ehtojen perusteella valita voittaneeksi tarjoukseksi, yhtiö C:n edustajien osallistumisen yhtiö B:n tarjouksen selonottoneuvotteluun ei voitu osoittaa vaikuttaneen hankintamenettelyn lopputulokseen siten, että kalliimman tarjouksen tehneellä valittajalla eli yhtiö A:lla olisi ollut todellinen mahdollisuus voittaa tarjouskilpailu virheettömässä menettelyssä. </a:t>
            </a:r>
          </a:p>
          <a:p>
            <a:r>
              <a:rPr lang="fi-FI" dirty="0"/>
              <a:t>Hyvitysmaksun edellytykset eivät täyttyneet. </a:t>
            </a:r>
          </a:p>
        </p:txBody>
      </p:sp>
      <p:sp>
        <p:nvSpPr>
          <p:cNvPr id="3" name="Otsikko 2">
            <a:extLst>
              <a:ext uri="{FF2B5EF4-FFF2-40B4-BE49-F238E27FC236}">
                <a16:creationId xmlns:a16="http://schemas.microsoft.com/office/drawing/2014/main" id="{57D6034B-0E70-430C-86FE-9776A8DD6EB6}"/>
              </a:ext>
            </a:extLst>
          </p:cNvPr>
          <p:cNvSpPr>
            <a:spLocks noGrp="1"/>
          </p:cNvSpPr>
          <p:nvPr>
            <p:ph type="title"/>
          </p:nvPr>
        </p:nvSpPr>
        <p:spPr>
          <a:xfrm>
            <a:off x="905933" y="304800"/>
            <a:ext cx="10371667" cy="359229"/>
          </a:xfrm>
        </p:spPr>
        <p:txBody>
          <a:bodyPr>
            <a:normAutofit fontScale="90000"/>
          </a:bodyPr>
          <a:lstStyle/>
          <a:p>
            <a:endParaRPr lang="fi-FI" dirty="0"/>
          </a:p>
        </p:txBody>
      </p:sp>
      <p:sp>
        <p:nvSpPr>
          <p:cNvPr id="4" name="Päivämäärän paikkamerkki 3">
            <a:extLst>
              <a:ext uri="{FF2B5EF4-FFF2-40B4-BE49-F238E27FC236}">
                <a16:creationId xmlns:a16="http://schemas.microsoft.com/office/drawing/2014/main" id="{D16ECA6F-2F52-41F4-AA1F-8B4A94CC1199}"/>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11EB7A0A-1CDC-4F2E-AA7D-206201AED5A3}"/>
              </a:ext>
            </a:extLst>
          </p:cNvPr>
          <p:cNvSpPr>
            <a:spLocks noGrp="1"/>
          </p:cNvSpPr>
          <p:nvPr>
            <p:ph type="sldNum" sz="quarter" idx="12"/>
          </p:nvPr>
        </p:nvSpPr>
        <p:spPr/>
        <p:txBody>
          <a:bodyPr/>
          <a:lstStyle/>
          <a:p>
            <a:fld id="{6FEE3690-F5DD-4D10-AE54-EBE94241D383}" type="slidenum">
              <a:rPr lang="fi-FI" noProof="0" smtClean="0"/>
              <a:t>34</a:t>
            </a:fld>
            <a:endParaRPr lang="fi-FI" noProof="0" dirty="0"/>
          </a:p>
        </p:txBody>
      </p:sp>
    </p:spTree>
    <p:extLst>
      <p:ext uri="{BB962C8B-B14F-4D97-AF65-F5344CB8AC3E}">
        <p14:creationId xmlns:p14="http://schemas.microsoft.com/office/powerpoint/2010/main" val="2482488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913ABF8-9ABA-45F4-B322-727DBFB6DFB9}"/>
              </a:ext>
            </a:extLst>
          </p:cNvPr>
          <p:cNvSpPr>
            <a:spLocks noGrp="1"/>
          </p:cNvSpPr>
          <p:nvPr>
            <p:ph idx="1"/>
          </p:nvPr>
        </p:nvSpPr>
        <p:spPr>
          <a:xfrm>
            <a:off x="905933" y="1208314"/>
            <a:ext cx="10371667" cy="4720773"/>
          </a:xfrm>
        </p:spPr>
        <p:txBody>
          <a:bodyPr/>
          <a:lstStyle/>
          <a:p>
            <a:pPr marL="0" indent="0">
              <a:buNone/>
            </a:pPr>
            <a:r>
              <a:rPr lang="fi-FI" dirty="0"/>
              <a:t>Äänestys 4-1. Eri mieltä ollut oikeusneuvos:</a:t>
            </a:r>
          </a:p>
          <a:p>
            <a:r>
              <a:rPr lang="fi-FI" dirty="0"/>
              <a:t>Eturistiriita on ollut vältettävissä vain niin, että vedenkäsittelyurakan suunnittelijaksi valitun B Oy:n kanssa samaan intressipiiriin kuuluvat yritykset olisi suljettu pois urakkaa koskevasta tarjouskilpailusta.</a:t>
            </a:r>
          </a:p>
          <a:p>
            <a:endParaRPr lang="fi-FI" dirty="0"/>
          </a:p>
          <a:p>
            <a:r>
              <a:rPr lang="fi-FI" dirty="0"/>
              <a:t>Valittajalla olisi ollut todellinen mahdollisuus voittaa tarjouskilpailu virheettömässä menettelyssä. Kaupungin lainvastainen menettely on vaikuttanut hankintamenettelyn lopputulokseen. Hyvitysmaksun määräämisen edellytykset täyttyvät.</a:t>
            </a:r>
          </a:p>
        </p:txBody>
      </p:sp>
      <p:sp>
        <p:nvSpPr>
          <p:cNvPr id="3" name="Otsikko 2">
            <a:extLst>
              <a:ext uri="{FF2B5EF4-FFF2-40B4-BE49-F238E27FC236}">
                <a16:creationId xmlns:a16="http://schemas.microsoft.com/office/drawing/2014/main" id="{6739D97E-EED5-4748-B172-58E7BFB5EDAE}"/>
              </a:ext>
            </a:extLst>
          </p:cNvPr>
          <p:cNvSpPr>
            <a:spLocks noGrp="1"/>
          </p:cNvSpPr>
          <p:nvPr>
            <p:ph type="title"/>
          </p:nvPr>
        </p:nvSpPr>
        <p:spPr>
          <a:xfrm>
            <a:off x="905933" y="457201"/>
            <a:ext cx="10371667" cy="620486"/>
          </a:xfrm>
        </p:spPr>
        <p:txBody>
          <a:bodyPr/>
          <a:lstStyle/>
          <a:p>
            <a:endParaRPr lang="fi-FI" dirty="0"/>
          </a:p>
        </p:txBody>
      </p:sp>
      <p:sp>
        <p:nvSpPr>
          <p:cNvPr id="4" name="Päivämäärän paikkamerkki 3">
            <a:extLst>
              <a:ext uri="{FF2B5EF4-FFF2-40B4-BE49-F238E27FC236}">
                <a16:creationId xmlns:a16="http://schemas.microsoft.com/office/drawing/2014/main" id="{9BA7C8A0-5A46-43FD-B5F6-901FEB3FB3D8}"/>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3D7D08A4-D7D1-4B64-B449-ADBB5FDF8A6E}"/>
              </a:ext>
            </a:extLst>
          </p:cNvPr>
          <p:cNvSpPr>
            <a:spLocks noGrp="1"/>
          </p:cNvSpPr>
          <p:nvPr>
            <p:ph type="sldNum" sz="quarter" idx="12"/>
          </p:nvPr>
        </p:nvSpPr>
        <p:spPr/>
        <p:txBody>
          <a:bodyPr/>
          <a:lstStyle/>
          <a:p>
            <a:fld id="{6FEE3690-F5DD-4D10-AE54-EBE94241D383}" type="slidenum">
              <a:rPr lang="fi-FI" noProof="0" smtClean="0"/>
              <a:t>35</a:t>
            </a:fld>
            <a:endParaRPr lang="fi-FI" noProof="0" dirty="0"/>
          </a:p>
        </p:txBody>
      </p:sp>
    </p:spTree>
    <p:extLst>
      <p:ext uri="{BB962C8B-B14F-4D97-AF65-F5344CB8AC3E}">
        <p14:creationId xmlns:p14="http://schemas.microsoft.com/office/powerpoint/2010/main" val="394051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DEACD205-B727-4E88-B6A6-17F235D00306}"/>
              </a:ext>
            </a:extLst>
          </p:cNvPr>
          <p:cNvSpPr>
            <a:spLocks noGrp="1"/>
          </p:cNvSpPr>
          <p:nvPr>
            <p:ph idx="1"/>
          </p:nvPr>
        </p:nvSpPr>
        <p:spPr>
          <a:xfrm>
            <a:off x="608238" y="1494064"/>
            <a:ext cx="11229975" cy="4435023"/>
          </a:xfrm>
        </p:spPr>
        <p:txBody>
          <a:bodyPr>
            <a:normAutofit fontScale="92500"/>
          </a:bodyPr>
          <a:lstStyle/>
          <a:p>
            <a:pPr marL="457200" indent="-457200">
              <a:buFont typeface="+mj-lt"/>
              <a:buAutoNum type="arabicParenR"/>
            </a:pPr>
            <a:r>
              <a:rPr lang="fi-FI" dirty="0"/>
              <a:t>Laiton suorahankinta eikä HY ole julkaissut </a:t>
            </a:r>
          </a:p>
          <a:p>
            <a:pPr marL="0" indent="0">
              <a:buNone/>
            </a:pPr>
            <a:r>
              <a:rPr lang="fi-FI" dirty="0"/>
              <a:t>	suorahankintailmoitusta </a:t>
            </a:r>
          </a:p>
          <a:p>
            <a:pPr marL="457200" indent="-457200">
              <a:buFont typeface="+mj-lt"/>
              <a:buAutoNum type="arabicParenR"/>
            </a:pPr>
            <a:endParaRPr lang="fi-FI" dirty="0"/>
          </a:p>
          <a:p>
            <a:pPr marL="457200" indent="-457200">
              <a:buFont typeface="+mj-lt"/>
              <a:buAutoNum type="arabicParenR" startAt="2"/>
            </a:pPr>
            <a:r>
              <a:rPr lang="fi-FI" dirty="0"/>
              <a:t>Odotusaikarikkomus</a:t>
            </a:r>
          </a:p>
          <a:p>
            <a:pPr marL="457200" indent="-457200">
              <a:buFont typeface="+mj-lt"/>
              <a:buAutoNum type="arabicParenR" startAt="2"/>
            </a:pPr>
            <a:endParaRPr lang="fi-FI" dirty="0"/>
          </a:p>
          <a:p>
            <a:pPr marL="457200" indent="-457200">
              <a:buFont typeface="+mj-lt"/>
              <a:buAutoNum type="arabicParenR" startAt="2"/>
            </a:pPr>
            <a:r>
              <a:rPr lang="fi-FI" dirty="0"/>
              <a:t>Hankintasopimus solmittu automaattisesta </a:t>
            </a:r>
          </a:p>
          <a:p>
            <a:pPr marL="0" indent="0">
              <a:buNone/>
            </a:pPr>
            <a:r>
              <a:rPr lang="fi-FI" dirty="0"/>
              <a:t>	suspensiosta huolimatta</a:t>
            </a:r>
          </a:p>
          <a:p>
            <a:pPr marL="0" indent="0">
              <a:buNone/>
            </a:pPr>
            <a:endParaRPr lang="fi-FI" dirty="0"/>
          </a:p>
          <a:p>
            <a:r>
              <a:rPr lang="fi-FI" dirty="0"/>
              <a:t>MAO määrää, mitä sopimuksen velvoitteita tehottomuusseuraamus koskee</a:t>
            </a:r>
          </a:p>
          <a:p>
            <a:r>
              <a:rPr lang="fi-FI" dirty="0"/>
              <a:t>Tehottomuusseuraamus voi koskea vain vielä täyttämättä olevia sopimusvelvoitteita</a:t>
            </a:r>
          </a:p>
        </p:txBody>
      </p:sp>
      <p:sp>
        <p:nvSpPr>
          <p:cNvPr id="3" name="Otsikko 2">
            <a:extLst>
              <a:ext uri="{FF2B5EF4-FFF2-40B4-BE49-F238E27FC236}">
                <a16:creationId xmlns:a16="http://schemas.microsoft.com/office/drawing/2014/main" id="{85F2797A-B2B3-420B-ADB3-F7B2A8DAAC3F}"/>
              </a:ext>
            </a:extLst>
          </p:cNvPr>
          <p:cNvSpPr>
            <a:spLocks noGrp="1"/>
          </p:cNvSpPr>
          <p:nvPr>
            <p:ph type="title"/>
          </p:nvPr>
        </p:nvSpPr>
        <p:spPr>
          <a:xfrm>
            <a:off x="608239" y="310244"/>
            <a:ext cx="10669362" cy="861331"/>
          </a:xfrm>
        </p:spPr>
        <p:txBody>
          <a:bodyPr/>
          <a:lstStyle/>
          <a:p>
            <a:r>
              <a:rPr lang="fi-FI" dirty="0"/>
              <a:t>Tehottomuusseuraamus</a:t>
            </a:r>
          </a:p>
        </p:txBody>
      </p:sp>
      <p:sp>
        <p:nvSpPr>
          <p:cNvPr id="4" name="Päivämäärän paikkamerkki 3">
            <a:extLst>
              <a:ext uri="{FF2B5EF4-FFF2-40B4-BE49-F238E27FC236}">
                <a16:creationId xmlns:a16="http://schemas.microsoft.com/office/drawing/2014/main" id="{07EC15C4-9E42-43B8-A16A-07B1F75F7E9F}"/>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45FDA593-85A4-4F1E-AEC0-242E747BAC5A}"/>
              </a:ext>
            </a:extLst>
          </p:cNvPr>
          <p:cNvSpPr>
            <a:spLocks noGrp="1"/>
          </p:cNvSpPr>
          <p:nvPr>
            <p:ph type="sldNum" sz="quarter" idx="12"/>
          </p:nvPr>
        </p:nvSpPr>
        <p:spPr/>
        <p:txBody>
          <a:bodyPr/>
          <a:lstStyle/>
          <a:p>
            <a:fld id="{6FEE3690-F5DD-4D10-AE54-EBE94241D383}" type="slidenum">
              <a:rPr lang="fi-FI" noProof="0" smtClean="0"/>
              <a:t>36</a:t>
            </a:fld>
            <a:endParaRPr lang="fi-FI" noProof="0" dirty="0"/>
          </a:p>
        </p:txBody>
      </p:sp>
      <p:sp>
        <p:nvSpPr>
          <p:cNvPr id="6" name="Oikea aaltosulje 5">
            <a:extLst>
              <a:ext uri="{FF2B5EF4-FFF2-40B4-BE49-F238E27FC236}">
                <a16:creationId xmlns:a16="http://schemas.microsoft.com/office/drawing/2014/main" id="{758EDE8C-9F22-4086-BA53-DBD0CE37FFA4}"/>
              </a:ext>
            </a:extLst>
          </p:cNvPr>
          <p:cNvSpPr/>
          <p:nvPr/>
        </p:nvSpPr>
        <p:spPr>
          <a:xfrm>
            <a:off x="6735536" y="2441122"/>
            <a:ext cx="457200" cy="1236890"/>
          </a:xfrm>
          <a:prstGeom prst="rightBrace">
            <a:avLst>
              <a:gd name="adj1" fmla="val 10061"/>
              <a:gd name="adj2" fmla="val 5117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i-FI"/>
          </a:p>
        </p:txBody>
      </p:sp>
      <p:sp>
        <p:nvSpPr>
          <p:cNvPr id="7" name="Tekstiruutu 6">
            <a:extLst>
              <a:ext uri="{FF2B5EF4-FFF2-40B4-BE49-F238E27FC236}">
                <a16:creationId xmlns:a16="http://schemas.microsoft.com/office/drawing/2014/main" id="{BE841C5D-7982-47F7-AFAD-FDFF19F0CD30}"/>
              </a:ext>
            </a:extLst>
          </p:cNvPr>
          <p:cNvSpPr txBox="1"/>
          <p:nvPr/>
        </p:nvSpPr>
        <p:spPr>
          <a:xfrm>
            <a:off x="7511143" y="2343150"/>
            <a:ext cx="4233182" cy="1477328"/>
          </a:xfrm>
          <a:prstGeom prst="rect">
            <a:avLst/>
          </a:prstGeom>
          <a:solidFill>
            <a:srgbClr val="B5EBFF"/>
          </a:solidFill>
          <a:ln>
            <a:solidFill>
              <a:srgbClr val="FF0000"/>
            </a:solidFill>
          </a:ln>
        </p:spPr>
        <p:txBody>
          <a:bodyPr wrap="square" rtlCol="0">
            <a:spAutoFit/>
          </a:bodyPr>
          <a:lstStyle/>
          <a:p>
            <a:r>
              <a:rPr lang="fi-FI" dirty="0"/>
              <a:t>Edellytetään, että on tehty myös muu virhe, joka on vaikuttanut muutoksenhakijan mahdollisuuksiin saada hankintasopimus.</a:t>
            </a:r>
          </a:p>
        </p:txBody>
      </p:sp>
    </p:spTree>
    <p:extLst>
      <p:ext uri="{BB962C8B-B14F-4D97-AF65-F5344CB8AC3E}">
        <p14:creationId xmlns:p14="http://schemas.microsoft.com/office/powerpoint/2010/main" val="1465151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B11BC0C3-69F6-4820-940B-BA79B419CA9D}"/>
              </a:ext>
            </a:extLst>
          </p:cNvPr>
          <p:cNvSpPr>
            <a:spLocks noGrp="1"/>
          </p:cNvSpPr>
          <p:nvPr>
            <p:ph idx="1"/>
          </p:nvPr>
        </p:nvSpPr>
        <p:spPr>
          <a:xfrm>
            <a:off x="591911" y="1183822"/>
            <a:ext cx="11229975" cy="4745266"/>
          </a:xfrm>
        </p:spPr>
        <p:txBody>
          <a:bodyPr>
            <a:normAutofit fontScale="85000" lnSpcReduction="20000"/>
          </a:bodyPr>
          <a:lstStyle/>
          <a:p>
            <a:r>
              <a:rPr lang="fi-FI" dirty="0"/>
              <a:t>Tehottomuusseuraamus voidaan jättää määräämättä yleiseen etuun liittyvistä pakottavista syistä</a:t>
            </a:r>
          </a:p>
          <a:p>
            <a:pPr lvl="1"/>
            <a:r>
              <a:rPr lang="fi-FI" dirty="0"/>
              <a:t>Sopimukseen suoranaisesti liittyviä taloudellisia etuja voidaan pitää pakottavina syinä vain, jos sopimuksen tehottomuudella olisi poikkeuksellisesti kohtuuttomia seurauksia.</a:t>
            </a:r>
          </a:p>
          <a:p>
            <a:pPr lvl="1"/>
            <a:endParaRPr lang="fi-FI" dirty="0"/>
          </a:p>
          <a:p>
            <a:r>
              <a:rPr lang="fi-FI" dirty="0"/>
              <a:t>MAO:19/14: Kehäradan sprinkleriurakka</a:t>
            </a:r>
          </a:p>
          <a:p>
            <a:pPr lvl="1"/>
            <a:r>
              <a:rPr lang="fi-FI" dirty="0"/>
              <a:t>Urakkasopimuksen tehottomaksi määräämisestä aiheutuva urakoitsijan vaihtuminen merkitsisi sitä, että </a:t>
            </a:r>
            <a:r>
              <a:rPr lang="fi-FI" dirty="0" err="1"/>
              <a:t>sprinklerurakkaa</a:t>
            </a:r>
            <a:r>
              <a:rPr lang="fi-FI" dirty="0"/>
              <a:t> varten jo tehdyt X Oy:n sammutusjärjestelmän mukaiset suunnitelmat eivät olisi enää käyttökelpoisia vaan ne jouduttaisiin ennen urakan toteuttamista uusimaan. Tämä viivästyttäisi valituksen kohteena olevan </a:t>
            </a:r>
            <a:r>
              <a:rPr lang="fi-FI" dirty="0" err="1"/>
              <a:t>sprinklerurakan</a:t>
            </a:r>
            <a:r>
              <a:rPr lang="fi-FI" dirty="0"/>
              <a:t> täytäntöönpanon lisäksi koko Kehäradan käyttöönottoa ja aiheuttaisi siten haittaa </a:t>
            </a:r>
            <a:r>
              <a:rPr lang="fi-FI" dirty="0" err="1"/>
              <a:t>sprinklerurakasta</a:t>
            </a:r>
            <a:r>
              <a:rPr lang="fi-FI" dirty="0"/>
              <a:t> allekirjoitetun hankintasopimuksen sopijaosapuolten lisäksi myös useille muille tahoille ja myös laajasti yleiselle edulle.”</a:t>
            </a:r>
          </a:p>
          <a:p>
            <a:pPr lvl="1"/>
            <a:endParaRPr lang="fi-FI" dirty="0"/>
          </a:p>
          <a:p>
            <a:r>
              <a:rPr lang="fi-FI" dirty="0"/>
              <a:t>MAO:189/14: Yliopiston henkilökunnan ja opiskelijoiden tulostuspalvelut</a:t>
            </a:r>
          </a:p>
          <a:p>
            <a:pPr lvl="1"/>
            <a:r>
              <a:rPr lang="fi-FI" dirty="0"/>
              <a:t>”… tehottomuusseuraamuksen määräämisestä aiheutuu merkittävää haittaa näille henkilöille, joiden työ- ja opiskelutehtävien hoitaminen on muutoksenhaun kohteena olevien palveluiden varassa. Sen vuoksi markkinaoikeus jättää tehottomuusseuraamuksen yleiseen etuun liittyvistä syistä määräämättä...” </a:t>
            </a:r>
          </a:p>
          <a:p>
            <a:pPr lvl="1"/>
            <a:r>
              <a:rPr lang="fi-FI" dirty="0"/>
              <a:t>Sopimuskausi kuitenkin lyhennettiin.</a:t>
            </a:r>
          </a:p>
        </p:txBody>
      </p:sp>
      <p:sp>
        <p:nvSpPr>
          <p:cNvPr id="3" name="Otsikko 2">
            <a:extLst>
              <a:ext uri="{FF2B5EF4-FFF2-40B4-BE49-F238E27FC236}">
                <a16:creationId xmlns:a16="http://schemas.microsoft.com/office/drawing/2014/main" id="{EE66FFF1-1E8A-47AC-98FC-8D43AAFBD0A9}"/>
              </a:ext>
            </a:extLst>
          </p:cNvPr>
          <p:cNvSpPr>
            <a:spLocks noGrp="1"/>
          </p:cNvSpPr>
          <p:nvPr>
            <p:ph type="title"/>
          </p:nvPr>
        </p:nvSpPr>
        <p:spPr>
          <a:xfrm>
            <a:off x="591911" y="141514"/>
            <a:ext cx="11044918" cy="805543"/>
          </a:xfrm>
        </p:spPr>
        <p:txBody>
          <a:bodyPr>
            <a:normAutofit fontScale="90000"/>
          </a:bodyPr>
          <a:lstStyle/>
          <a:p>
            <a:r>
              <a:rPr lang="fi-FI" dirty="0"/>
              <a:t>Tehottomuusseuraamuksen jättäminen määräämättä</a:t>
            </a:r>
          </a:p>
        </p:txBody>
      </p:sp>
      <p:sp>
        <p:nvSpPr>
          <p:cNvPr id="4" name="Päivämäärän paikkamerkki 3">
            <a:extLst>
              <a:ext uri="{FF2B5EF4-FFF2-40B4-BE49-F238E27FC236}">
                <a16:creationId xmlns:a16="http://schemas.microsoft.com/office/drawing/2014/main" id="{87DB906C-0D1E-4B7D-8082-3D0BE3D13E6E}"/>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2697FA68-6EF3-4E53-A50F-01CB4381DB76}"/>
              </a:ext>
            </a:extLst>
          </p:cNvPr>
          <p:cNvSpPr>
            <a:spLocks noGrp="1"/>
          </p:cNvSpPr>
          <p:nvPr>
            <p:ph type="sldNum" sz="quarter" idx="12"/>
          </p:nvPr>
        </p:nvSpPr>
        <p:spPr/>
        <p:txBody>
          <a:bodyPr/>
          <a:lstStyle/>
          <a:p>
            <a:fld id="{6FEE3690-F5DD-4D10-AE54-EBE94241D383}" type="slidenum">
              <a:rPr lang="fi-FI" noProof="0" smtClean="0"/>
              <a:t>37</a:t>
            </a:fld>
            <a:endParaRPr lang="fi-FI" noProof="0" dirty="0"/>
          </a:p>
        </p:txBody>
      </p:sp>
    </p:spTree>
    <p:extLst>
      <p:ext uri="{BB962C8B-B14F-4D97-AF65-F5344CB8AC3E}">
        <p14:creationId xmlns:p14="http://schemas.microsoft.com/office/powerpoint/2010/main" val="106262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C361FA17-1B0D-4376-8957-9AE94076AC6C}"/>
              </a:ext>
            </a:extLst>
          </p:cNvPr>
          <p:cNvSpPr>
            <a:spLocks noGrp="1"/>
          </p:cNvSpPr>
          <p:nvPr>
            <p:ph idx="1"/>
          </p:nvPr>
        </p:nvSpPr>
        <p:spPr>
          <a:xfrm>
            <a:off x="457201" y="1778001"/>
            <a:ext cx="11168742" cy="4151086"/>
          </a:xfrm>
        </p:spPr>
        <p:txBody>
          <a:bodyPr>
            <a:normAutofit fontScale="85000" lnSpcReduction="10000"/>
          </a:bodyPr>
          <a:lstStyle/>
          <a:p>
            <a:r>
              <a:rPr lang="fi-FI" dirty="0"/>
              <a:t>Sairaanhoitopiiri oli kilpailuttanut IT-laitteiden puitejärjestelyn ja solminut sopimukset sekä voittaneen toimittajan että varatoimittajan kanssa, arvo n. 40 milj.</a:t>
            </a:r>
          </a:p>
          <a:p>
            <a:r>
              <a:rPr lang="fi-FI" dirty="0"/>
              <a:t>Sairaanhoitopiiri oli alkanut hankkimaan voittaneelta toimittajalta jo käytössä olevien tulostinten ja monitoimilaitteiden värikasetit, joita ei ollut hankinta-asiakirjoissa mainittu IT-laitehankintaan kuuluviksi laitteiksi, vuosiarvo 1,8 milj./v</a:t>
            </a:r>
          </a:p>
          <a:p>
            <a:r>
              <a:rPr lang="fi-FI" dirty="0"/>
              <a:t>MAO: Kielletty sopimusmuutos (molempien toimittajien kanssa)</a:t>
            </a:r>
          </a:p>
          <a:p>
            <a:r>
              <a:rPr lang="fi-FI" dirty="0"/>
              <a:t>Seuraamukset:</a:t>
            </a:r>
          </a:p>
          <a:p>
            <a:pPr lvl="1"/>
            <a:r>
              <a:rPr lang="fi-FI" dirty="0"/>
              <a:t>Koko puitejärjestelyn tehottomuusseuraamus 3 kk:n päästä (sekä varsinainen että varasopimus)</a:t>
            </a:r>
          </a:p>
          <a:p>
            <a:pPr lvl="1"/>
            <a:r>
              <a:rPr lang="fi-FI" dirty="0"/>
              <a:t>Puitejärjestelyn hankintapäätös kumottiin + uhkasakko 500.000 euroa</a:t>
            </a:r>
          </a:p>
          <a:p>
            <a:pPr lvl="1"/>
            <a:r>
              <a:rPr lang="fi-FI" dirty="0"/>
              <a:t>Seuraamusmaksu 50.000 euroa</a:t>
            </a:r>
          </a:p>
          <a:p>
            <a:pPr lvl="1"/>
            <a:r>
              <a:rPr lang="fi-FI" dirty="0"/>
              <a:t>Valittajan oikeudenkäyntikulut 20.000 euroa</a:t>
            </a:r>
          </a:p>
          <a:p>
            <a:r>
              <a:rPr lang="fi-FI" dirty="0"/>
              <a:t>Hankintayksikön jatkovalitus jätettiin KHO:ssa tutkimatta valituskirjelmän myöhästymisen vuoksi</a:t>
            </a:r>
          </a:p>
        </p:txBody>
      </p:sp>
      <p:sp>
        <p:nvSpPr>
          <p:cNvPr id="3" name="Otsikko 2">
            <a:extLst>
              <a:ext uri="{FF2B5EF4-FFF2-40B4-BE49-F238E27FC236}">
                <a16:creationId xmlns:a16="http://schemas.microsoft.com/office/drawing/2014/main" id="{7341D575-FA67-4AE6-8365-44A80EDC8CFE}"/>
              </a:ext>
            </a:extLst>
          </p:cNvPr>
          <p:cNvSpPr>
            <a:spLocks noGrp="1"/>
          </p:cNvSpPr>
          <p:nvPr>
            <p:ph type="title"/>
          </p:nvPr>
        </p:nvSpPr>
        <p:spPr>
          <a:xfrm>
            <a:off x="457200" y="174172"/>
            <a:ext cx="10091058" cy="1306286"/>
          </a:xfrm>
        </p:spPr>
        <p:txBody>
          <a:bodyPr>
            <a:normAutofit fontScale="90000"/>
          </a:bodyPr>
          <a:lstStyle/>
          <a:p>
            <a:r>
              <a:rPr lang="fi-FI" dirty="0"/>
              <a:t>MAO:469/18 (KHO:n muu päätös 5926/2018) – IT-laitteet - Tehottomuus ja seuraamusmaksu</a:t>
            </a:r>
          </a:p>
        </p:txBody>
      </p:sp>
      <p:sp>
        <p:nvSpPr>
          <p:cNvPr id="4" name="Päivämäärän paikkamerkki 3">
            <a:extLst>
              <a:ext uri="{FF2B5EF4-FFF2-40B4-BE49-F238E27FC236}">
                <a16:creationId xmlns:a16="http://schemas.microsoft.com/office/drawing/2014/main" id="{069DBE7D-67F2-453B-87A9-3AA26B8C09A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E89AB512-CA1C-4B15-9E39-DE09340CBE01}"/>
              </a:ext>
            </a:extLst>
          </p:cNvPr>
          <p:cNvSpPr>
            <a:spLocks noGrp="1"/>
          </p:cNvSpPr>
          <p:nvPr>
            <p:ph type="sldNum" sz="quarter" idx="12"/>
          </p:nvPr>
        </p:nvSpPr>
        <p:spPr/>
        <p:txBody>
          <a:bodyPr/>
          <a:lstStyle/>
          <a:p>
            <a:fld id="{6FEE3690-F5DD-4D10-AE54-EBE94241D383}" type="slidenum">
              <a:rPr lang="fi-FI" noProof="0" smtClean="0"/>
              <a:t>38</a:t>
            </a:fld>
            <a:endParaRPr lang="fi-FI" noProof="0" dirty="0"/>
          </a:p>
        </p:txBody>
      </p:sp>
    </p:spTree>
    <p:extLst>
      <p:ext uri="{BB962C8B-B14F-4D97-AF65-F5344CB8AC3E}">
        <p14:creationId xmlns:p14="http://schemas.microsoft.com/office/powerpoint/2010/main" val="36587522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48032928-3783-411F-AB04-C0A7367CE68A}"/>
              </a:ext>
            </a:extLst>
          </p:cNvPr>
          <p:cNvSpPr>
            <a:spLocks noGrp="1"/>
          </p:cNvSpPr>
          <p:nvPr>
            <p:ph idx="1"/>
          </p:nvPr>
        </p:nvSpPr>
        <p:spPr>
          <a:xfrm>
            <a:off x="741680" y="1461407"/>
            <a:ext cx="10871199" cy="4467680"/>
          </a:xfrm>
        </p:spPr>
        <p:txBody>
          <a:bodyPr>
            <a:normAutofit fontScale="85000" lnSpcReduction="20000"/>
          </a:bodyPr>
          <a:lstStyle/>
          <a:p>
            <a:pPr marL="457200" indent="-457200">
              <a:buFont typeface="+mj-lt"/>
              <a:buAutoNum type="arabicParenR"/>
            </a:pPr>
            <a:r>
              <a:rPr lang="fi-FI" dirty="0"/>
              <a:t>MAO määrännyt tehottomuusseuraamuksen</a:t>
            </a:r>
          </a:p>
          <a:p>
            <a:pPr marL="457200" indent="-457200">
              <a:buFont typeface="+mj-lt"/>
              <a:buAutoNum type="arabicParenR"/>
            </a:pPr>
            <a:endParaRPr lang="fi-FI" dirty="0"/>
          </a:p>
          <a:p>
            <a:pPr marL="457200" indent="-457200">
              <a:buFont typeface="+mj-lt"/>
              <a:buAutoNum type="arabicParenR"/>
            </a:pPr>
            <a:r>
              <a:rPr lang="fi-FI" dirty="0"/>
              <a:t>Odotusaikarikkomus</a:t>
            </a:r>
          </a:p>
          <a:p>
            <a:pPr marL="457200" indent="-457200">
              <a:buFont typeface="+mj-lt"/>
              <a:buAutoNum type="arabicParenR"/>
            </a:pPr>
            <a:endParaRPr lang="fi-FI" dirty="0"/>
          </a:p>
          <a:p>
            <a:pPr marL="457200" indent="-457200">
              <a:buFont typeface="+mj-lt"/>
              <a:buAutoNum type="arabicParenR"/>
            </a:pPr>
            <a:r>
              <a:rPr lang="fi-FI" dirty="0"/>
              <a:t>Hankintasopimus solmittu automaattisesta suspensiosta huolimatta</a:t>
            </a:r>
          </a:p>
          <a:p>
            <a:pPr marL="457200" indent="-457200">
              <a:buFont typeface="+mj-lt"/>
              <a:buAutoNum type="arabicParenR"/>
            </a:pPr>
            <a:endParaRPr lang="fi-FI" dirty="0"/>
          </a:p>
          <a:p>
            <a:pPr marL="457200" indent="-457200">
              <a:buFont typeface="+mj-lt"/>
              <a:buAutoNum type="arabicParenR"/>
            </a:pPr>
            <a:r>
              <a:rPr lang="fi-FI" dirty="0"/>
              <a:t>MAO ei ole yleiseen etuun liittyvistä pakottavista syistä määrännyt hankintasopimuksen tehottomuusseuraamusta</a:t>
            </a:r>
          </a:p>
          <a:p>
            <a:endParaRPr lang="fi-FI" dirty="0"/>
          </a:p>
          <a:p>
            <a:endParaRPr lang="fi-FI" dirty="0"/>
          </a:p>
          <a:p>
            <a:r>
              <a:rPr lang="fi-FI" dirty="0"/>
              <a:t>Otettava huomioon virheen tai laiminlyönnin laatu ja valituksen kohteena olevan hankinnan arvo</a:t>
            </a:r>
          </a:p>
          <a:p>
            <a:endParaRPr lang="fi-FI" dirty="0"/>
          </a:p>
          <a:p>
            <a:r>
              <a:rPr lang="fi-FI" dirty="0"/>
              <a:t>Määrä ei saa ylittää 10 % hankintasopimuksen arvosta</a:t>
            </a:r>
          </a:p>
        </p:txBody>
      </p:sp>
      <p:sp>
        <p:nvSpPr>
          <p:cNvPr id="3" name="Otsikko 2">
            <a:extLst>
              <a:ext uri="{FF2B5EF4-FFF2-40B4-BE49-F238E27FC236}">
                <a16:creationId xmlns:a16="http://schemas.microsoft.com/office/drawing/2014/main" id="{1EA8F87A-B7C0-4352-8640-BDAFA67B7EBA}"/>
              </a:ext>
            </a:extLst>
          </p:cNvPr>
          <p:cNvSpPr>
            <a:spLocks noGrp="1"/>
          </p:cNvSpPr>
          <p:nvPr>
            <p:ph type="title"/>
          </p:nvPr>
        </p:nvSpPr>
        <p:spPr>
          <a:xfrm>
            <a:off x="741681" y="302080"/>
            <a:ext cx="10535920" cy="869495"/>
          </a:xfrm>
        </p:spPr>
        <p:txBody>
          <a:bodyPr/>
          <a:lstStyle/>
          <a:p>
            <a:r>
              <a:rPr lang="fi-FI" dirty="0"/>
              <a:t>Seuraamusmaksu</a:t>
            </a:r>
          </a:p>
        </p:txBody>
      </p:sp>
      <p:sp>
        <p:nvSpPr>
          <p:cNvPr id="4" name="Päivämäärän paikkamerkki 3">
            <a:extLst>
              <a:ext uri="{FF2B5EF4-FFF2-40B4-BE49-F238E27FC236}">
                <a16:creationId xmlns:a16="http://schemas.microsoft.com/office/drawing/2014/main" id="{5665761C-68A9-46DC-9F01-5B253150D709}"/>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27DFD14F-56F8-4A20-BF9B-02AE0B1D31AE}"/>
              </a:ext>
            </a:extLst>
          </p:cNvPr>
          <p:cNvSpPr>
            <a:spLocks noGrp="1"/>
          </p:cNvSpPr>
          <p:nvPr>
            <p:ph type="sldNum" sz="quarter" idx="12"/>
          </p:nvPr>
        </p:nvSpPr>
        <p:spPr/>
        <p:txBody>
          <a:bodyPr/>
          <a:lstStyle/>
          <a:p>
            <a:fld id="{6FEE3690-F5DD-4D10-AE54-EBE94241D383}" type="slidenum">
              <a:rPr lang="fi-FI" noProof="0" smtClean="0"/>
              <a:t>39</a:t>
            </a:fld>
            <a:endParaRPr lang="fi-FI" noProof="0" dirty="0"/>
          </a:p>
        </p:txBody>
      </p:sp>
    </p:spTree>
    <p:extLst>
      <p:ext uri="{BB962C8B-B14F-4D97-AF65-F5344CB8AC3E}">
        <p14:creationId xmlns:p14="http://schemas.microsoft.com/office/powerpoint/2010/main" val="11932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8615A8B-3BDE-4954-B6AF-2715B0DD724E}"/>
              </a:ext>
            </a:extLst>
          </p:cNvPr>
          <p:cNvSpPr>
            <a:spLocks noGrp="1"/>
          </p:cNvSpPr>
          <p:nvPr>
            <p:ph idx="1"/>
          </p:nvPr>
        </p:nvSpPr>
        <p:spPr>
          <a:xfrm>
            <a:off x="905933" y="1687989"/>
            <a:ext cx="10371667" cy="4241098"/>
          </a:xfrm>
        </p:spPr>
        <p:txBody>
          <a:bodyPr>
            <a:normAutofit/>
          </a:bodyPr>
          <a:lstStyle/>
          <a:p>
            <a:r>
              <a:rPr lang="fi-FI" dirty="0"/>
              <a:t>Puitejärjestelyyn perustuvat hankinnat tehdään (43 §)</a:t>
            </a:r>
          </a:p>
          <a:p>
            <a:pPr lvl="1"/>
            <a:r>
              <a:rPr lang="fi-FI" dirty="0"/>
              <a:t>vahvistetuin ennakkoehdoin,</a:t>
            </a:r>
          </a:p>
          <a:p>
            <a:pPr lvl="1"/>
            <a:r>
              <a:rPr lang="fi-FI" dirty="0"/>
              <a:t>minikilpailutuksella tai </a:t>
            </a:r>
          </a:p>
          <a:p>
            <a:pPr lvl="1"/>
            <a:r>
              <a:rPr lang="fi-FI" dirty="0"/>
              <a:t>näiden yhdistelmänä</a:t>
            </a:r>
          </a:p>
          <a:p>
            <a:pPr lvl="1"/>
            <a:endParaRPr lang="fi-FI" dirty="0"/>
          </a:p>
          <a:p>
            <a:r>
              <a:rPr lang="fi-FI" dirty="0">
                <a:solidFill>
                  <a:schemeClr val="tx1"/>
                </a:solidFill>
              </a:rPr>
              <a:t>Katsottu soveltuvan hankintoihin, joissa tuotteet ja hinnat kehittyvät nopeasti, eikä hankintayksikön kannata sitoutua kiinteisiin hintoihin, tilausmääriin tai muihin ehtoihin koko sopimuskauden ajaksi.</a:t>
            </a:r>
          </a:p>
          <a:p>
            <a:pPr lvl="1"/>
            <a:r>
              <a:rPr lang="fi-FI" dirty="0">
                <a:solidFill>
                  <a:schemeClr val="tx1"/>
                </a:solidFill>
              </a:rPr>
              <a:t>Esim. tietotekniikkahankinnat sekä palveluhankinnat, joissa palvelun määrää ei ole tarkoituksenmukaista etukäteen vahvistaa </a:t>
            </a:r>
          </a:p>
          <a:p>
            <a:endParaRPr lang="fi-FI" dirty="0">
              <a:solidFill>
                <a:srgbClr val="FF0000"/>
              </a:solidFill>
            </a:endParaRPr>
          </a:p>
          <a:p>
            <a:endParaRPr lang="fi-FI" dirty="0"/>
          </a:p>
        </p:txBody>
      </p:sp>
      <p:sp>
        <p:nvSpPr>
          <p:cNvPr id="3" name="Otsikko 2">
            <a:extLst>
              <a:ext uri="{FF2B5EF4-FFF2-40B4-BE49-F238E27FC236}">
                <a16:creationId xmlns:a16="http://schemas.microsoft.com/office/drawing/2014/main" id="{DD5F9089-7113-4247-B747-BA2DBCB0BDD8}"/>
              </a:ext>
            </a:extLst>
          </p:cNvPr>
          <p:cNvSpPr>
            <a:spLocks noGrp="1"/>
          </p:cNvSpPr>
          <p:nvPr>
            <p:ph type="title"/>
          </p:nvPr>
        </p:nvSpPr>
        <p:spPr>
          <a:xfrm>
            <a:off x="905933" y="457200"/>
            <a:ext cx="10371667" cy="958645"/>
          </a:xfrm>
        </p:spPr>
        <p:txBody>
          <a:bodyPr/>
          <a:lstStyle/>
          <a:p>
            <a:r>
              <a:rPr lang="fi-FI" dirty="0"/>
              <a:t>Puitejärjestely hankintalaissa</a:t>
            </a:r>
          </a:p>
        </p:txBody>
      </p:sp>
      <p:sp>
        <p:nvSpPr>
          <p:cNvPr id="4" name="Päivämäärän paikkamerkki 3">
            <a:extLst>
              <a:ext uri="{FF2B5EF4-FFF2-40B4-BE49-F238E27FC236}">
                <a16:creationId xmlns:a16="http://schemas.microsoft.com/office/drawing/2014/main" id="{D470F513-8BFC-4CA2-8041-B935C118CF6E}"/>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42E71F7C-E3B1-4DE1-8362-18060D3E7DDE}"/>
              </a:ext>
            </a:extLst>
          </p:cNvPr>
          <p:cNvSpPr>
            <a:spLocks noGrp="1"/>
          </p:cNvSpPr>
          <p:nvPr>
            <p:ph type="sldNum" sz="quarter" idx="12"/>
          </p:nvPr>
        </p:nvSpPr>
        <p:spPr/>
        <p:txBody>
          <a:bodyPr/>
          <a:lstStyle/>
          <a:p>
            <a:fld id="{6FEE3690-F5DD-4D10-AE54-EBE94241D383}" type="slidenum">
              <a:rPr lang="fi-FI" noProof="0" smtClean="0"/>
              <a:t>4</a:t>
            </a:fld>
            <a:endParaRPr lang="fi-FI" noProof="0" dirty="0"/>
          </a:p>
        </p:txBody>
      </p:sp>
    </p:spTree>
    <p:extLst>
      <p:ext uri="{BB962C8B-B14F-4D97-AF65-F5344CB8AC3E}">
        <p14:creationId xmlns:p14="http://schemas.microsoft.com/office/powerpoint/2010/main" val="3190088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E05761A-25F4-40B0-8C56-70E28BC92C21}"/>
              </a:ext>
            </a:extLst>
          </p:cNvPr>
          <p:cNvSpPr>
            <a:spLocks noGrp="1"/>
          </p:cNvSpPr>
          <p:nvPr>
            <p:ph idx="1"/>
          </p:nvPr>
        </p:nvSpPr>
        <p:spPr>
          <a:xfrm>
            <a:off x="698988" y="1516674"/>
            <a:ext cx="10920047" cy="4412414"/>
          </a:xfrm>
        </p:spPr>
        <p:txBody>
          <a:bodyPr>
            <a:normAutofit fontScale="92500" lnSpcReduction="10000"/>
          </a:bodyPr>
          <a:lstStyle/>
          <a:p>
            <a:r>
              <a:rPr lang="fi-FI" dirty="0"/>
              <a:t>Sote-kuntayhtymän keskussairaalan leikkaus- ja anestesiaosasto oli koekäyttänyt kahden laitetoimittajan 3D-kuvantamislaitteistoja</a:t>
            </a:r>
          </a:p>
          <a:p>
            <a:r>
              <a:rPr lang="fi-FI" dirty="0"/>
              <a:t>Koekäytön perusteella sairaalaan oli 24.1.2018 päätetty hankkia laitteet toiselta koekäyttöyritykseltä. Ostotilaus oli tehty 1.2.2018 ja laitteet toimitettu 12.3.2018 mennessä.</a:t>
            </a:r>
          </a:p>
          <a:p>
            <a:r>
              <a:rPr lang="fi-FI" dirty="0"/>
              <a:t>Hankinnan arvo oli noin 344.000 euroa</a:t>
            </a:r>
          </a:p>
          <a:p>
            <a:r>
              <a:rPr lang="fi-FI" dirty="0"/>
              <a:t>Hankinnasta ei julkaistu hankintailmoitusta</a:t>
            </a:r>
          </a:p>
          <a:p>
            <a:r>
              <a:rPr lang="fi-FI" dirty="0"/>
              <a:t>HY vetosi sairaanhoitopiirin asianmukaisesti kilpailuttamaan endoskopiatornien ja –laitteiden kansalliseen puitejärjestelyyn, joka oli ollut voimassa 1.2.2014 - 31.12.2017 ja jonka voimassaoloaikaa oli 26.1.2018 tehdyn sopimuksen mukaan jatkettu 31.7.2018 asti.</a:t>
            </a:r>
          </a:p>
          <a:p>
            <a:r>
              <a:rPr lang="fi-FI" dirty="0" err="1"/>
              <a:t>KKV:n</a:t>
            </a:r>
            <a:r>
              <a:rPr lang="fi-FI" dirty="0"/>
              <a:t> mukaan kyse oli laittomasta suorahankinnasta ja vaati 25.000 euron seuraamusmaksun määräämistä</a:t>
            </a:r>
          </a:p>
          <a:p>
            <a:endParaRPr lang="fi-FI" dirty="0"/>
          </a:p>
        </p:txBody>
      </p:sp>
      <p:sp>
        <p:nvSpPr>
          <p:cNvPr id="3" name="Otsikko 2">
            <a:extLst>
              <a:ext uri="{FF2B5EF4-FFF2-40B4-BE49-F238E27FC236}">
                <a16:creationId xmlns:a16="http://schemas.microsoft.com/office/drawing/2014/main" id="{E37147CE-D4B2-4F79-B167-618C6CE9FC91}"/>
              </a:ext>
            </a:extLst>
          </p:cNvPr>
          <p:cNvSpPr>
            <a:spLocks noGrp="1"/>
          </p:cNvSpPr>
          <p:nvPr>
            <p:ph type="title"/>
          </p:nvPr>
        </p:nvSpPr>
        <p:spPr>
          <a:xfrm>
            <a:off x="698988" y="232996"/>
            <a:ext cx="10920047" cy="975946"/>
          </a:xfrm>
        </p:spPr>
        <p:txBody>
          <a:bodyPr>
            <a:normAutofit fontScale="90000"/>
          </a:bodyPr>
          <a:lstStyle/>
          <a:p>
            <a:r>
              <a:rPr lang="fi-FI" dirty="0"/>
              <a:t>MAO:273/19 – </a:t>
            </a:r>
            <a:r>
              <a:rPr lang="fi-FI" dirty="0" err="1"/>
              <a:t>KKV:n</a:t>
            </a:r>
            <a:r>
              <a:rPr lang="fi-FI" dirty="0"/>
              <a:t> esitys – Suorahankinta - Seuraamusmaksu</a:t>
            </a:r>
          </a:p>
        </p:txBody>
      </p:sp>
      <p:sp>
        <p:nvSpPr>
          <p:cNvPr id="4" name="Päivämäärän paikkamerkki 3">
            <a:extLst>
              <a:ext uri="{FF2B5EF4-FFF2-40B4-BE49-F238E27FC236}">
                <a16:creationId xmlns:a16="http://schemas.microsoft.com/office/drawing/2014/main" id="{7AD2EC20-6D27-4EF9-885E-4740EA319E0D}"/>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984323BD-91DB-4BC2-BA8B-A303F5C0677F}"/>
              </a:ext>
            </a:extLst>
          </p:cNvPr>
          <p:cNvSpPr>
            <a:spLocks noGrp="1"/>
          </p:cNvSpPr>
          <p:nvPr>
            <p:ph type="sldNum" sz="quarter" idx="12"/>
          </p:nvPr>
        </p:nvSpPr>
        <p:spPr/>
        <p:txBody>
          <a:bodyPr/>
          <a:lstStyle/>
          <a:p>
            <a:fld id="{6FEE3690-F5DD-4D10-AE54-EBE94241D383}" type="slidenum">
              <a:rPr lang="fi-FI" noProof="0" smtClean="0"/>
              <a:t>40</a:t>
            </a:fld>
            <a:endParaRPr lang="fi-FI" noProof="0" dirty="0"/>
          </a:p>
        </p:txBody>
      </p:sp>
    </p:spTree>
    <p:extLst>
      <p:ext uri="{BB962C8B-B14F-4D97-AF65-F5344CB8AC3E}">
        <p14:creationId xmlns:p14="http://schemas.microsoft.com/office/powerpoint/2010/main" val="3126205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1127506-8CA6-4F09-9578-9AB6595E2D11}"/>
              </a:ext>
            </a:extLst>
          </p:cNvPr>
          <p:cNvSpPr>
            <a:spLocks noGrp="1"/>
          </p:cNvSpPr>
          <p:nvPr>
            <p:ph idx="1"/>
          </p:nvPr>
        </p:nvSpPr>
        <p:spPr>
          <a:xfrm>
            <a:off x="620671" y="663801"/>
            <a:ext cx="11188212" cy="5443600"/>
          </a:xfrm>
        </p:spPr>
        <p:txBody>
          <a:bodyPr>
            <a:normAutofit fontScale="92500" lnSpcReduction="10000"/>
          </a:bodyPr>
          <a:lstStyle/>
          <a:p>
            <a:pPr marL="0" indent="0">
              <a:buNone/>
            </a:pPr>
            <a:r>
              <a:rPr lang="fi-FI" dirty="0"/>
              <a:t>Toimivalta tehdä esitys seuraamusmaksun määräämisestä:</a:t>
            </a:r>
          </a:p>
          <a:p>
            <a:r>
              <a:rPr lang="fi-FI" dirty="0"/>
              <a:t>MAO katsoi, ettei kyse ollut vanhan hankintalain 28 §:n mukaisesta lisätilauksesta</a:t>
            </a:r>
          </a:p>
          <a:p>
            <a:r>
              <a:rPr lang="fi-FI" dirty="0"/>
              <a:t>Kysymys on sen sijaan ollut vanhan hankintalain 31 §:n 2 momentin mukaisesta puitejärjestelyn ehtojen huomattavasta muutoksesta, joten puitejärjestely olisi tullut kilpailuttaa uudelleen</a:t>
            </a:r>
          </a:p>
          <a:p>
            <a:r>
              <a:rPr lang="fi-FI" dirty="0"/>
              <a:t>Ottaen huomioon, että puitejärjestelyn voimassaolon pidentämisestä ei ole järjestetty kilpailutusta, MAO katsoi, että nyt kysymyksessä oleva hankintayksikön 24.1.2018 tekemä hankintapäätös ei ole voinut perustua hankintayksikön esittämällä tavalla sairaanhoitopiirin kilpailutukseen. </a:t>
            </a:r>
          </a:p>
          <a:p>
            <a:r>
              <a:rPr lang="fi-FI" dirty="0"/>
              <a:t>Näin ollen kyseinen erillinen hankintamenettely, jonka osalta hankintayksikkö on esittänyt hankinnan tarpeen tulleen esille syksyllä 2017, on aloitettu nykyisen hankintalain voimassaoloaikana</a:t>
            </a:r>
          </a:p>
          <a:p>
            <a:r>
              <a:rPr lang="fi-FI" dirty="0" err="1"/>
              <a:t>KKV:lla</a:t>
            </a:r>
            <a:r>
              <a:rPr lang="fi-FI" dirty="0"/>
              <a:t> oli ollut toimivalta tehdä </a:t>
            </a:r>
            <a:r>
              <a:rPr lang="fi-FI" dirty="0" err="1"/>
              <a:t>MAO:lle</a:t>
            </a:r>
            <a:r>
              <a:rPr lang="fi-FI" dirty="0"/>
              <a:t> esitys seuraamusmaksun määräämisestä</a:t>
            </a:r>
          </a:p>
          <a:p>
            <a:endParaRPr lang="fi-FI" dirty="0"/>
          </a:p>
          <a:p>
            <a:endParaRPr lang="fi-FI" dirty="0"/>
          </a:p>
        </p:txBody>
      </p:sp>
      <p:sp>
        <p:nvSpPr>
          <p:cNvPr id="3" name="Otsikko 2">
            <a:extLst>
              <a:ext uri="{FF2B5EF4-FFF2-40B4-BE49-F238E27FC236}">
                <a16:creationId xmlns:a16="http://schemas.microsoft.com/office/drawing/2014/main" id="{ADF955CF-18D0-4F8D-A487-D42F776EE980}"/>
              </a:ext>
            </a:extLst>
          </p:cNvPr>
          <p:cNvSpPr>
            <a:spLocks noGrp="1"/>
          </p:cNvSpPr>
          <p:nvPr>
            <p:ph type="title"/>
          </p:nvPr>
        </p:nvSpPr>
        <p:spPr>
          <a:xfrm>
            <a:off x="905933" y="193431"/>
            <a:ext cx="10371667" cy="176683"/>
          </a:xfrm>
        </p:spPr>
        <p:txBody>
          <a:bodyPr>
            <a:normAutofit fontScale="90000"/>
          </a:bodyPr>
          <a:lstStyle/>
          <a:p>
            <a:endParaRPr lang="fi-FI" dirty="0"/>
          </a:p>
        </p:txBody>
      </p:sp>
      <p:sp>
        <p:nvSpPr>
          <p:cNvPr id="4" name="Päivämäärän paikkamerkki 3">
            <a:extLst>
              <a:ext uri="{FF2B5EF4-FFF2-40B4-BE49-F238E27FC236}">
                <a16:creationId xmlns:a16="http://schemas.microsoft.com/office/drawing/2014/main" id="{9E10936A-F965-4A91-AD32-D9BFC7F78D2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2790040F-2A35-40E1-BF39-A59212E011D0}"/>
              </a:ext>
            </a:extLst>
          </p:cNvPr>
          <p:cNvSpPr>
            <a:spLocks noGrp="1"/>
          </p:cNvSpPr>
          <p:nvPr>
            <p:ph type="sldNum" sz="quarter" idx="12"/>
          </p:nvPr>
        </p:nvSpPr>
        <p:spPr/>
        <p:txBody>
          <a:bodyPr/>
          <a:lstStyle/>
          <a:p>
            <a:fld id="{6FEE3690-F5DD-4D10-AE54-EBE94241D383}" type="slidenum">
              <a:rPr lang="fi-FI" noProof="0" smtClean="0"/>
              <a:t>41</a:t>
            </a:fld>
            <a:endParaRPr lang="fi-FI" noProof="0" dirty="0"/>
          </a:p>
        </p:txBody>
      </p:sp>
    </p:spTree>
    <p:extLst>
      <p:ext uri="{BB962C8B-B14F-4D97-AF65-F5344CB8AC3E}">
        <p14:creationId xmlns:p14="http://schemas.microsoft.com/office/powerpoint/2010/main" val="26035165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1127506-8CA6-4F09-9578-9AB6595E2D11}"/>
              </a:ext>
            </a:extLst>
          </p:cNvPr>
          <p:cNvSpPr>
            <a:spLocks noGrp="1"/>
          </p:cNvSpPr>
          <p:nvPr>
            <p:ph idx="1"/>
          </p:nvPr>
        </p:nvSpPr>
        <p:spPr>
          <a:xfrm>
            <a:off x="606669" y="485487"/>
            <a:ext cx="11188212" cy="5443600"/>
          </a:xfrm>
        </p:spPr>
        <p:txBody>
          <a:bodyPr>
            <a:normAutofit/>
          </a:bodyPr>
          <a:lstStyle/>
          <a:p>
            <a:endParaRPr lang="fi-FI" dirty="0"/>
          </a:p>
          <a:p>
            <a:pPr marL="0" indent="0">
              <a:buNone/>
            </a:pPr>
            <a:r>
              <a:rPr lang="fi-FI" dirty="0"/>
              <a:t>Menettelyvirhe ja seuraamus:</a:t>
            </a:r>
          </a:p>
          <a:p>
            <a:r>
              <a:rPr lang="fi-FI" dirty="0"/>
              <a:t>”Se seikka, että hankintayksikkö ei ole tahallisesti toiminut hankintalain vastaisesti, ei estä seuraamuksen esittämistä.”</a:t>
            </a:r>
          </a:p>
          <a:p>
            <a:r>
              <a:rPr lang="fi-FI" dirty="0"/>
              <a:t>”Hankintayksikön virhettä ei voida pitää erityisen vähäisenä.” </a:t>
            </a:r>
          </a:p>
          <a:p>
            <a:r>
              <a:rPr lang="fi-FI" dirty="0"/>
              <a:t>Määrättiin 25.000 euron suuruinen seuraamusmaksu</a:t>
            </a:r>
          </a:p>
          <a:p>
            <a:r>
              <a:rPr lang="fi-FI" dirty="0"/>
              <a:t>Ratkaisu ei ole lainvoimainen; päätöksestä valitettu</a:t>
            </a:r>
          </a:p>
          <a:p>
            <a:endParaRPr lang="fi-FI" dirty="0"/>
          </a:p>
        </p:txBody>
      </p:sp>
      <p:sp>
        <p:nvSpPr>
          <p:cNvPr id="3" name="Otsikko 2">
            <a:extLst>
              <a:ext uri="{FF2B5EF4-FFF2-40B4-BE49-F238E27FC236}">
                <a16:creationId xmlns:a16="http://schemas.microsoft.com/office/drawing/2014/main" id="{ADF955CF-18D0-4F8D-A487-D42F776EE980}"/>
              </a:ext>
            </a:extLst>
          </p:cNvPr>
          <p:cNvSpPr>
            <a:spLocks noGrp="1"/>
          </p:cNvSpPr>
          <p:nvPr>
            <p:ph type="title"/>
          </p:nvPr>
        </p:nvSpPr>
        <p:spPr>
          <a:xfrm>
            <a:off x="905933" y="193431"/>
            <a:ext cx="10371667" cy="176683"/>
          </a:xfrm>
        </p:spPr>
        <p:txBody>
          <a:bodyPr>
            <a:normAutofit fontScale="90000"/>
          </a:bodyPr>
          <a:lstStyle/>
          <a:p>
            <a:endParaRPr lang="fi-FI" dirty="0"/>
          </a:p>
        </p:txBody>
      </p:sp>
      <p:sp>
        <p:nvSpPr>
          <p:cNvPr id="4" name="Päivämäärän paikkamerkki 3">
            <a:extLst>
              <a:ext uri="{FF2B5EF4-FFF2-40B4-BE49-F238E27FC236}">
                <a16:creationId xmlns:a16="http://schemas.microsoft.com/office/drawing/2014/main" id="{9E10936A-F965-4A91-AD32-D9BFC7F78D2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2790040F-2A35-40E1-BF39-A59212E011D0}"/>
              </a:ext>
            </a:extLst>
          </p:cNvPr>
          <p:cNvSpPr>
            <a:spLocks noGrp="1"/>
          </p:cNvSpPr>
          <p:nvPr>
            <p:ph type="sldNum" sz="quarter" idx="12"/>
          </p:nvPr>
        </p:nvSpPr>
        <p:spPr/>
        <p:txBody>
          <a:bodyPr/>
          <a:lstStyle/>
          <a:p>
            <a:fld id="{6FEE3690-F5DD-4D10-AE54-EBE94241D383}" type="slidenum">
              <a:rPr lang="fi-FI" noProof="0" smtClean="0"/>
              <a:t>42</a:t>
            </a:fld>
            <a:endParaRPr lang="fi-FI" noProof="0" dirty="0"/>
          </a:p>
        </p:txBody>
      </p:sp>
    </p:spTree>
    <p:extLst>
      <p:ext uri="{BB962C8B-B14F-4D97-AF65-F5344CB8AC3E}">
        <p14:creationId xmlns:p14="http://schemas.microsoft.com/office/powerpoint/2010/main" val="6472288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0AD9C8B1-1559-479E-8214-BB623897032E}"/>
              </a:ext>
            </a:extLst>
          </p:cNvPr>
          <p:cNvSpPr>
            <a:spLocks noGrp="1"/>
          </p:cNvSpPr>
          <p:nvPr>
            <p:ph idx="1"/>
          </p:nvPr>
        </p:nvSpPr>
        <p:spPr>
          <a:xfrm>
            <a:off x="905933" y="1406769"/>
            <a:ext cx="10796210" cy="4522318"/>
          </a:xfrm>
        </p:spPr>
        <p:txBody>
          <a:bodyPr>
            <a:normAutofit fontScale="92500" lnSpcReduction="20000"/>
          </a:bodyPr>
          <a:lstStyle/>
          <a:p>
            <a:r>
              <a:rPr lang="fi-FI" dirty="0"/>
              <a:t>Jos MAO ei ole yleiseen etuun liittyvästä pakottavasta syystä ole määrännyt tehottomuusseuraamusta MAO voi seuraamusmaksun määräämisen lisäksi tai sen sijasta lyhentää hankintasopimuskauden päättymään määräämänsä ajan kuluttua.</a:t>
            </a:r>
          </a:p>
          <a:p>
            <a:endParaRPr lang="fi-FI" dirty="0"/>
          </a:p>
          <a:p>
            <a:r>
              <a:rPr lang="fi-FI" dirty="0"/>
              <a:t>MAO:207/18 (vanha hankintalaki)</a:t>
            </a:r>
          </a:p>
          <a:p>
            <a:r>
              <a:rPr lang="fi-FI" dirty="0"/>
              <a:t>Työterveyspalveluja koskevan hankintasopimuksen hintojen kielletty muuttaminen</a:t>
            </a:r>
          </a:p>
          <a:p>
            <a:r>
              <a:rPr lang="fi-FI" dirty="0"/>
              <a:t>MAO: Kun otetaan huomioon 1.1.2017 syntyneen hankintasopimuksen kohde ja luonne, hankinnan kuuluminen hankintalain liitteen B mukaisiin työterveyspalveluihin sekä työterveyspalveluiden merkitys hankintayksikölle ja sen työntekijöiden terveydelle, ei asiassa ole hankintadirektiivin tulkintavaikutuskaan huomioon ottaen perusteita määrätä tehottomuusseuraamusta, tätä koskeva vaatimus hylättiin </a:t>
            </a:r>
          </a:p>
          <a:p>
            <a:r>
              <a:rPr lang="fi-FI" dirty="0"/>
              <a:t>MAO lyhensi toistaiseksi voimassa olleen sopimuksen sopimuskauden</a:t>
            </a:r>
          </a:p>
          <a:p>
            <a:endParaRPr lang="fi-FI" dirty="0"/>
          </a:p>
        </p:txBody>
      </p:sp>
      <p:sp>
        <p:nvSpPr>
          <p:cNvPr id="3" name="Otsikko 2">
            <a:extLst>
              <a:ext uri="{FF2B5EF4-FFF2-40B4-BE49-F238E27FC236}">
                <a16:creationId xmlns:a16="http://schemas.microsoft.com/office/drawing/2014/main" id="{CEC250E9-C947-45EA-93BB-A246FEC99793}"/>
              </a:ext>
            </a:extLst>
          </p:cNvPr>
          <p:cNvSpPr>
            <a:spLocks noGrp="1"/>
          </p:cNvSpPr>
          <p:nvPr>
            <p:ph type="title"/>
          </p:nvPr>
        </p:nvSpPr>
        <p:spPr>
          <a:xfrm>
            <a:off x="905933" y="268166"/>
            <a:ext cx="10371667" cy="822080"/>
          </a:xfrm>
        </p:spPr>
        <p:txBody>
          <a:bodyPr/>
          <a:lstStyle/>
          <a:p>
            <a:r>
              <a:rPr lang="fi-FI" dirty="0"/>
              <a:t>Sopimuskauden lyhentäminen</a:t>
            </a:r>
          </a:p>
        </p:txBody>
      </p:sp>
      <p:sp>
        <p:nvSpPr>
          <p:cNvPr id="4" name="Päivämäärän paikkamerkki 3">
            <a:extLst>
              <a:ext uri="{FF2B5EF4-FFF2-40B4-BE49-F238E27FC236}">
                <a16:creationId xmlns:a16="http://schemas.microsoft.com/office/drawing/2014/main" id="{A6F4F417-FCBE-41B7-918D-B69065CEAFB9}"/>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216A7099-BE94-4329-A490-D2B9A57E4F85}"/>
              </a:ext>
            </a:extLst>
          </p:cNvPr>
          <p:cNvSpPr>
            <a:spLocks noGrp="1"/>
          </p:cNvSpPr>
          <p:nvPr>
            <p:ph type="sldNum" sz="quarter" idx="12"/>
          </p:nvPr>
        </p:nvSpPr>
        <p:spPr/>
        <p:txBody>
          <a:bodyPr/>
          <a:lstStyle/>
          <a:p>
            <a:fld id="{6FEE3690-F5DD-4D10-AE54-EBE94241D383}" type="slidenum">
              <a:rPr lang="fi-FI" noProof="0" smtClean="0"/>
              <a:t>43</a:t>
            </a:fld>
            <a:endParaRPr lang="fi-FI" noProof="0" dirty="0"/>
          </a:p>
        </p:txBody>
      </p:sp>
    </p:spTree>
    <p:extLst>
      <p:ext uri="{BB962C8B-B14F-4D97-AF65-F5344CB8AC3E}">
        <p14:creationId xmlns:p14="http://schemas.microsoft.com/office/powerpoint/2010/main" val="2690768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A76893D2-2680-43A3-894C-B864EE42641F}"/>
              </a:ext>
            </a:extLst>
          </p:cNvPr>
          <p:cNvSpPr>
            <a:spLocks noGrp="1"/>
          </p:cNvSpPr>
          <p:nvPr>
            <p:ph idx="1"/>
          </p:nvPr>
        </p:nvSpPr>
        <p:spPr>
          <a:xfrm>
            <a:off x="694593" y="1367518"/>
            <a:ext cx="10919103" cy="4561569"/>
          </a:xfrm>
        </p:spPr>
        <p:txBody>
          <a:bodyPr>
            <a:normAutofit fontScale="92500" lnSpcReduction="20000"/>
          </a:bodyPr>
          <a:lstStyle/>
          <a:p>
            <a:r>
              <a:rPr lang="fi-FI" dirty="0"/>
              <a:t>Markkinaoikeus voi asettaa kiellon tai velvoitteen noudattamisen tehosteeksi uhkasakon</a:t>
            </a:r>
          </a:p>
          <a:p>
            <a:r>
              <a:rPr lang="fi-FI" dirty="0"/>
              <a:t>Uhkasakon määräämisestä ja tuomitsemisesta säädetään uhkasakkolaissa (1113/1990)</a:t>
            </a:r>
          </a:p>
          <a:p>
            <a:r>
              <a:rPr lang="fi-FI" dirty="0"/>
              <a:t>Uhkasakon suuruutta harkittaessa otettava huomioon </a:t>
            </a:r>
          </a:p>
          <a:p>
            <a:pPr lvl="1"/>
            <a:r>
              <a:rPr lang="fi-FI" dirty="0"/>
              <a:t>päävelvoitteen laatu ja laajuus</a:t>
            </a:r>
          </a:p>
          <a:p>
            <a:pPr lvl="1"/>
            <a:r>
              <a:rPr lang="fi-FI" dirty="0"/>
              <a:t>velvoitetun maksukyky</a:t>
            </a:r>
          </a:p>
          <a:p>
            <a:pPr lvl="1"/>
            <a:r>
              <a:rPr lang="fi-FI" dirty="0"/>
              <a:t>muut asiaan vaikuttavat seikat</a:t>
            </a:r>
          </a:p>
          <a:p>
            <a:r>
              <a:rPr lang="fi-FI" dirty="0"/>
              <a:t>MAO voi tuomita uhkasakon maksettavaksi, jos kieltoa/velvoitetta ei ole noudatettu eikä noudattamatta jättämiseen ole pätevää syytä</a:t>
            </a:r>
          </a:p>
          <a:p>
            <a:pPr lvl="1"/>
            <a:r>
              <a:rPr lang="fi-FI" dirty="0"/>
              <a:t>Edellytyksenä on, että uhkasakon asettamista koskeva päätös on lainvoimainen, jollei päätöstä ole säädetty tai määrätty noudatettavaksi muutoksenhausta huolimatta.</a:t>
            </a:r>
          </a:p>
          <a:p>
            <a:r>
              <a:rPr lang="fi-FI" dirty="0"/>
              <a:t>Uhkasakko voidaan tuomita asetettua pienempänä, jos päävelvoitetta on olennaiselta osalta noudatettu tai velvoitetun maksukyky on merkittävästi alentunut taikka uhkasakon määrän alentamiseen on muu perusteltu syy</a:t>
            </a:r>
          </a:p>
        </p:txBody>
      </p:sp>
      <p:sp>
        <p:nvSpPr>
          <p:cNvPr id="3" name="Otsikko 2">
            <a:extLst>
              <a:ext uri="{FF2B5EF4-FFF2-40B4-BE49-F238E27FC236}">
                <a16:creationId xmlns:a16="http://schemas.microsoft.com/office/drawing/2014/main" id="{CB094BD1-0955-42BB-9C15-75B61E31D1E6}"/>
              </a:ext>
            </a:extLst>
          </p:cNvPr>
          <p:cNvSpPr>
            <a:spLocks noGrp="1"/>
          </p:cNvSpPr>
          <p:nvPr>
            <p:ph type="title"/>
          </p:nvPr>
        </p:nvSpPr>
        <p:spPr>
          <a:xfrm>
            <a:off x="694593" y="314326"/>
            <a:ext cx="10583008" cy="811089"/>
          </a:xfrm>
        </p:spPr>
        <p:txBody>
          <a:bodyPr/>
          <a:lstStyle/>
          <a:p>
            <a:r>
              <a:rPr lang="fi-FI" dirty="0"/>
              <a:t>Uhkasakko</a:t>
            </a:r>
          </a:p>
        </p:txBody>
      </p:sp>
      <p:sp>
        <p:nvSpPr>
          <p:cNvPr id="4" name="Päivämäärän paikkamerkki 3">
            <a:extLst>
              <a:ext uri="{FF2B5EF4-FFF2-40B4-BE49-F238E27FC236}">
                <a16:creationId xmlns:a16="http://schemas.microsoft.com/office/drawing/2014/main" id="{62AD07B0-DF66-4939-9C62-600359E8E87A}"/>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95FBB72A-BC27-428A-A8CC-3B95535CE44A}"/>
              </a:ext>
            </a:extLst>
          </p:cNvPr>
          <p:cNvSpPr>
            <a:spLocks noGrp="1"/>
          </p:cNvSpPr>
          <p:nvPr>
            <p:ph type="sldNum" sz="quarter" idx="12"/>
          </p:nvPr>
        </p:nvSpPr>
        <p:spPr/>
        <p:txBody>
          <a:bodyPr/>
          <a:lstStyle/>
          <a:p>
            <a:fld id="{6FEE3690-F5DD-4D10-AE54-EBE94241D383}" type="slidenum">
              <a:rPr lang="fi-FI" noProof="0" smtClean="0"/>
              <a:t>44</a:t>
            </a:fld>
            <a:endParaRPr lang="fi-FI" noProof="0" dirty="0"/>
          </a:p>
        </p:txBody>
      </p:sp>
    </p:spTree>
    <p:extLst>
      <p:ext uri="{BB962C8B-B14F-4D97-AF65-F5344CB8AC3E}">
        <p14:creationId xmlns:p14="http://schemas.microsoft.com/office/powerpoint/2010/main" val="34820354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CD5A90E-C05B-42D0-B892-39430F4F156B}"/>
              </a:ext>
            </a:extLst>
          </p:cNvPr>
          <p:cNvSpPr>
            <a:spLocks noGrp="1"/>
          </p:cNvSpPr>
          <p:nvPr>
            <p:ph idx="1"/>
          </p:nvPr>
        </p:nvSpPr>
        <p:spPr>
          <a:xfrm>
            <a:off x="522514" y="1186542"/>
            <a:ext cx="11244943" cy="4844143"/>
          </a:xfrm>
        </p:spPr>
        <p:txBody>
          <a:bodyPr>
            <a:normAutofit/>
          </a:bodyPr>
          <a:lstStyle/>
          <a:p>
            <a:r>
              <a:rPr lang="fi-FI" dirty="0"/>
              <a:t>MAO oli 30.4.2014 antamallaan päätöksellä kumonnut kaupungin tekemän hankintapäätöksen nuorten avopalveluina toteutettavista päihde- ja mielenterveyspalveluiden hankinnasta (arvo 1,95 milj.) ja kieltänyt hankintayksikköä tekemästä hankintasopimusta sanotun päätöksen perusteella 100.000 euron sakon uhalla</a:t>
            </a:r>
          </a:p>
          <a:p>
            <a:r>
              <a:rPr lang="fi-FI" dirty="0" err="1"/>
              <a:t>MAO:n</a:t>
            </a:r>
            <a:r>
              <a:rPr lang="fi-FI" dirty="0"/>
              <a:t> lainvoimaisen päätöksen mukaan, mikäli kaupunki aikoo edelleen toteuttaa kyseisten palveluiden hankinnan julkisena hankintana, sen on järjestettävä hankinnasta uusi tarjouskilpailu</a:t>
            </a:r>
          </a:p>
          <a:p>
            <a:r>
              <a:rPr lang="fi-FI" dirty="0"/>
              <a:t>Kaupunki oli solminut  väliaikaisen sopimuksen, joka voimassa kunnes uusi hankintasopimus tullut voimaan</a:t>
            </a:r>
          </a:p>
          <a:p>
            <a:r>
              <a:rPr lang="fi-FI" dirty="0"/>
              <a:t>Uhkasakon tuomitsemista maksettavaksi koskeva hakemus oli saapunut markkinaoikeuteen 12.1.2015.</a:t>
            </a:r>
          </a:p>
        </p:txBody>
      </p:sp>
      <p:sp>
        <p:nvSpPr>
          <p:cNvPr id="3" name="Otsikko 2">
            <a:extLst>
              <a:ext uri="{FF2B5EF4-FFF2-40B4-BE49-F238E27FC236}">
                <a16:creationId xmlns:a16="http://schemas.microsoft.com/office/drawing/2014/main" id="{4FE87996-D7AA-4BF7-806A-41527AE99779}"/>
              </a:ext>
            </a:extLst>
          </p:cNvPr>
          <p:cNvSpPr>
            <a:spLocks noGrp="1"/>
          </p:cNvSpPr>
          <p:nvPr>
            <p:ph type="title"/>
          </p:nvPr>
        </p:nvSpPr>
        <p:spPr>
          <a:xfrm>
            <a:off x="609601" y="141515"/>
            <a:ext cx="11081656" cy="925286"/>
          </a:xfrm>
        </p:spPr>
        <p:txBody>
          <a:bodyPr>
            <a:normAutofit fontScale="90000"/>
          </a:bodyPr>
          <a:lstStyle/>
          <a:p>
            <a:r>
              <a:rPr lang="fi-FI" dirty="0"/>
              <a:t>MAO:473/15 – Uhkasakon tuomitseminen maksettavaksi 1/2</a:t>
            </a:r>
          </a:p>
        </p:txBody>
      </p:sp>
      <p:sp>
        <p:nvSpPr>
          <p:cNvPr id="4" name="Päivämäärän paikkamerkki 3">
            <a:extLst>
              <a:ext uri="{FF2B5EF4-FFF2-40B4-BE49-F238E27FC236}">
                <a16:creationId xmlns:a16="http://schemas.microsoft.com/office/drawing/2014/main" id="{C669EA45-297D-468F-ADA1-C5A9FC4512D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AB10E806-AE94-4C63-8231-5BFF76DC8A7A}"/>
              </a:ext>
            </a:extLst>
          </p:cNvPr>
          <p:cNvSpPr>
            <a:spLocks noGrp="1"/>
          </p:cNvSpPr>
          <p:nvPr>
            <p:ph type="sldNum" sz="quarter" idx="12"/>
          </p:nvPr>
        </p:nvSpPr>
        <p:spPr/>
        <p:txBody>
          <a:bodyPr/>
          <a:lstStyle/>
          <a:p>
            <a:fld id="{6FEE3690-F5DD-4D10-AE54-EBE94241D383}" type="slidenum">
              <a:rPr lang="fi-FI" noProof="0" smtClean="0"/>
              <a:t>45</a:t>
            </a:fld>
            <a:endParaRPr lang="fi-FI" noProof="0" dirty="0"/>
          </a:p>
        </p:txBody>
      </p:sp>
    </p:spTree>
    <p:extLst>
      <p:ext uri="{BB962C8B-B14F-4D97-AF65-F5344CB8AC3E}">
        <p14:creationId xmlns:p14="http://schemas.microsoft.com/office/powerpoint/2010/main" val="20396558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CD5A90E-C05B-42D0-B892-39430F4F156B}"/>
              </a:ext>
            </a:extLst>
          </p:cNvPr>
          <p:cNvSpPr>
            <a:spLocks noGrp="1"/>
          </p:cNvSpPr>
          <p:nvPr>
            <p:ph idx="1"/>
          </p:nvPr>
        </p:nvSpPr>
        <p:spPr>
          <a:xfrm>
            <a:off x="522514" y="1186542"/>
            <a:ext cx="11244943" cy="4844143"/>
          </a:xfrm>
        </p:spPr>
        <p:txBody>
          <a:bodyPr>
            <a:normAutofit/>
          </a:bodyPr>
          <a:lstStyle/>
          <a:p>
            <a:r>
              <a:rPr lang="fi-FI" dirty="0"/>
              <a:t>MAO: Kaupungilla oli sinänsä ollut pätevä syy toteuttaa nuorten palveluiden hankinta väliaikaisin järjestelyin</a:t>
            </a:r>
          </a:p>
          <a:p>
            <a:r>
              <a:rPr lang="fi-FI" dirty="0"/>
              <a:t>MAO: ”Hankintamenettelyn valmistelu ei kuitenkaan ole vieläkään edennyt mihinkään ulkoisesti havaittavaan vaiheeseen. Erityisesti hankinnan kohteena olevien palveluiden laatu huomioon ottaen hankintamenettelyn on katsottava edenneen hitaasti.”</a:t>
            </a:r>
          </a:p>
          <a:p>
            <a:r>
              <a:rPr lang="fi-FI" dirty="0"/>
              <a:t>Kaupunki oli tarpeettomasti viivytellyt palveluiden hankintamenettelyn käynnistämisessä, mistä johtuen kaupungin katsottiin panneen </a:t>
            </a:r>
            <a:r>
              <a:rPr lang="fi-FI" dirty="0" err="1"/>
              <a:t>MAO:n</a:t>
            </a:r>
            <a:r>
              <a:rPr lang="fi-FI" dirty="0"/>
              <a:t> kumoaman hankintapäätöksen tosiasiassa täytäntöön väliaikaisella sopimusjärjestelyllä. </a:t>
            </a:r>
          </a:p>
          <a:p>
            <a:r>
              <a:rPr lang="fi-FI" dirty="0"/>
              <a:t>Uhkasakko tuomittiin maksattavaksi täysimääräisenä 1.7.2015</a:t>
            </a:r>
            <a:endParaRPr lang="fi-FI" b="1" dirty="0"/>
          </a:p>
          <a:p>
            <a:r>
              <a:rPr lang="fi-FI" dirty="0"/>
              <a:t>Asetettiin uusi 120.000 euron uhkasakko</a:t>
            </a:r>
          </a:p>
        </p:txBody>
      </p:sp>
      <p:sp>
        <p:nvSpPr>
          <p:cNvPr id="3" name="Otsikko 2">
            <a:extLst>
              <a:ext uri="{FF2B5EF4-FFF2-40B4-BE49-F238E27FC236}">
                <a16:creationId xmlns:a16="http://schemas.microsoft.com/office/drawing/2014/main" id="{4FE87996-D7AA-4BF7-806A-41527AE99779}"/>
              </a:ext>
            </a:extLst>
          </p:cNvPr>
          <p:cNvSpPr>
            <a:spLocks noGrp="1"/>
          </p:cNvSpPr>
          <p:nvPr>
            <p:ph type="title"/>
          </p:nvPr>
        </p:nvSpPr>
        <p:spPr>
          <a:xfrm>
            <a:off x="609601" y="141515"/>
            <a:ext cx="11081656" cy="925286"/>
          </a:xfrm>
        </p:spPr>
        <p:txBody>
          <a:bodyPr>
            <a:normAutofit fontScale="90000"/>
          </a:bodyPr>
          <a:lstStyle/>
          <a:p>
            <a:r>
              <a:rPr lang="fi-FI" dirty="0"/>
              <a:t>MAO:473/15 – Uhkasakon tuomitseminen maksettavaksi 2/2</a:t>
            </a:r>
          </a:p>
        </p:txBody>
      </p:sp>
      <p:sp>
        <p:nvSpPr>
          <p:cNvPr id="4" name="Päivämäärän paikkamerkki 3">
            <a:extLst>
              <a:ext uri="{FF2B5EF4-FFF2-40B4-BE49-F238E27FC236}">
                <a16:creationId xmlns:a16="http://schemas.microsoft.com/office/drawing/2014/main" id="{C669EA45-297D-468F-ADA1-C5A9FC4512D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AB10E806-AE94-4C63-8231-5BFF76DC8A7A}"/>
              </a:ext>
            </a:extLst>
          </p:cNvPr>
          <p:cNvSpPr>
            <a:spLocks noGrp="1"/>
          </p:cNvSpPr>
          <p:nvPr>
            <p:ph type="sldNum" sz="quarter" idx="12"/>
          </p:nvPr>
        </p:nvSpPr>
        <p:spPr/>
        <p:txBody>
          <a:bodyPr/>
          <a:lstStyle/>
          <a:p>
            <a:fld id="{6FEE3690-F5DD-4D10-AE54-EBE94241D383}" type="slidenum">
              <a:rPr lang="fi-FI" noProof="0" smtClean="0"/>
              <a:t>46</a:t>
            </a:fld>
            <a:endParaRPr lang="fi-FI" noProof="0" dirty="0"/>
          </a:p>
        </p:txBody>
      </p:sp>
    </p:spTree>
    <p:extLst>
      <p:ext uri="{BB962C8B-B14F-4D97-AF65-F5344CB8AC3E}">
        <p14:creationId xmlns:p14="http://schemas.microsoft.com/office/powerpoint/2010/main" val="24520280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F7A05A4-D046-4664-BBEF-2D9DE6DCA3B1}"/>
              </a:ext>
            </a:extLst>
          </p:cNvPr>
          <p:cNvSpPr>
            <a:spLocks noGrp="1"/>
          </p:cNvSpPr>
          <p:nvPr>
            <p:ph idx="1"/>
          </p:nvPr>
        </p:nvSpPr>
        <p:spPr>
          <a:xfrm>
            <a:off x="905933" y="1502229"/>
            <a:ext cx="10371667" cy="4426858"/>
          </a:xfrm>
        </p:spPr>
        <p:txBody>
          <a:bodyPr>
            <a:normAutofit/>
          </a:bodyPr>
          <a:lstStyle/>
          <a:p>
            <a:r>
              <a:rPr lang="fi-FI" dirty="0"/>
              <a:t>Hankinta-asioissa sovelletaan hallintolainkäyttölain 74 §:n 1 ja 2 momenttia (1.1.202 alkaen oikeudenkäynnistä hallintoasioissa annetun lain (808/2019) 10 lukua, ei kuitenkaan 95 §:n 3 momenttia)</a:t>
            </a:r>
          </a:p>
          <a:p>
            <a:r>
              <a:rPr lang="fi-FI" dirty="0"/>
              <a:t>Asianosainen on velvollinen korvaamaan toisen asianosaisen oikeudenkäyntikulut kokonaan tai osaksi, jos erityisesti asiassa annettu ratkaisu huomioon ottaen on kohtuutonta, että tämä joutuu pitämään oikeudenkäyntikulunsa vahinkonaan.</a:t>
            </a:r>
          </a:p>
          <a:p>
            <a:r>
              <a:rPr lang="fi-FI" dirty="0"/>
              <a:t>Harkittaessa julkisen asianosaisen korvausvelvollisuutta on otettava erityisesti huomioon, onko oikeudenkäynti aiheutunut viranomaisen virheestä.</a:t>
            </a:r>
          </a:p>
        </p:txBody>
      </p:sp>
      <p:sp>
        <p:nvSpPr>
          <p:cNvPr id="3" name="Otsikko 2">
            <a:extLst>
              <a:ext uri="{FF2B5EF4-FFF2-40B4-BE49-F238E27FC236}">
                <a16:creationId xmlns:a16="http://schemas.microsoft.com/office/drawing/2014/main" id="{10E8DBA5-58AA-4F08-85C7-868BB4001F5B}"/>
              </a:ext>
            </a:extLst>
          </p:cNvPr>
          <p:cNvSpPr>
            <a:spLocks noGrp="1"/>
          </p:cNvSpPr>
          <p:nvPr>
            <p:ph type="title"/>
          </p:nvPr>
        </p:nvSpPr>
        <p:spPr>
          <a:xfrm>
            <a:off x="905933" y="457200"/>
            <a:ext cx="10371667" cy="794657"/>
          </a:xfrm>
        </p:spPr>
        <p:txBody>
          <a:bodyPr/>
          <a:lstStyle/>
          <a:p>
            <a:r>
              <a:rPr lang="fi-FI" dirty="0"/>
              <a:t>Oikeudenkäyntikulut</a:t>
            </a:r>
          </a:p>
        </p:txBody>
      </p:sp>
      <p:sp>
        <p:nvSpPr>
          <p:cNvPr id="4" name="Päivämäärän paikkamerkki 3">
            <a:extLst>
              <a:ext uri="{FF2B5EF4-FFF2-40B4-BE49-F238E27FC236}">
                <a16:creationId xmlns:a16="http://schemas.microsoft.com/office/drawing/2014/main" id="{61D74A2D-E845-4125-BE36-E0E1627D146D}"/>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6AA5C1D9-4D43-4399-A7CE-A5C106E5DF51}"/>
              </a:ext>
            </a:extLst>
          </p:cNvPr>
          <p:cNvSpPr>
            <a:spLocks noGrp="1"/>
          </p:cNvSpPr>
          <p:nvPr>
            <p:ph type="sldNum" sz="quarter" idx="12"/>
          </p:nvPr>
        </p:nvSpPr>
        <p:spPr/>
        <p:txBody>
          <a:bodyPr/>
          <a:lstStyle/>
          <a:p>
            <a:fld id="{6FEE3690-F5DD-4D10-AE54-EBE94241D383}" type="slidenum">
              <a:rPr lang="fi-FI" noProof="0" smtClean="0"/>
              <a:t>47</a:t>
            </a:fld>
            <a:endParaRPr lang="fi-FI" noProof="0" dirty="0"/>
          </a:p>
        </p:txBody>
      </p:sp>
    </p:spTree>
    <p:extLst>
      <p:ext uri="{BB962C8B-B14F-4D97-AF65-F5344CB8AC3E}">
        <p14:creationId xmlns:p14="http://schemas.microsoft.com/office/powerpoint/2010/main" val="26466891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9DA6D348-6E00-41E1-A5B4-3E111DEF3D97}"/>
              </a:ext>
            </a:extLst>
          </p:cNvPr>
          <p:cNvSpPr>
            <a:spLocks noGrp="1"/>
          </p:cNvSpPr>
          <p:nvPr>
            <p:ph idx="1"/>
          </p:nvPr>
        </p:nvSpPr>
        <p:spPr>
          <a:xfrm>
            <a:off x="905933" y="1447800"/>
            <a:ext cx="10371667" cy="4481287"/>
          </a:xfrm>
        </p:spPr>
        <p:txBody>
          <a:bodyPr>
            <a:normAutofit lnSpcReduction="10000"/>
          </a:bodyPr>
          <a:lstStyle/>
          <a:p>
            <a:r>
              <a:rPr lang="fi-FI" dirty="0"/>
              <a:t>Joka tämän lain, Euroopan unionin lainsäädännön taikka Maailman kauppajärjestön julkisia hankintoja koskevan sopimuksen vastaisella menettelyllä aiheuttaa tarjoajalle tai toimittajalle vahinkoa, on velvollinen korvaamaan aiheuttamansa vahingon.</a:t>
            </a:r>
          </a:p>
          <a:p>
            <a:endParaRPr lang="fi-FI" dirty="0"/>
          </a:p>
          <a:p>
            <a:r>
              <a:rPr lang="fi-FI" dirty="0"/>
              <a:t>Kun vahingonkorvausvaatimus koskee tarjousmenettelystä aiheutuneita kuluja, korvauksen tuomitsemiseksi riittää, että tarjoaja tai toimittaja näyttää toteen edellä tarkoitetun virheellisen menettelyn ja sen, että virheettömässä menettelyssä hänellä olisi ollut todellinen mahdollisuus voittaa tarjouskilpailu.</a:t>
            </a:r>
          </a:p>
          <a:p>
            <a:endParaRPr lang="fi-FI" dirty="0"/>
          </a:p>
          <a:p>
            <a:r>
              <a:rPr lang="fi-FI" dirty="0"/>
              <a:t>Vahingonkorvausasiat käsitellään käräjäoikeudessa</a:t>
            </a:r>
          </a:p>
        </p:txBody>
      </p:sp>
      <p:sp>
        <p:nvSpPr>
          <p:cNvPr id="3" name="Otsikko 2">
            <a:extLst>
              <a:ext uri="{FF2B5EF4-FFF2-40B4-BE49-F238E27FC236}">
                <a16:creationId xmlns:a16="http://schemas.microsoft.com/office/drawing/2014/main" id="{049B7DC0-5542-4937-8BD8-7D4B38FE934F}"/>
              </a:ext>
            </a:extLst>
          </p:cNvPr>
          <p:cNvSpPr>
            <a:spLocks noGrp="1"/>
          </p:cNvSpPr>
          <p:nvPr>
            <p:ph type="title"/>
          </p:nvPr>
        </p:nvSpPr>
        <p:spPr>
          <a:xfrm>
            <a:off x="905933" y="457200"/>
            <a:ext cx="10371667" cy="859971"/>
          </a:xfrm>
        </p:spPr>
        <p:txBody>
          <a:bodyPr/>
          <a:lstStyle/>
          <a:p>
            <a:r>
              <a:rPr lang="fi-FI" dirty="0"/>
              <a:t>Vahingonkorvaus</a:t>
            </a:r>
          </a:p>
        </p:txBody>
      </p:sp>
      <p:sp>
        <p:nvSpPr>
          <p:cNvPr id="4" name="Päivämäärän paikkamerkki 3">
            <a:extLst>
              <a:ext uri="{FF2B5EF4-FFF2-40B4-BE49-F238E27FC236}">
                <a16:creationId xmlns:a16="http://schemas.microsoft.com/office/drawing/2014/main" id="{2FFA960E-6D87-48A0-B712-38F3FAE9F67C}"/>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51A16C46-1457-4C5C-8994-551444849940}"/>
              </a:ext>
            </a:extLst>
          </p:cNvPr>
          <p:cNvSpPr>
            <a:spLocks noGrp="1"/>
          </p:cNvSpPr>
          <p:nvPr>
            <p:ph type="sldNum" sz="quarter" idx="12"/>
          </p:nvPr>
        </p:nvSpPr>
        <p:spPr/>
        <p:txBody>
          <a:bodyPr/>
          <a:lstStyle/>
          <a:p>
            <a:fld id="{6FEE3690-F5DD-4D10-AE54-EBE94241D383}" type="slidenum">
              <a:rPr lang="fi-FI" noProof="0" smtClean="0"/>
              <a:t>48</a:t>
            </a:fld>
            <a:endParaRPr lang="fi-FI" noProof="0" dirty="0"/>
          </a:p>
        </p:txBody>
      </p:sp>
    </p:spTree>
    <p:extLst>
      <p:ext uri="{BB962C8B-B14F-4D97-AF65-F5344CB8AC3E}">
        <p14:creationId xmlns:p14="http://schemas.microsoft.com/office/powerpoint/2010/main" val="3002833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isällön paikkamerkki 7">
            <a:extLst>
              <a:ext uri="{FF2B5EF4-FFF2-40B4-BE49-F238E27FC236}">
                <a16:creationId xmlns:a16="http://schemas.microsoft.com/office/drawing/2014/main" id="{0BAC9E56-FAB2-4648-A2EF-93A480E2DB30}"/>
              </a:ext>
            </a:extLst>
          </p:cNvPr>
          <p:cNvGraphicFramePr>
            <a:graphicFrameLocks noGrp="1"/>
          </p:cNvGraphicFramePr>
          <p:nvPr>
            <p:ph idx="1"/>
            <p:extLst/>
          </p:nvPr>
        </p:nvGraphicFramePr>
        <p:xfrm>
          <a:off x="710240" y="1381125"/>
          <a:ext cx="10731190" cy="4991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tsikko 2">
            <a:extLst>
              <a:ext uri="{FF2B5EF4-FFF2-40B4-BE49-F238E27FC236}">
                <a16:creationId xmlns:a16="http://schemas.microsoft.com/office/drawing/2014/main" id="{D23A3CFD-3611-4F3B-8449-0AE9C00F93AC}"/>
              </a:ext>
            </a:extLst>
          </p:cNvPr>
          <p:cNvSpPr>
            <a:spLocks noGrp="1"/>
          </p:cNvSpPr>
          <p:nvPr>
            <p:ph type="title"/>
          </p:nvPr>
        </p:nvSpPr>
        <p:spPr>
          <a:xfrm>
            <a:off x="709710" y="321806"/>
            <a:ext cx="10371667" cy="820213"/>
          </a:xfrm>
        </p:spPr>
        <p:txBody>
          <a:bodyPr/>
          <a:lstStyle/>
          <a:p>
            <a:r>
              <a:rPr lang="fi-FI" dirty="0"/>
              <a:t>Lainsäädännön raamit kilpailuttamiseen</a:t>
            </a:r>
          </a:p>
        </p:txBody>
      </p:sp>
      <p:sp>
        <p:nvSpPr>
          <p:cNvPr id="4" name="Päivämäärän paikkamerkki 3">
            <a:extLst>
              <a:ext uri="{FF2B5EF4-FFF2-40B4-BE49-F238E27FC236}">
                <a16:creationId xmlns:a16="http://schemas.microsoft.com/office/drawing/2014/main" id="{A7F17B0D-645F-4EBE-BB13-9B2A72596966}"/>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FCE1914D-D75C-4A9E-8C28-EE3DC515A27B}"/>
              </a:ext>
            </a:extLst>
          </p:cNvPr>
          <p:cNvSpPr>
            <a:spLocks noGrp="1"/>
          </p:cNvSpPr>
          <p:nvPr>
            <p:ph type="sldNum" sz="quarter" idx="12"/>
          </p:nvPr>
        </p:nvSpPr>
        <p:spPr/>
        <p:txBody>
          <a:bodyPr/>
          <a:lstStyle/>
          <a:p>
            <a:fld id="{6FEE3690-F5DD-4D10-AE54-EBE94241D383}" type="slidenum">
              <a:rPr lang="fi-FI" noProof="0" smtClean="0"/>
              <a:t>5</a:t>
            </a:fld>
            <a:endParaRPr lang="fi-FI" noProof="0" dirty="0"/>
          </a:p>
        </p:txBody>
      </p:sp>
    </p:spTree>
    <p:extLst>
      <p:ext uri="{BB962C8B-B14F-4D97-AF65-F5344CB8AC3E}">
        <p14:creationId xmlns:p14="http://schemas.microsoft.com/office/powerpoint/2010/main" val="2935640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00603FF-CD4E-4CB3-91AA-5B0EEBF14975}"/>
              </a:ext>
            </a:extLst>
          </p:cNvPr>
          <p:cNvSpPr>
            <a:spLocks noGrp="1"/>
          </p:cNvSpPr>
          <p:nvPr>
            <p:ph idx="1"/>
          </p:nvPr>
        </p:nvSpPr>
        <p:spPr/>
        <p:txBody>
          <a:bodyPr>
            <a:normAutofit fontScale="92500" lnSpcReduction="20000"/>
          </a:bodyPr>
          <a:lstStyle/>
          <a:p>
            <a:r>
              <a:rPr lang="fi-FI" dirty="0">
                <a:solidFill>
                  <a:schemeClr val="accent1"/>
                </a:solidFill>
              </a:rPr>
              <a:t>”On kuitenkin tarpeen selkeyttää joitakin näkökohtia, erityisesti sitä, että hankintaviranomaiset, joita puitejärjestelyssä ei mainita, eivät saisi käyttää tätä välinettä. Sitä varten hankintaviranomaiset, jotka ovat tietyn puitejärjestelyn osapuolina alusta alkaen, olisi ilmoitettava selkeästi joko nimeltä </a:t>
            </a:r>
            <a:r>
              <a:rPr lang="fi-FI" i="1" dirty="0">
                <a:solidFill>
                  <a:schemeClr val="accent1"/>
                </a:solidFill>
              </a:rPr>
              <a:t>tai muulla keinoin</a:t>
            </a:r>
            <a:r>
              <a:rPr lang="fi-FI" dirty="0">
                <a:solidFill>
                  <a:schemeClr val="accent1"/>
                </a:solidFill>
              </a:rPr>
              <a:t>, esimerkiksi viittaamalla tiettyyn hankintaviranomaisten ryhmään selkeästi rajatulla maantieteellisellä alueella, jotta asianomaiset hankintaviranomaiset voidaan tunnistaa helposti ja yksiselitteisesti.”</a:t>
            </a:r>
          </a:p>
          <a:p>
            <a:endParaRPr lang="fi-FI" dirty="0">
              <a:solidFill>
                <a:schemeClr val="accent1"/>
              </a:solidFill>
            </a:endParaRPr>
          </a:p>
          <a:p>
            <a:r>
              <a:rPr lang="fi-FI" dirty="0">
                <a:solidFill>
                  <a:schemeClr val="accent1"/>
                </a:solidFill>
              </a:rPr>
              <a:t>”Puitejärjestelyjä ei saisi käyttää väärin eikä siten, että kilpailu estyy, rajoittuu tai vääristyy. Hankintaviranomaisia ei olisi tämän direktiivin nojalla velvoitettava hankkimaan puitejärjestelyn soveltamisalaan kuuluvia rakennusurakoita, tavaroita tai palveluja kyseisen puitejärjestelyn mukaisesti.”</a:t>
            </a:r>
          </a:p>
        </p:txBody>
      </p:sp>
      <p:sp>
        <p:nvSpPr>
          <p:cNvPr id="2" name="Otsikko 1">
            <a:extLst>
              <a:ext uri="{FF2B5EF4-FFF2-40B4-BE49-F238E27FC236}">
                <a16:creationId xmlns:a16="http://schemas.microsoft.com/office/drawing/2014/main" id="{FEF8618B-7707-4DDF-A4A7-7D87F0942C59}"/>
              </a:ext>
            </a:extLst>
          </p:cNvPr>
          <p:cNvSpPr>
            <a:spLocks noGrp="1"/>
          </p:cNvSpPr>
          <p:nvPr>
            <p:ph type="title"/>
          </p:nvPr>
        </p:nvSpPr>
        <p:spPr/>
        <p:txBody>
          <a:bodyPr>
            <a:normAutofit/>
          </a:bodyPr>
          <a:lstStyle/>
          <a:p>
            <a:r>
              <a:rPr lang="fi-FI" dirty="0"/>
              <a:t>Hankintadirektiivin johdannon kohdat 60 ja 61 puitejärjestelyistä</a:t>
            </a:r>
          </a:p>
        </p:txBody>
      </p:sp>
      <p:sp>
        <p:nvSpPr>
          <p:cNvPr id="4" name="Dian numeron paikkamerkki 3">
            <a:extLst>
              <a:ext uri="{FF2B5EF4-FFF2-40B4-BE49-F238E27FC236}">
                <a16:creationId xmlns:a16="http://schemas.microsoft.com/office/drawing/2014/main" id="{AFBE9E4C-9D8A-48F7-A090-9C07130B534A}"/>
              </a:ext>
            </a:extLst>
          </p:cNvPr>
          <p:cNvSpPr>
            <a:spLocks noGrp="1"/>
          </p:cNvSpPr>
          <p:nvPr>
            <p:ph type="sldNum" sz="quarter" idx="12"/>
          </p:nvPr>
        </p:nvSpPr>
        <p:spPr/>
        <p:txBody>
          <a:bodyPr/>
          <a:lstStyle/>
          <a:p>
            <a:fld id="{449D1DC6-4D9D-49B0-BBAF-7A30D1B54A51}" type="slidenum">
              <a:rPr lang="fi-FI" noProof="0" smtClean="0"/>
              <a:t>6</a:t>
            </a:fld>
            <a:endParaRPr lang="fi-FI" noProof="0" dirty="0"/>
          </a:p>
        </p:txBody>
      </p:sp>
    </p:spTree>
    <p:extLst>
      <p:ext uri="{BB962C8B-B14F-4D97-AF65-F5344CB8AC3E}">
        <p14:creationId xmlns:p14="http://schemas.microsoft.com/office/powerpoint/2010/main" val="1120962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41BAE4C-8D26-44F4-9E2D-64FC6427F7A0}"/>
              </a:ext>
            </a:extLst>
          </p:cNvPr>
          <p:cNvSpPr>
            <a:spLocks noGrp="1"/>
          </p:cNvSpPr>
          <p:nvPr>
            <p:ph idx="1"/>
          </p:nvPr>
        </p:nvSpPr>
        <p:spPr>
          <a:xfrm>
            <a:off x="964800" y="1778001"/>
            <a:ext cx="10202734" cy="4068399"/>
          </a:xfrm>
        </p:spPr>
        <p:txBody>
          <a:bodyPr numCol="2">
            <a:normAutofit lnSpcReduction="10000"/>
          </a:bodyPr>
          <a:lstStyle/>
          <a:p>
            <a:r>
              <a:rPr lang="fi-FI" dirty="0"/>
              <a:t>Vuoden 2007 hankintalaki      (-v. 2004 direktiivi)</a:t>
            </a:r>
          </a:p>
          <a:p>
            <a:pPr lvl="1"/>
            <a:r>
              <a:rPr lang="fi-FI" dirty="0" err="1"/>
              <a:t>EUT:n</a:t>
            </a:r>
            <a:r>
              <a:rPr lang="fi-FI" dirty="0"/>
              <a:t> tuomio annettu 19.12.2018 asiassa C-216/17 </a:t>
            </a:r>
            <a:r>
              <a:rPr lang="fi-FI" i="1" dirty="0" err="1"/>
              <a:t>Coopservice</a:t>
            </a:r>
            <a:r>
              <a:rPr lang="fi-FI" dirty="0"/>
              <a:t> </a:t>
            </a:r>
          </a:p>
          <a:p>
            <a:pPr lvl="1"/>
            <a:r>
              <a:rPr lang="fi-FI" dirty="0"/>
              <a:t>KHO:n muu päätös 3646/2017</a:t>
            </a:r>
          </a:p>
          <a:p>
            <a:pPr lvl="1"/>
            <a:r>
              <a:rPr lang="fi-FI" dirty="0"/>
              <a:t>KHO:2016:182</a:t>
            </a:r>
            <a:endParaRPr lang="fi-FI" dirty="0">
              <a:solidFill>
                <a:srgbClr val="FF0000"/>
              </a:solidFill>
            </a:endParaRPr>
          </a:p>
          <a:p>
            <a:pPr lvl="1"/>
            <a:r>
              <a:rPr lang="fi-FI" dirty="0"/>
              <a:t>MAO:</a:t>
            </a:r>
            <a:r>
              <a:rPr lang="fi-FI" dirty="0">
                <a:solidFill>
                  <a:schemeClr val="accent1"/>
                </a:solidFill>
              </a:rPr>
              <a:t>113/18 (ei lainvoimainen) </a:t>
            </a:r>
          </a:p>
          <a:p>
            <a:pPr lvl="1"/>
            <a:r>
              <a:rPr lang="fi-FI" dirty="0"/>
              <a:t>MAO:481/17</a:t>
            </a:r>
          </a:p>
          <a:p>
            <a:pPr lvl="1"/>
            <a:endParaRPr lang="fi-FI" dirty="0"/>
          </a:p>
          <a:p>
            <a:pPr lvl="1"/>
            <a:endParaRPr lang="fi-FI" dirty="0"/>
          </a:p>
          <a:p>
            <a:pPr lvl="1"/>
            <a:endParaRPr lang="fi-FI" dirty="0"/>
          </a:p>
          <a:p>
            <a:pPr marL="457200" lvl="1" indent="0">
              <a:buNone/>
            </a:pPr>
            <a:endParaRPr lang="fi-FI" dirty="0"/>
          </a:p>
          <a:p>
            <a:r>
              <a:rPr lang="fi-FI" dirty="0"/>
              <a:t>Vuoden 2017 hankintalaki      (-v. 2014 direktiivi)</a:t>
            </a:r>
          </a:p>
          <a:p>
            <a:pPr lvl="1"/>
            <a:r>
              <a:rPr lang="fi-FI" dirty="0"/>
              <a:t>MAO:578/18</a:t>
            </a:r>
          </a:p>
          <a:p>
            <a:pPr lvl="1"/>
            <a:r>
              <a:rPr lang="fi-FI" dirty="0"/>
              <a:t>KHO:2019:84 </a:t>
            </a:r>
          </a:p>
          <a:p>
            <a:pPr lvl="1"/>
            <a:r>
              <a:rPr lang="fi-FI" dirty="0"/>
              <a:t>MAO:385/19</a:t>
            </a:r>
            <a:br>
              <a:rPr lang="fi-FI" b="1" dirty="0"/>
            </a:br>
            <a:endParaRPr lang="fi-FI" dirty="0"/>
          </a:p>
          <a:p>
            <a:pPr marL="0" indent="0">
              <a:buNone/>
            </a:pPr>
            <a:endParaRPr lang="fi-FI" dirty="0"/>
          </a:p>
          <a:p>
            <a:endParaRPr lang="fi-FI" sz="2000" b="1" dirty="0"/>
          </a:p>
          <a:p>
            <a:endParaRPr lang="fi-FI" dirty="0"/>
          </a:p>
          <a:p>
            <a:endParaRPr lang="fi-FI" dirty="0"/>
          </a:p>
          <a:p>
            <a:endParaRPr lang="fi-FI" dirty="0"/>
          </a:p>
        </p:txBody>
      </p:sp>
      <p:sp>
        <p:nvSpPr>
          <p:cNvPr id="3" name="Otsikko 2">
            <a:extLst>
              <a:ext uri="{FF2B5EF4-FFF2-40B4-BE49-F238E27FC236}">
                <a16:creationId xmlns:a16="http://schemas.microsoft.com/office/drawing/2014/main" id="{4FE3765B-FFDE-4469-A581-6D422274B69C}"/>
              </a:ext>
            </a:extLst>
          </p:cNvPr>
          <p:cNvSpPr>
            <a:spLocks noGrp="1"/>
          </p:cNvSpPr>
          <p:nvPr>
            <p:ph type="title"/>
          </p:nvPr>
        </p:nvSpPr>
        <p:spPr/>
        <p:txBody>
          <a:bodyPr/>
          <a:lstStyle/>
          <a:p>
            <a:r>
              <a:rPr lang="fi-FI" dirty="0"/>
              <a:t>Oikeuskäytäntöä puitejärjestelyn laajuudesta</a:t>
            </a:r>
          </a:p>
        </p:txBody>
      </p:sp>
      <p:sp>
        <p:nvSpPr>
          <p:cNvPr id="4" name="Päivämäärän paikkamerkki 3">
            <a:extLst>
              <a:ext uri="{FF2B5EF4-FFF2-40B4-BE49-F238E27FC236}">
                <a16:creationId xmlns:a16="http://schemas.microsoft.com/office/drawing/2014/main" id="{4B3FA241-FF11-4DA1-96A2-B3BD277ACAC0}"/>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68E7701A-02F5-4635-994E-91A30A49F06B}"/>
              </a:ext>
            </a:extLst>
          </p:cNvPr>
          <p:cNvSpPr>
            <a:spLocks noGrp="1"/>
          </p:cNvSpPr>
          <p:nvPr>
            <p:ph type="sldNum" sz="quarter" idx="12"/>
          </p:nvPr>
        </p:nvSpPr>
        <p:spPr/>
        <p:txBody>
          <a:bodyPr/>
          <a:lstStyle/>
          <a:p>
            <a:fld id="{6FEE3690-F5DD-4D10-AE54-EBE94241D383}" type="slidenum">
              <a:rPr lang="fi-FI" noProof="0" smtClean="0"/>
              <a:pPr/>
              <a:t>7</a:t>
            </a:fld>
            <a:endParaRPr lang="fi-FI" noProof="0" dirty="0"/>
          </a:p>
        </p:txBody>
      </p:sp>
    </p:spTree>
    <p:extLst>
      <p:ext uri="{BB962C8B-B14F-4D97-AF65-F5344CB8AC3E}">
        <p14:creationId xmlns:p14="http://schemas.microsoft.com/office/powerpoint/2010/main" val="128298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AF4C26EB-1AB4-4E37-8B6C-800857EAA83A}"/>
              </a:ext>
            </a:extLst>
          </p:cNvPr>
          <p:cNvSpPr>
            <a:spLocks noGrp="1"/>
          </p:cNvSpPr>
          <p:nvPr>
            <p:ph idx="1"/>
          </p:nvPr>
        </p:nvSpPr>
        <p:spPr/>
        <p:txBody>
          <a:bodyPr>
            <a:normAutofit fontScale="92500" lnSpcReduction="20000"/>
          </a:bodyPr>
          <a:lstStyle/>
          <a:p>
            <a:pPr marL="0" indent="0">
              <a:buNone/>
            </a:pPr>
            <a:r>
              <a:rPr lang="fi-FI" dirty="0"/>
              <a:t>Yhteishankintayksikön tarjouspyyntö:</a:t>
            </a:r>
          </a:p>
          <a:p>
            <a:r>
              <a:rPr lang="fi-FI" dirty="0"/>
              <a:t>Alkuperäisessä tarjouspyynnössä ilmoitettu hankintaan sitoutuneet sekä kiinnostuksensa ilmaisseet asiakkaat liitteessä 1 sekä todettu, että puitesopimukseen voi koko sopimuskauden aikana liittyä muita Yhteishankintayksikön asiakkaita. Yhteishankintayksikön asiakkaat oli lueteltu tarjouspyynnön liitteessä 17.</a:t>
            </a:r>
          </a:p>
          <a:p>
            <a:r>
              <a:rPr lang="fi-FI" dirty="0"/>
              <a:t>Tarjouskilpailun aikana yhteishankintayksikkö oli tehnyt kaksi korjausilmoitusta, joiden johdosta tarjouspyynnön liite 17 oli poistettu</a:t>
            </a:r>
          </a:p>
          <a:p>
            <a:r>
              <a:rPr lang="fi-FI" dirty="0"/>
              <a:t>Hankintamenettelyä oli muutettu myös niin, että hankintaan pystyivät osallistumaan vain tarjouspyynnön liitteessä 1 ilmoitetut puitesopimukseen sitoutuneet ja siitä kiinnostuneet asiakkaat</a:t>
            </a:r>
          </a:p>
          <a:p>
            <a:r>
              <a:rPr lang="fi-FI" dirty="0"/>
              <a:t>Myös hankinnan ennakoitu arvo oikaistu korjausilmoituksella (270 milj. </a:t>
            </a:r>
            <a:r>
              <a:rPr lang="fi-FI" dirty="0">
                <a:sym typeface="Wingdings" panose="05000000000000000000" pitchFamily="2" charset="2"/>
              </a:rPr>
              <a:t></a:t>
            </a:r>
            <a:r>
              <a:rPr lang="fi-FI" dirty="0"/>
              <a:t> 216 milj.)</a:t>
            </a:r>
          </a:p>
        </p:txBody>
      </p:sp>
      <p:sp>
        <p:nvSpPr>
          <p:cNvPr id="3" name="Otsikko 2">
            <a:extLst>
              <a:ext uri="{FF2B5EF4-FFF2-40B4-BE49-F238E27FC236}">
                <a16:creationId xmlns:a16="http://schemas.microsoft.com/office/drawing/2014/main" id="{F5D5E089-0187-469E-95F0-63F838F7D346}"/>
              </a:ext>
            </a:extLst>
          </p:cNvPr>
          <p:cNvSpPr>
            <a:spLocks noGrp="1"/>
          </p:cNvSpPr>
          <p:nvPr>
            <p:ph type="title"/>
          </p:nvPr>
        </p:nvSpPr>
        <p:spPr/>
        <p:txBody>
          <a:bodyPr/>
          <a:lstStyle/>
          <a:p>
            <a:r>
              <a:rPr lang="fi-FI" dirty="0"/>
              <a:t>MAO:578/18 – IT-laitteiden ja niihin liittyvien palvelujen puitejärjestely </a:t>
            </a:r>
          </a:p>
        </p:txBody>
      </p:sp>
      <p:sp>
        <p:nvSpPr>
          <p:cNvPr id="4" name="Päivämäärän paikkamerkki 3">
            <a:extLst>
              <a:ext uri="{FF2B5EF4-FFF2-40B4-BE49-F238E27FC236}">
                <a16:creationId xmlns:a16="http://schemas.microsoft.com/office/drawing/2014/main" id="{C54BBCCF-2F35-413A-B683-144D96C456CD}"/>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059D8C5A-BCC9-40AA-B60B-2696D8365C86}"/>
              </a:ext>
            </a:extLst>
          </p:cNvPr>
          <p:cNvSpPr>
            <a:spLocks noGrp="1"/>
          </p:cNvSpPr>
          <p:nvPr>
            <p:ph type="sldNum" sz="quarter" idx="12"/>
          </p:nvPr>
        </p:nvSpPr>
        <p:spPr/>
        <p:txBody>
          <a:bodyPr/>
          <a:lstStyle/>
          <a:p>
            <a:fld id="{6FEE3690-F5DD-4D10-AE54-EBE94241D383}" type="slidenum">
              <a:rPr lang="fi-FI" noProof="0" smtClean="0"/>
              <a:pPr/>
              <a:t>8</a:t>
            </a:fld>
            <a:endParaRPr lang="fi-FI" noProof="0" dirty="0"/>
          </a:p>
        </p:txBody>
      </p:sp>
    </p:spTree>
    <p:extLst>
      <p:ext uri="{BB962C8B-B14F-4D97-AF65-F5344CB8AC3E}">
        <p14:creationId xmlns:p14="http://schemas.microsoft.com/office/powerpoint/2010/main" val="729940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36D6298E-5245-4273-84CB-FCB675424228}"/>
              </a:ext>
            </a:extLst>
          </p:cNvPr>
          <p:cNvSpPr>
            <a:spLocks noGrp="1"/>
          </p:cNvSpPr>
          <p:nvPr>
            <p:ph idx="1"/>
          </p:nvPr>
        </p:nvSpPr>
        <p:spPr/>
        <p:txBody>
          <a:bodyPr>
            <a:normAutofit fontScale="92500" lnSpcReduction="20000"/>
          </a:bodyPr>
          <a:lstStyle/>
          <a:p>
            <a:r>
              <a:rPr lang="fi-FI" dirty="0"/>
              <a:t>Tarjouspyyntöasiakirjoissa on ilmoitettu tarjoajille puitesopimuksen käyttäjiksi sitoutuneet ja puitesopimuksen osalta kiinnostuksensa ilmaisseet hankintayksiköt. </a:t>
            </a:r>
          </a:p>
          <a:p>
            <a:r>
              <a:rPr lang="fi-FI" dirty="0"/>
              <a:t>Puitesopimuksen käyttäjiksi sitoutuneita hankintayksikköjä on ollut huomattavasti enemmän kuin kiinnostuneita hankintayksikköjä.</a:t>
            </a:r>
          </a:p>
          <a:p>
            <a:r>
              <a:rPr lang="fi-FI" dirty="0"/>
              <a:t>MAO:” Tarjoajien on ollut tarjouspyyntöasiakirjojen perusteella mahdollista päätellä, mihin osiin Suomessa hankinnan kohteena olevia IT-laitteita ja niihin liittyviä palveluja tulee toimittaa. Tarjoajille on lisäksi annettu hankintamäärien osalta tiedot hankinnan ennakoidusta kokonaisarvosta sekä puitesopimukseen sitoutuneiden ja siitä kiinnostuneiden hankintayksiköiden arvioidut hankintamäärät tuote-aluekohtaisesti.”</a:t>
            </a:r>
          </a:p>
          <a:p>
            <a:r>
              <a:rPr lang="fi-FI" dirty="0"/>
              <a:t>Valitus hylättiin.</a:t>
            </a:r>
          </a:p>
        </p:txBody>
      </p:sp>
      <p:sp>
        <p:nvSpPr>
          <p:cNvPr id="3" name="Otsikko 2">
            <a:extLst>
              <a:ext uri="{FF2B5EF4-FFF2-40B4-BE49-F238E27FC236}">
                <a16:creationId xmlns:a16="http://schemas.microsoft.com/office/drawing/2014/main" id="{543649D3-E58B-4A93-B214-EB23EB2C2C59}"/>
              </a:ext>
            </a:extLst>
          </p:cNvPr>
          <p:cNvSpPr>
            <a:spLocks noGrp="1"/>
          </p:cNvSpPr>
          <p:nvPr>
            <p:ph type="title"/>
          </p:nvPr>
        </p:nvSpPr>
        <p:spPr/>
        <p:txBody>
          <a:bodyPr/>
          <a:lstStyle/>
          <a:p>
            <a:r>
              <a:rPr lang="fi-FI" dirty="0"/>
              <a:t>Markkinaoikeuden arviointia</a:t>
            </a:r>
          </a:p>
        </p:txBody>
      </p:sp>
      <p:sp>
        <p:nvSpPr>
          <p:cNvPr id="4" name="Päivämäärän paikkamerkki 3">
            <a:extLst>
              <a:ext uri="{FF2B5EF4-FFF2-40B4-BE49-F238E27FC236}">
                <a16:creationId xmlns:a16="http://schemas.microsoft.com/office/drawing/2014/main" id="{F6A3663D-2B0A-4183-8725-67FE20C5B9F7}"/>
              </a:ext>
            </a:extLst>
          </p:cNvPr>
          <p:cNvSpPr>
            <a:spLocks noGrp="1"/>
          </p:cNvSpPr>
          <p:nvPr>
            <p:ph type="dt" sz="half" idx="10"/>
          </p:nvPr>
        </p:nvSpPr>
        <p:spPr/>
        <p:txBody>
          <a:bodyPr/>
          <a:lstStyle/>
          <a:p>
            <a:endParaRPr lang="fi-FI" noProof="0" dirty="0"/>
          </a:p>
        </p:txBody>
      </p:sp>
      <p:sp>
        <p:nvSpPr>
          <p:cNvPr id="5" name="Dian numeron paikkamerkki 4">
            <a:extLst>
              <a:ext uri="{FF2B5EF4-FFF2-40B4-BE49-F238E27FC236}">
                <a16:creationId xmlns:a16="http://schemas.microsoft.com/office/drawing/2014/main" id="{F827DAC9-D306-4FEC-8D06-ABDA2E09CD03}"/>
              </a:ext>
            </a:extLst>
          </p:cNvPr>
          <p:cNvSpPr>
            <a:spLocks noGrp="1"/>
          </p:cNvSpPr>
          <p:nvPr>
            <p:ph type="sldNum" sz="quarter" idx="12"/>
          </p:nvPr>
        </p:nvSpPr>
        <p:spPr/>
        <p:txBody>
          <a:bodyPr/>
          <a:lstStyle/>
          <a:p>
            <a:fld id="{6FEE3690-F5DD-4D10-AE54-EBE94241D383}" type="slidenum">
              <a:rPr lang="fi-FI" noProof="0" smtClean="0"/>
              <a:pPr/>
              <a:t>9</a:t>
            </a:fld>
            <a:endParaRPr lang="fi-FI" noProof="0" dirty="0"/>
          </a:p>
        </p:txBody>
      </p:sp>
    </p:spTree>
    <p:extLst>
      <p:ext uri="{BB962C8B-B14F-4D97-AF65-F5344CB8AC3E}">
        <p14:creationId xmlns:p14="http://schemas.microsoft.com/office/powerpoint/2010/main" val="1994523467"/>
      </p:ext>
    </p:extLst>
  </p:cSld>
  <p:clrMapOvr>
    <a:masterClrMapping/>
  </p:clrMapOvr>
</p:sld>
</file>

<file path=ppt/theme/theme1.xml><?xml version="1.0" encoding="utf-8"?>
<a:theme xmlns:a="http://schemas.openxmlformats.org/drawingml/2006/main" name="Kuntaliitto suomenkielinen">
  <a:themeElements>
    <a:clrScheme name="Hankinnat">
      <a:dk1>
        <a:srgbClr val="002E63"/>
      </a:dk1>
      <a:lt1>
        <a:sysClr val="window" lastClr="FFFFFF"/>
      </a:lt1>
      <a:dk2>
        <a:srgbClr val="000000"/>
      </a:dk2>
      <a:lt2>
        <a:srgbClr val="EEECE1"/>
      </a:lt2>
      <a:accent1>
        <a:srgbClr val="002E63"/>
      </a:accent1>
      <a:accent2>
        <a:srgbClr val="00A6D6"/>
      </a:accent2>
      <a:accent3>
        <a:srgbClr val="6B8F00"/>
      </a:accent3>
      <a:accent4>
        <a:srgbClr val="A0A404"/>
      </a:accent4>
      <a:accent5>
        <a:srgbClr val="F25900"/>
      </a:accent5>
      <a:accent6>
        <a:srgbClr val="E0AD12"/>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E59E544DE68342857B9B51D31FCC3A" ma:contentTypeVersion="11" ma:contentTypeDescription="Create a new document." ma:contentTypeScope="" ma:versionID="1c904782607737a7964b83e5e877a1b6">
  <xsd:schema xmlns:xsd="http://www.w3.org/2001/XMLSchema" xmlns:xs="http://www.w3.org/2001/XMLSchema" xmlns:p="http://schemas.microsoft.com/office/2006/metadata/properties" xmlns:ns3="1c0f0072-d18a-44d8-a82e-bbc82c2547cd" xmlns:ns4="7a8e579f-ee7a-4bd5-a230-3840a9cc9844" targetNamespace="http://schemas.microsoft.com/office/2006/metadata/properties" ma:root="true" ma:fieldsID="53f1cecd387279dee70132c096a6bd02" ns3:_="" ns4:_="">
    <xsd:import namespace="1c0f0072-d18a-44d8-a82e-bbc82c2547cd"/>
    <xsd:import namespace="7a8e579f-ee7a-4bd5-a230-3840a9cc98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0f0072-d18a-44d8-a82e-bbc82c2547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8e579f-ee7a-4bd5-a230-3840a9cc984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840D14-8D84-4D35-9AED-4141BA825BC6}">
  <ds:schemaRefs>
    <ds:schemaRef ds:uri="http://schemas.microsoft.com/office/infopath/2007/PartnerControls"/>
    <ds:schemaRef ds:uri="http://schemas.microsoft.com/office/2006/documentManagement/types"/>
    <ds:schemaRef ds:uri="http://purl.org/dc/elements/1.1/"/>
    <ds:schemaRef ds:uri="7a8e579f-ee7a-4bd5-a230-3840a9cc9844"/>
    <ds:schemaRef ds:uri="http://purl.org/dc/terms/"/>
    <ds:schemaRef ds:uri="http://schemas.openxmlformats.org/package/2006/metadata/core-properties"/>
    <ds:schemaRef ds:uri="http://purl.org/dc/dcmitype/"/>
    <ds:schemaRef ds:uri="1c0f0072-d18a-44d8-a82e-bbc82c2547c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3E5359F-1E63-4FFE-A535-424C45B704F9}">
  <ds:schemaRefs>
    <ds:schemaRef ds:uri="http://schemas.microsoft.com/sharepoint/v3/contenttype/forms"/>
  </ds:schemaRefs>
</ds:datastoreItem>
</file>

<file path=customXml/itemProps3.xml><?xml version="1.0" encoding="utf-8"?>
<ds:datastoreItem xmlns:ds="http://schemas.openxmlformats.org/officeDocument/2006/customXml" ds:itemID="{21260737-3A22-4DF8-A8DE-4B57DBCE65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0f0072-d18a-44d8-a82e-bbc82c2547cd"/>
    <ds:schemaRef ds:uri="7a8e579f-ee7a-4bd5-a230-3840a9cc98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hankinnat diapohja</Template>
  <TotalTime>112</TotalTime>
  <Words>3653</Words>
  <Application>Microsoft Office PowerPoint</Application>
  <PresentationFormat>Laajakuva</PresentationFormat>
  <Paragraphs>411</Paragraphs>
  <Slides>48</Slides>
  <Notes>31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48</vt:i4>
      </vt:variant>
    </vt:vector>
  </HeadingPairs>
  <TitlesOfParts>
    <vt:vector size="52" baseType="lpstr">
      <vt:lpstr>Arial</vt:lpstr>
      <vt:lpstr>Calibri</vt:lpstr>
      <vt:lpstr>Verdana</vt:lpstr>
      <vt:lpstr>Kuntaliitto suomenkielinen</vt:lpstr>
      <vt:lpstr>Case-keskiviikko: Puitejärjestelyt ja markkinaoikeuden määräämät seuraamukset</vt:lpstr>
      <vt:lpstr>Puitejärjestelyt – Hankinnan laajuuden ilmoittaminen?</vt:lpstr>
      <vt:lpstr>Puitejärjestely hankintalaissa</vt:lpstr>
      <vt:lpstr>Puitejärjestely hankintalaissa</vt:lpstr>
      <vt:lpstr>Lainsäädännön raamit kilpailuttamiseen</vt:lpstr>
      <vt:lpstr>Hankintadirektiivin johdannon kohdat 60 ja 61 puitejärjestelyistä</vt:lpstr>
      <vt:lpstr>Oikeuskäytäntöä puitejärjestelyn laajuudesta</vt:lpstr>
      <vt:lpstr>MAO:578/18 – IT-laitteiden ja niihin liittyvien palvelujen puitejärjestely </vt:lpstr>
      <vt:lpstr>Markkinaoikeuden arviointia</vt:lpstr>
      <vt:lpstr>KHO:2019:84 – Polttonesteiden ja niiden säiliötoimitusten puitejärjestely</vt:lpstr>
      <vt:lpstr>MAO:n arviointia hankinnan laajuudesta</vt:lpstr>
      <vt:lpstr>KHO: Osapuolten ilmoittaminen (1/2)</vt:lpstr>
      <vt:lpstr>KHO: Toimituskohteiden volyymi? (1/2)</vt:lpstr>
      <vt:lpstr>KHO: Toimituskohteiden volyymi? (2/2)</vt:lpstr>
      <vt:lpstr>KHO:n loppupäätelmät</vt:lpstr>
      <vt:lpstr>MAO:385/19 Teleoperaattoripalvelut</vt:lpstr>
      <vt:lpstr>MAO: Asianosaisasema</vt:lpstr>
      <vt:lpstr>MAO: Hankinnan osiin jakamattomuuden syrjivyys (1/2)</vt:lpstr>
      <vt:lpstr>MAO: Hankinnan osiin jakamattomuuden syrjivyys (2/2)</vt:lpstr>
      <vt:lpstr>MAO: Puitejärjestelyä käyttävien hankintayksiköiden yksilöiminen</vt:lpstr>
      <vt:lpstr>MAO: Puitejärjestelystä tehtävien hankintojen arvo (1/2)</vt:lpstr>
      <vt:lpstr>MAO: Puitejärjestelystä tehtävien hankintojen arvo (2/2)</vt:lpstr>
      <vt:lpstr>MAO:n loppupäätelmät:</vt:lpstr>
      <vt:lpstr>Seuraamukset hankintamenettelyn virheistä</vt:lpstr>
      <vt:lpstr>MAO:n määrättävissä olevat seuraamukset</vt:lpstr>
      <vt:lpstr>PowerPoint-esitys</vt:lpstr>
      <vt:lpstr>MAO:129/19 – Ensisijaiset ja toissijaiset seuraamukset</vt:lpstr>
      <vt:lpstr>Seuraamukset KKV:ssa</vt:lpstr>
      <vt:lpstr>Seuraamuksen määrääminen Kilpailu- ja kuluttajaviraston esityksestä</vt:lpstr>
      <vt:lpstr>MAO:n harkintavalta</vt:lpstr>
      <vt:lpstr>Hyvitysmaksu 1/2</vt:lpstr>
      <vt:lpstr>Hyvitysmaksu 2/2</vt:lpstr>
      <vt:lpstr>KHO:2019:85 – Eturistiriita – hyvitysmaksun edellytykset</vt:lpstr>
      <vt:lpstr>PowerPoint-esitys</vt:lpstr>
      <vt:lpstr>PowerPoint-esitys</vt:lpstr>
      <vt:lpstr>Tehottomuusseuraamus</vt:lpstr>
      <vt:lpstr>Tehottomuusseuraamuksen jättäminen määräämättä</vt:lpstr>
      <vt:lpstr>MAO:469/18 (KHO:n muu päätös 5926/2018) – IT-laitteet - Tehottomuus ja seuraamusmaksu</vt:lpstr>
      <vt:lpstr>Seuraamusmaksu</vt:lpstr>
      <vt:lpstr>MAO:273/19 – KKV:n esitys – Suorahankinta - Seuraamusmaksu</vt:lpstr>
      <vt:lpstr>PowerPoint-esitys</vt:lpstr>
      <vt:lpstr>PowerPoint-esitys</vt:lpstr>
      <vt:lpstr>Sopimuskauden lyhentäminen</vt:lpstr>
      <vt:lpstr>Uhkasakko</vt:lpstr>
      <vt:lpstr>MAO:473/15 – Uhkasakon tuomitseminen maksettavaksi 1/2</vt:lpstr>
      <vt:lpstr>MAO:473/15 – Uhkasakon tuomitseminen maksettavaksi 2/2</vt:lpstr>
      <vt:lpstr>Oikeudenkäyntikulut</vt:lpstr>
      <vt:lpstr>Vahingonkorvaus</vt:lpstr>
    </vt:vector>
  </TitlesOfParts>
  <Company>Suomen Kuntaliitto 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Suojanen Sanna-Mari</dc:creator>
  <cp:lastModifiedBy>Torkkel Stiina</cp:lastModifiedBy>
  <cp:revision>19</cp:revision>
  <dcterms:created xsi:type="dcterms:W3CDTF">2019-10-29T16:05:24Z</dcterms:created>
  <dcterms:modified xsi:type="dcterms:W3CDTF">2019-10-31T07:29:20Z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0x01010057E59E544DE68342857B9B51D31FCC3A</vt:lpwstr>
  </property>
</Properties>
</file>