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68"/>
  </p:notesMasterIdLst>
  <p:handoutMasterIdLst>
    <p:handoutMasterId r:id="rId69"/>
  </p:handoutMasterIdLst>
  <p:sldIdLst>
    <p:sldId id="257" r:id="rId5"/>
    <p:sldId id="737" r:id="rId6"/>
    <p:sldId id="350" r:id="rId7"/>
    <p:sldId id="738" r:id="rId8"/>
    <p:sldId id="756" r:id="rId9"/>
    <p:sldId id="748" r:id="rId10"/>
    <p:sldId id="739" r:id="rId11"/>
    <p:sldId id="741" r:id="rId12"/>
    <p:sldId id="760" r:id="rId13"/>
    <p:sldId id="761" r:id="rId14"/>
    <p:sldId id="749" r:id="rId15"/>
    <p:sldId id="742" r:id="rId16"/>
    <p:sldId id="743" r:id="rId17"/>
    <p:sldId id="744" r:id="rId18"/>
    <p:sldId id="745" r:id="rId19"/>
    <p:sldId id="746" r:id="rId20"/>
    <p:sldId id="747" r:id="rId21"/>
    <p:sldId id="750" r:id="rId22"/>
    <p:sldId id="754" r:id="rId23"/>
    <p:sldId id="757" r:id="rId24"/>
    <p:sldId id="762" r:id="rId25"/>
    <p:sldId id="263" r:id="rId26"/>
    <p:sldId id="277" r:id="rId27"/>
    <p:sldId id="258" r:id="rId28"/>
    <p:sldId id="259" r:id="rId29"/>
    <p:sldId id="264" r:id="rId30"/>
    <p:sldId id="265" r:id="rId31"/>
    <p:sldId id="266" r:id="rId32"/>
    <p:sldId id="280" r:id="rId33"/>
    <p:sldId id="260" r:id="rId34"/>
    <p:sldId id="267" r:id="rId35"/>
    <p:sldId id="282" r:id="rId36"/>
    <p:sldId id="268" r:id="rId37"/>
    <p:sldId id="269" r:id="rId38"/>
    <p:sldId id="279" r:id="rId39"/>
    <p:sldId id="276" r:id="rId40"/>
    <p:sldId id="261" r:id="rId41"/>
    <p:sldId id="270" r:id="rId42"/>
    <p:sldId id="271" r:id="rId43"/>
    <p:sldId id="272" r:id="rId44"/>
    <p:sldId id="278" r:id="rId45"/>
    <p:sldId id="262" r:id="rId46"/>
    <p:sldId id="273" r:id="rId47"/>
    <p:sldId id="274" r:id="rId48"/>
    <p:sldId id="275" r:id="rId49"/>
    <p:sldId id="281" r:id="rId50"/>
    <p:sldId id="256" r:id="rId51"/>
    <p:sldId id="763" r:id="rId52"/>
    <p:sldId id="411" r:id="rId53"/>
    <p:sldId id="412" r:id="rId54"/>
    <p:sldId id="422" r:id="rId55"/>
    <p:sldId id="764" r:id="rId56"/>
    <p:sldId id="402" r:id="rId57"/>
    <p:sldId id="403" r:id="rId58"/>
    <p:sldId id="404" r:id="rId59"/>
    <p:sldId id="405" r:id="rId60"/>
    <p:sldId id="410" r:id="rId61"/>
    <p:sldId id="409" r:id="rId62"/>
    <p:sldId id="423" r:id="rId63"/>
    <p:sldId id="752" r:id="rId64"/>
    <p:sldId id="753" r:id="rId65"/>
    <p:sldId id="765" r:id="rId66"/>
    <p:sldId id="766" r:id="rId67"/>
  </p:sldIdLst>
  <p:sldSz cx="12192000" cy="6858000"/>
  <p:notesSz cx="6858000" cy="9144000"/>
  <p:embeddedFontLst>
    <p:embeddedFont>
      <p:font typeface="Georgia" panose="02040502050405020303" pitchFamily="18" charset="0"/>
      <p:regular r:id="rId70"/>
      <p:bold r:id="rId71"/>
      <p:italic r:id="rId72"/>
      <p:boldItalic r:id="rId73"/>
    </p:embeddedFont>
    <p:embeddedFont>
      <p:font typeface="Trio Grotesk" panose="00000500000000000000" pitchFamily="50" charset="0"/>
      <p:regular r:id="rId74"/>
      <p:bold r:id="rId75"/>
      <p:italic r:id="rId76"/>
    </p:embeddedFont>
    <p:embeddedFont>
      <p:font typeface="Trio Grotesk Medium" panose="00000600000000000000" pitchFamily="50" charset="0"/>
      <p:regular r:id="rId77"/>
      <p:italic r:id="rId78"/>
    </p:embeddedFont>
    <p:embeddedFont>
      <p:font typeface="Work Sans SemiBold" panose="00000700000000000000" pitchFamily="2" charset="0"/>
      <p:bold r:id="rId79"/>
      <p:boldItalic r:id="rId80"/>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4" orient="horz" pos="2160" userDrawn="1">
          <p15:clr>
            <a:srgbClr val="A4A3A4"/>
          </p15:clr>
        </p15:guide>
        <p15:guide id="5" orient="horz" pos="527">
          <p15:clr>
            <a:srgbClr val="A4A3A4"/>
          </p15:clr>
        </p15:guide>
        <p15:guide id="8" orient="horz" pos="3657" userDrawn="1">
          <p15:clr>
            <a:srgbClr val="A4A3A4"/>
          </p15:clr>
        </p15:guide>
        <p15:guide id="9" pos="483">
          <p15:clr>
            <a:srgbClr val="A4A3A4"/>
          </p15:clr>
        </p15:guide>
        <p15:guide id="10" pos="7197">
          <p15:clr>
            <a:srgbClr val="A4A3A4"/>
          </p15:clr>
        </p15:guide>
        <p15:guide id="1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3AC"/>
    <a:srgbClr val="FE8081"/>
    <a:srgbClr val="FF6D2C"/>
    <a:srgbClr val="442950"/>
    <a:srgbClr val="C4A5A5"/>
    <a:srgbClr val="923468"/>
    <a:srgbClr val="FF3E60"/>
    <a:srgbClr val="DFD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E4DB5-922B-409D-855B-F9CC7532EFC0}" v="41" dt="2025-12-17T09:30:12.561"/>
  </p1510:revLst>
</p1510:revInfo>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73" autoAdjust="0"/>
  </p:normalViewPr>
  <p:slideViewPr>
    <p:cSldViewPr showGuides="1">
      <p:cViewPr varScale="1">
        <p:scale>
          <a:sx n="103" d="100"/>
          <a:sy n="103" d="100"/>
        </p:scale>
        <p:origin x="120" y="144"/>
      </p:cViewPr>
      <p:guideLst>
        <p:guide orient="horz" pos="1253"/>
        <p:guide orient="horz" pos="2160"/>
        <p:guide orient="horz" pos="527"/>
        <p:guide orient="horz" pos="3657"/>
        <p:guide pos="483"/>
        <p:guide pos="7197"/>
        <p:guide pos="3840"/>
      </p:guideLst>
    </p:cSldViewPr>
  </p:slideViewPr>
  <p:notesTextViewPr>
    <p:cViewPr>
      <p:scale>
        <a:sx n="1" d="1"/>
        <a:sy n="1" d="1"/>
      </p:scale>
      <p:origin x="0" y="0"/>
    </p:cViewPr>
  </p:notesTextViewPr>
  <p:sorterViewPr>
    <p:cViewPr>
      <p:scale>
        <a:sx n="1" d="1"/>
        <a:sy n="1" d="1"/>
      </p:scale>
      <p:origin x="0" y="0"/>
    </p:cViewPr>
  </p:sorterViewPr>
  <p:notesViewPr>
    <p:cSldViewPr showGuides="1">
      <p:cViewPr varScale="1">
        <p:scale>
          <a:sx n="90" d="100"/>
          <a:sy n="90" d="100"/>
        </p:scale>
        <p:origin x="-37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77"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3.fntdata"/><Relationship Id="rId80" Type="http://schemas.openxmlformats.org/officeDocument/2006/relationships/font" Target="fonts/font11.fntdata"/><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7.fntdata"/><Relationship Id="rId7" Type="http://schemas.openxmlformats.org/officeDocument/2006/relationships/slide" Target="slides/slide3.xml"/><Relationship Id="rId71" Type="http://schemas.openxmlformats.org/officeDocument/2006/relationships/font" Target="fonts/font2.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uskanen Niina" userId="1bff1086-7484-42c6-b24e-25c640db2ed0" providerId="ADAL" clId="{94A97DA4-1411-432C-A0B0-BCFD74BC07A9}"/>
    <pc:docChg chg="undo custSel addSld delSld modSld sldOrd">
      <pc:chgData name="Ruuskanen Niina" userId="1bff1086-7484-42c6-b24e-25c640db2ed0" providerId="ADAL" clId="{94A97DA4-1411-432C-A0B0-BCFD74BC07A9}" dt="2025-12-17T09:37:29.833" v="273" actId="962"/>
      <pc:docMkLst>
        <pc:docMk/>
      </pc:docMkLst>
      <pc:sldChg chg="add">
        <pc:chgData name="Ruuskanen Niina" userId="1bff1086-7484-42c6-b24e-25c640db2ed0" providerId="ADAL" clId="{94A97DA4-1411-432C-A0B0-BCFD74BC07A9}" dt="2025-12-17T09:18:19.894" v="27"/>
        <pc:sldMkLst>
          <pc:docMk/>
          <pc:sldMk cId="2631572657" sldId="256"/>
        </pc:sldMkLst>
      </pc:sldChg>
      <pc:sldChg chg="modSp mod">
        <pc:chgData name="Ruuskanen Niina" userId="1bff1086-7484-42c6-b24e-25c640db2ed0" providerId="ADAL" clId="{94A97DA4-1411-432C-A0B0-BCFD74BC07A9}" dt="2025-12-17T09:03:40.459" v="1" actId="20577"/>
        <pc:sldMkLst>
          <pc:docMk/>
          <pc:sldMk cId="1449689836" sldId="257"/>
        </pc:sldMkLst>
        <pc:spChg chg="mod">
          <ac:chgData name="Ruuskanen Niina" userId="1bff1086-7484-42c6-b24e-25c640db2ed0" providerId="ADAL" clId="{94A97DA4-1411-432C-A0B0-BCFD74BC07A9}" dt="2025-12-17T09:03:40.459" v="1" actId="20577"/>
          <ac:spMkLst>
            <pc:docMk/>
            <pc:sldMk cId="1449689836" sldId="257"/>
            <ac:spMk id="3" creationId="{00000000-0000-0000-0000-000000000000}"/>
          </ac:spMkLst>
        </pc:spChg>
      </pc:sldChg>
      <pc:sldChg chg="modSp add mod">
        <pc:chgData name="Ruuskanen Niina" userId="1bff1086-7484-42c6-b24e-25c640db2ed0" providerId="ADAL" clId="{94A97DA4-1411-432C-A0B0-BCFD74BC07A9}" dt="2025-12-17T09:32:36.019" v="235" actId="13244"/>
        <pc:sldMkLst>
          <pc:docMk/>
          <pc:sldMk cId="1248669895" sldId="258"/>
        </pc:sldMkLst>
        <pc:spChg chg="ord">
          <ac:chgData name="Ruuskanen Niina" userId="1bff1086-7484-42c6-b24e-25c640db2ed0" providerId="ADAL" clId="{94A97DA4-1411-432C-A0B0-BCFD74BC07A9}" dt="2025-12-17T09:32:36.019" v="235" actId="13244"/>
          <ac:spMkLst>
            <pc:docMk/>
            <pc:sldMk cId="1248669895" sldId="258"/>
            <ac:spMk id="2" creationId="{2D17F8AD-357C-9EAA-1CA4-D5AD3AE971CB}"/>
          </ac:spMkLst>
        </pc:spChg>
      </pc:sldChg>
      <pc:sldChg chg="add">
        <pc:chgData name="Ruuskanen Niina" userId="1bff1086-7484-42c6-b24e-25c640db2ed0" providerId="ADAL" clId="{94A97DA4-1411-432C-A0B0-BCFD74BC07A9}" dt="2025-12-17T09:15:22.285" v="5"/>
        <pc:sldMkLst>
          <pc:docMk/>
          <pc:sldMk cId="3319885918" sldId="259"/>
        </pc:sldMkLst>
      </pc:sldChg>
      <pc:sldChg chg="add">
        <pc:chgData name="Ruuskanen Niina" userId="1bff1086-7484-42c6-b24e-25c640db2ed0" providerId="ADAL" clId="{94A97DA4-1411-432C-A0B0-BCFD74BC07A9}" dt="2025-12-17T09:16:00.613" v="10"/>
        <pc:sldMkLst>
          <pc:docMk/>
          <pc:sldMk cId="2850755963" sldId="260"/>
        </pc:sldMkLst>
      </pc:sldChg>
      <pc:sldChg chg="add">
        <pc:chgData name="Ruuskanen Niina" userId="1bff1086-7484-42c6-b24e-25c640db2ed0" providerId="ADAL" clId="{94A97DA4-1411-432C-A0B0-BCFD74BC07A9}" dt="2025-12-17T09:16:49.390" v="17"/>
        <pc:sldMkLst>
          <pc:docMk/>
          <pc:sldMk cId="3129370411" sldId="261"/>
        </pc:sldMkLst>
      </pc:sldChg>
      <pc:sldChg chg="add">
        <pc:chgData name="Ruuskanen Niina" userId="1bff1086-7484-42c6-b24e-25c640db2ed0" providerId="ADAL" clId="{94A97DA4-1411-432C-A0B0-BCFD74BC07A9}" dt="2025-12-17T09:17:16.091" v="22"/>
        <pc:sldMkLst>
          <pc:docMk/>
          <pc:sldMk cId="2682360753" sldId="262"/>
        </pc:sldMkLst>
      </pc:sldChg>
      <pc:sldChg chg="add">
        <pc:chgData name="Ruuskanen Niina" userId="1bff1086-7484-42c6-b24e-25c640db2ed0" providerId="ADAL" clId="{94A97DA4-1411-432C-A0B0-BCFD74BC07A9}" dt="2025-12-17T09:15:00.417" v="2"/>
        <pc:sldMkLst>
          <pc:docMk/>
          <pc:sldMk cId="3094071399" sldId="263"/>
        </pc:sldMkLst>
      </pc:sldChg>
      <pc:sldChg chg="add">
        <pc:chgData name="Ruuskanen Niina" userId="1bff1086-7484-42c6-b24e-25c640db2ed0" providerId="ADAL" clId="{94A97DA4-1411-432C-A0B0-BCFD74BC07A9}" dt="2025-12-17T09:15:34.716" v="6"/>
        <pc:sldMkLst>
          <pc:docMk/>
          <pc:sldMk cId="96293201" sldId="264"/>
        </pc:sldMkLst>
      </pc:sldChg>
      <pc:sldChg chg="add">
        <pc:chgData name="Ruuskanen Niina" userId="1bff1086-7484-42c6-b24e-25c640db2ed0" providerId="ADAL" clId="{94A97DA4-1411-432C-A0B0-BCFD74BC07A9}" dt="2025-12-17T09:15:42.225" v="7"/>
        <pc:sldMkLst>
          <pc:docMk/>
          <pc:sldMk cId="2892188874" sldId="265"/>
        </pc:sldMkLst>
      </pc:sldChg>
      <pc:sldChg chg="add">
        <pc:chgData name="Ruuskanen Niina" userId="1bff1086-7484-42c6-b24e-25c640db2ed0" providerId="ADAL" clId="{94A97DA4-1411-432C-A0B0-BCFD74BC07A9}" dt="2025-12-17T09:15:48.393" v="8"/>
        <pc:sldMkLst>
          <pc:docMk/>
          <pc:sldMk cId="431327619" sldId="266"/>
        </pc:sldMkLst>
      </pc:sldChg>
      <pc:sldChg chg="add">
        <pc:chgData name="Ruuskanen Niina" userId="1bff1086-7484-42c6-b24e-25c640db2ed0" providerId="ADAL" clId="{94A97DA4-1411-432C-A0B0-BCFD74BC07A9}" dt="2025-12-17T09:16:11.180" v="11"/>
        <pc:sldMkLst>
          <pc:docMk/>
          <pc:sldMk cId="825902473" sldId="267"/>
        </pc:sldMkLst>
      </pc:sldChg>
      <pc:sldChg chg="add">
        <pc:chgData name="Ruuskanen Niina" userId="1bff1086-7484-42c6-b24e-25c640db2ed0" providerId="ADAL" clId="{94A97DA4-1411-432C-A0B0-BCFD74BC07A9}" dt="2025-12-17T09:16:25.885" v="13"/>
        <pc:sldMkLst>
          <pc:docMk/>
          <pc:sldMk cId="71889274" sldId="268"/>
        </pc:sldMkLst>
      </pc:sldChg>
      <pc:sldChg chg="add">
        <pc:chgData name="Ruuskanen Niina" userId="1bff1086-7484-42c6-b24e-25c640db2ed0" providerId="ADAL" clId="{94A97DA4-1411-432C-A0B0-BCFD74BC07A9}" dt="2025-12-17T09:16:32.354" v="14"/>
        <pc:sldMkLst>
          <pc:docMk/>
          <pc:sldMk cId="4087659861" sldId="269"/>
        </pc:sldMkLst>
      </pc:sldChg>
      <pc:sldChg chg="add">
        <pc:chgData name="Ruuskanen Niina" userId="1bff1086-7484-42c6-b24e-25c640db2ed0" providerId="ADAL" clId="{94A97DA4-1411-432C-A0B0-BCFD74BC07A9}" dt="2025-12-17T09:16:55.057" v="18"/>
        <pc:sldMkLst>
          <pc:docMk/>
          <pc:sldMk cId="1260561671" sldId="270"/>
        </pc:sldMkLst>
      </pc:sldChg>
      <pc:sldChg chg="add">
        <pc:chgData name="Ruuskanen Niina" userId="1bff1086-7484-42c6-b24e-25c640db2ed0" providerId="ADAL" clId="{94A97DA4-1411-432C-A0B0-BCFD74BC07A9}" dt="2025-12-17T09:17:01.126" v="19"/>
        <pc:sldMkLst>
          <pc:docMk/>
          <pc:sldMk cId="4087960005" sldId="271"/>
        </pc:sldMkLst>
      </pc:sldChg>
      <pc:sldChg chg="add">
        <pc:chgData name="Ruuskanen Niina" userId="1bff1086-7484-42c6-b24e-25c640db2ed0" providerId="ADAL" clId="{94A97DA4-1411-432C-A0B0-BCFD74BC07A9}" dt="2025-12-17T09:17:05.511" v="20"/>
        <pc:sldMkLst>
          <pc:docMk/>
          <pc:sldMk cId="2635811477" sldId="272"/>
        </pc:sldMkLst>
      </pc:sldChg>
      <pc:sldChg chg="add">
        <pc:chgData name="Ruuskanen Niina" userId="1bff1086-7484-42c6-b24e-25c640db2ed0" providerId="ADAL" clId="{94A97DA4-1411-432C-A0B0-BCFD74BC07A9}" dt="2025-12-17T09:17:21.472" v="23"/>
        <pc:sldMkLst>
          <pc:docMk/>
          <pc:sldMk cId="3607058274" sldId="273"/>
        </pc:sldMkLst>
      </pc:sldChg>
      <pc:sldChg chg="add">
        <pc:chgData name="Ruuskanen Niina" userId="1bff1086-7484-42c6-b24e-25c640db2ed0" providerId="ADAL" clId="{94A97DA4-1411-432C-A0B0-BCFD74BC07A9}" dt="2025-12-17T09:17:26.293" v="24"/>
        <pc:sldMkLst>
          <pc:docMk/>
          <pc:sldMk cId="311893861" sldId="274"/>
        </pc:sldMkLst>
      </pc:sldChg>
      <pc:sldChg chg="add">
        <pc:chgData name="Ruuskanen Niina" userId="1bff1086-7484-42c6-b24e-25c640db2ed0" providerId="ADAL" clId="{94A97DA4-1411-432C-A0B0-BCFD74BC07A9}" dt="2025-12-17T09:17:32.624" v="25"/>
        <pc:sldMkLst>
          <pc:docMk/>
          <pc:sldMk cId="188747754" sldId="275"/>
        </pc:sldMkLst>
      </pc:sldChg>
      <pc:sldChg chg="modSp add mod">
        <pc:chgData name="Ruuskanen Niina" userId="1bff1086-7484-42c6-b24e-25c640db2ed0" providerId="ADAL" clId="{94A97DA4-1411-432C-A0B0-BCFD74BC07A9}" dt="2025-12-17T09:34:16.152" v="256" actId="962"/>
        <pc:sldMkLst>
          <pc:docMk/>
          <pc:sldMk cId="3441817966" sldId="276"/>
        </pc:sldMkLst>
        <pc:spChg chg="mod ord">
          <ac:chgData name="Ruuskanen Niina" userId="1bff1086-7484-42c6-b24e-25c640db2ed0" providerId="ADAL" clId="{94A97DA4-1411-432C-A0B0-BCFD74BC07A9}" dt="2025-12-17T09:34:16.152" v="256" actId="962"/>
          <ac:spMkLst>
            <pc:docMk/>
            <pc:sldMk cId="3441817966" sldId="276"/>
            <ac:spMk id="2" creationId="{365F5794-0480-2ED3-59CD-371B088039E9}"/>
          </ac:spMkLst>
        </pc:spChg>
        <pc:spChg chg="ord">
          <ac:chgData name="Ruuskanen Niina" userId="1bff1086-7484-42c6-b24e-25c640db2ed0" providerId="ADAL" clId="{94A97DA4-1411-432C-A0B0-BCFD74BC07A9}" dt="2025-12-17T09:34:13.468" v="254" actId="13244"/>
          <ac:spMkLst>
            <pc:docMk/>
            <pc:sldMk cId="3441817966" sldId="276"/>
            <ac:spMk id="3" creationId="{595EF451-EF4D-74D2-7817-E6F1FD58A4CE}"/>
          </ac:spMkLst>
        </pc:spChg>
      </pc:sldChg>
      <pc:sldChg chg="add">
        <pc:chgData name="Ruuskanen Niina" userId="1bff1086-7484-42c6-b24e-25c640db2ed0" providerId="ADAL" clId="{94A97DA4-1411-432C-A0B0-BCFD74BC07A9}" dt="2025-12-17T09:15:10.320" v="3"/>
        <pc:sldMkLst>
          <pc:docMk/>
          <pc:sldMk cId="830918737" sldId="277"/>
        </pc:sldMkLst>
      </pc:sldChg>
      <pc:sldChg chg="modSp add mod">
        <pc:chgData name="Ruuskanen Niina" userId="1bff1086-7484-42c6-b24e-25c640db2ed0" providerId="ADAL" clId="{94A97DA4-1411-432C-A0B0-BCFD74BC07A9}" dt="2025-12-17T09:30:22.563" v="199" actId="1076"/>
        <pc:sldMkLst>
          <pc:docMk/>
          <pc:sldMk cId="97598248" sldId="278"/>
        </pc:sldMkLst>
        <pc:spChg chg="mod">
          <ac:chgData name="Ruuskanen Niina" userId="1bff1086-7484-42c6-b24e-25c640db2ed0" providerId="ADAL" clId="{94A97DA4-1411-432C-A0B0-BCFD74BC07A9}" dt="2025-12-17T09:30:22.563" v="199" actId="1076"/>
          <ac:spMkLst>
            <pc:docMk/>
            <pc:sldMk cId="97598248" sldId="278"/>
            <ac:spMk id="2" creationId="{2AE586BD-AED2-AC08-2BEA-BA3002384E4C}"/>
          </ac:spMkLst>
        </pc:spChg>
      </pc:sldChg>
      <pc:sldChg chg="modSp add mod">
        <pc:chgData name="Ruuskanen Niina" userId="1bff1086-7484-42c6-b24e-25c640db2ed0" providerId="ADAL" clId="{94A97DA4-1411-432C-A0B0-BCFD74BC07A9}" dt="2025-12-17T09:29:51.753" v="193" actId="1076"/>
        <pc:sldMkLst>
          <pc:docMk/>
          <pc:sldMk cId="3824337965" sldId="279"/>
        </pc:sldMkLst>
        <pc:spChg chg="mod">
          <ac:chgData name="Ruuskanen Niina" userId="1bff1086-7484-42c6-b24e-25c640db2ed0" providerId="ADAL" clId="{94A97DA4-1411-432C-A0B0-BCFD74BC07A9}" dt="2025-12-17T09:29:48.425" v="192" actId="20577"/>
          <ac:spMkLst>
            <pc:docMk/>
            <pc:sldMk cId="3824337965" sldId="279"/>
            <ac:spMk id="2" creationId="{BA593B4A-4F7F-B845-8D0D-AB78A084891C}"/>
          </ac:spMkLst>
        </pc:spChg>
        <pc:spChg chg="mod">
          <ac:chgData name="Ruuskanen Niina" userId="1bff1086-7484-42c6-b24e-25c640db2ed0" providerId="ADAL" clId="{94A97DA4-1411-432C-A0B0-BCFD74BC07A9}" dt="2025-12-17T09:29:51.753" v="193" actId="1076"/>
          <ac:spMkLst>
            <pc:docMk/>
            <pc:sldMk cId="3824337965" sldId="279"/>
            <ac:spMk id="4" creationId="{37DD82A0-E574-697D-E6FE-0E077E096420}"/>
          </ac:spMkLst>
        </pc:spChg>
      </pc:sldChg>
      <pc:sldChg chg="modSp add mod">
        <pc:chgData name="Ruuskanen Niina" userId="1bff1086-7484-42c6-b24e-25c640db2ed0" providerId="ADAL" clId="{94A97DA4-1411-432C-A0B0-BCFD74BC07A9}" dt="2025-12-17T09:33:22.303" v="245" actId="13244"/>
        <pc:sldMkLst>
          <pc:docMk/>
          <pc:sldMk cId="303149739" sldId="280"/>
        </pc:sldMkLst>
        <pc:spChg chg="ord">
          <ac:chgData name="Ruuskanen Niina" userId="1bff1086-7484-42c6-b24e-25c640db2ed0" providerId="ADAL" clId="{94A97DA4-1411-432C-A0B0-BCFD74BC07A9}" dt="2025-12-17T09:33:22.303" v="245" actId="13244"/>
          <ac:spMkLst>
            <pc:docMk/>
            <pc:sldMk cId="303149739" sldId="280"/>
            <ac:spMk id="3" creationId="{2DC8ADDC-4E34-FB50-56DE-A8B0047F6F01}"/>
          </ac:spMkLst>
        </pc:spChg>
        <pc:spChg chg="ord">
          <ac:chgData name="Ruuskanen Niina" userId="1bff1086-7484-42c6-b24e-25c640db2ed0" providerId="ADAL" clId="{94A97DA4-1411-432C-A0B0-BCFD74BC07A9}" dt="2025-12-17T09:33:16.522" v="243"/>
          <ac:spMkLst>
            <pc:docMk/>
            <pc:sldMk cId="303149739" sldId="280"/>
            <ac:spMk id="8" creationId="{D2FB807C-8628-3111-5DC2-6393AE1A7C09}"/>
          </ac:spMkLst>
        </pc:spChg>
        <pc:spChg chg="ord">
          <ac:chgData name="Ruuskanen Niina" userId="1bff1086-7484-42c6-b24e-25c640db2ed0" providerId="ADAL" clId="{94A97DA4-1411-432C-A0B0-BCFD74BC07A9}" dt="2025-12-17T09:32:45.407" v="237" actId="13244"/>
          <ac:spMkLst>
            <pc:docMk/>
            <pc:sldMk cId="303149739" sldId="280"/>
            <ac:spMk id="10" creationId="{1E80840D-32EB-C56D-7A08-4276186F248A}"/>
          </ac:spMkLst>
        </pc:spChg>
      </pc:sldChg>
      <pc:sldChg chg="modSp add mod">
        <pc:chgData name="Ruuskanen Niina" userId="1bff1086-7484-42c6-b24e-25c640db2ed0" providerId="ADAL" clId="{94A97DA4-1411-432C-A0B0-BCFD74BC07A9}" dt="2025-12-17T09:34:31.119" v="258" actId="962"/>
        <pc:sldMkLst>
          <pc:docMk/>
          <pc:sldMk cId="1626561963" sldId="281"/>
        </pc:sldMkLst>
        <pc:spChg chg="mod">
          <ac:chgData name="Ruuskanen Niina" userId="1bff1086-7484-42c6-b24e-25c640db2ed0" providerId="ADAL" clId="{94A97DA4-1411-432C-A0B0-BCFD74BC07A9}" dt="2025-12-17T09:30:42.480" v="215" actId="20577"/>
          <ac:spMkLst>
            <pc:docMk/>
            <pc:sldMk cId="1626561963" sldId="281"/>
            <ac:spMk id="2" creationId="{E3A76569-21F9-7DCE-0EA6-0BEAC3B1B9EE}"/>
          </ac:spMkLst>
        </pc:spChg>
        <pc:spChg chg="mod">
          <ac:chgData name="Ruuskanen Niina" userId="1bff1086-7484-42c6-b24e-25c640db2ed0" providerId="ADAL" clId="{94A97DA4-1411-432C-A0B0-BCFD74BC07A9}" dt="2025-12-17T09:34:25.136" v="257" actId="962"/>
          <ac:spMkLst>
            <pc:docMk/>
            <pc:sldMk cId="1626561963" sldId="281"/>
            <ac:spMk id="3" creationId="{17E118BF-F090-84A0-5EFA-05B342ADC046}"/>
          </ac:spMkLst>
        </pc:spChg>
        <pc:spChg chg="mod">
          <ac:chgData name="Ruuskanen Niina" userId="1bff1086-7484-42c6-b24e-25c640db2ed0" providerId="ADAL" clId="{94A97DA4-1411-432C-A0B0-BCFD74BC07A9}" dt="2025-12-17T09:34:31.119" v="258" actId="962"/>
          <ac:spMkLst>
            <pc:docMk/>
            <pc:sldMk cId="1626561963" sldId="281"/>
            <ac:spMk id="5" creationId="{2DD55F04-A7EA-CFC7-1714-4EA685FFF87B}"/>
          </ac:spMkLst>
        </pc:spChg>
        <pc:spChg chg="mod">
          <ac:chgData name="Ruuskanen Niina" userId="1bff1086-7484-42c6-b24e-25c640db2ed0" providerId="ADAL" clId="{94A97DA4-1411-432C-A0B0-BCFD74BC07A9}" dt="2025-12-17T09:27:30.704" v="147" actId="962"/>
          <ac:spMkLst>
            <pc:docMk/>
            <pc:sldMk cId="1626561963" sldId="281"/>
            <ac:spMk id="6" creationId="{EDA4125F-189F-5BC4-8043-D3C7E097F2E4}"/>
          </ac:spMkLst>
        </pc:spChg>
      </pc:sldChg>
      <pc:sldChg chg="add">
        <pc:chgData name="Ruuskanen Niina" userId="1bff1086-7484-42c6-b24e-25c640db2ed0" providerId="ADAL" clId="{94A97DA4-1411-432C-A0B0-BCFD74BC07A9}" dt="2025-12-17T09:16:20.307" v="12"/>
        <pc:sldMkLst>
          <pc:docMk/>
          <pc:sldMk cId="4117855302" sldId="282"/>
        </pc:sldMkLst>
      </pc:sldChg>
      <pc:sldChg chg="addSp modSp del mod">
        <pc:chgData name="Ruuskanen Niina" userId="1bff1086-7484-42c6-b24e-25c640db2ed0" providerId="ADAL" clId="{94A97DA4-1411-432C-A0B0-BCFD74BC07A9}" dt="2025-12-17T09:28:45.966" v="150" actId="47"/>
        <pc:sldMkLst>
          <pc:docMk/>
          <pc:sldMk cId="4084353993" sldId="343"/>
        </pc:sldMkLst>
        <pc:spChg chg="add mod">
          <ac:chgData name="Ruuskanen Niina" userId="1bff1086-7484-42c6-b24e-25c640db2ed0" providerId="ADAL" clId="{94A97DA4-1411-432C-A0B0-BCFD74BC07A9}" dt="2025-12-17T09:28:36.457" v="149" actId="33699"/>
          <ac:spMkLst>
            <pc:docMk/>
            <pc:sldMk cId="4084353993" sldId="343"/>
            <ac:spMk id="2" creationId="{7B4CB144-6EF2-A463-BD8E-6FF829BC68EA}"/>
          </ac:spMkLst>
        </pc:spChg>
      </pc:sldChg>
      <pc:sldChg chg="add">
        <pc:chgData name="Ruuskanen Niina" userId="1bff1086-7484-42c6-b24e-25c640db2ed0" providerId="ADAL" clId="{94A97DA4-1411-432C-A0B0-BCFD74BC07A9}" dt="2025-12-17T09:18:53.887" v="33"/>
        <pc:sldMkLst>
          <pc:docMk/>
          <pc:sldMk cId="3191539507" sldId="402"/>
        </pc:sldMkLst>
      </pc:sldChg>
      <pc:sldChg chg="addSp delSp modSp add mod">
        <pc:chgData name="Ruuskanen Niina" userId="1bff1086-7484-42c6-b24e-25c640db2ed0" providerId="ADAL" clId="{94A97DA4-1411-432C-A0B0-BCFD74BC07A9}" dt="2025-12-17T09:36:48.554" v="270" actId="33553"/>
        <pc:sldMkLst>
          <pc:docMk/>
          <pc:sldMk cId="586338633" sldId="403"/>
        </pc:sldMkLst>
        <pc:spChg chg="mod">
          <ac:chgData name="Ruuskanen Niina" userId="1bff1086-7484-42c6-b24e-25c640db2ed0" providerId="ADAL" clId="{94A97DA4-1411-432C-A0B0-BCFD74BC07A9}" dt="2025-12-17T09:36:48.554" v="270" actId="33553"/>
          <ac:spMkLst>
            <pc:docMk/>
            <pc:sldMk cId="586338633" sldId="403"/>
            <ac:spMk id="3" creationId="{294A9B12-ED3C-F9BA-0DD6-5D507C2E404D}"/>
          </ac:spMkLst>
        </pc:spChg>
        <pc:spChg chg="del mod">
          <ac:chgData name="Ruuskanen Niina" userId="1bff1086-7484-42c6-b24e-25c640db2ed0" providerId="ADAL" clId="{94A97DA4-1411-432C-A0B0-BCFD74BC07A9}" dt="2025-12-17T09:36:30.671" v="269" actId="478"/>
          <ac:spMkLst>
            <pc:docMk/>
            <pc:sldMk cId="586338633" sldId="403"/>
            <ac:spMk id="5" creationId="{3226C632-47BF-081D-324D-2066C48F74EB}"/>
          </ac:spMkLst>
        </pc:spChg>
        <pc:spChg chg="add del mod">
          <ac:chgData name="Ruuskanen Niina" userId="1bff1086-7484-42c6-b24e-25c640db2ed0" providerId="ADAL" clId="{94A97DA4-1411-432C-A0B0-BCFD74BC07A9}" dt="2025-12-17T09:36:09.678" v="267" actId="22"/>
          <ac:spMkLst>
            <pc:docMk/>
            <pc:sldMk cId="586338633" sldId="403"/>
            <ac:spMk id="6" creationId="{B1590763-FE7E-247F-EFBB-29B1D1B1E1A6}"/>
          </ac:spMkLst>
        </pc:spChg>
      </pc:sldChg>
      <pc:sldChg chg="add">
        <pc:chgData name="Ruuskanen Niina" userId="1bff1086-7484-42c6-b24e-25c640db2ed0" providerId="ADAL" clId="{94A97DA4-1411-432C-A0B0-BCFD74BC07A9}" dt="2025-12-17T09:19:06.878" v="35"/>
        <pc:sldMkLst>
          <pc:docMk/>
          <pc:sldMk cId="3550508778" sldId="404"/>
        </pc:sldMkLst>
      </pc:sldChg>
      <pc:sldChg chg="add">
        <pc:chgData name="Ruuskanen Niina" userId="1bff1086-7484-42c6-b24e-25c640db2ed0" providerId="ADAL" clId="{94A97DA4-1411-432C-A0B0-BCFD74BC07A9}" dt="2025-12-17T09:19:11.914" v="36"/>
        <pc:sldMkLst>
          <pc:docMk/>
          <pc:sldMk cId="3650652104" sldId="405"/>
        </pc:sldMkLst>
      </pc:sldChg>
      <pc:sldChg chg="add">
        <pc:chgData name="Ruuskanen Niina" userId="1bff1086-7484-42c6-b24e-25c640db2ed0" providerId="ADAL" clId="{94A97DA4-1411-432C-A0B0-BCFD74BC07A9}" dt="2025-12-17T09:19:31.067" v="38"/>
        <pc:sldMkLst>
          <pc:docMk/>
          <pc:sldMk cId="3459642419" sldId="409"/>
        </pc:sldMkLst>
      </pc:sldChg>
      <pc:sldChg chg="modSp add mod">
        <pc:chgData name="Ruuskanen Niina" userId="1bff1086-7484-42c6-b24e-25c640db2ed0" providerId="ADAL" clId="{94A97DA4-1411-432C-A0B0-BCFD74BC07A9}" dt="2025-12-17T09:37:13.359" v="272" actId="13244"/>
        <pc:sldMkLst>
          <pc:docMk/>
          <pc:sldMk cId="3563489989" sldId="410"/>
        </pc:sldMkLst>
        <pc:spChg chg="mod">
          <ac:chgData name="Ruuskanen Niina" userId="1bff1086-7484-42c6-b24e-25c640db2ed0" providerId="ADAL" clId="{94A97DA4-1411-432C-A0B0-BCFD74BC07A9}" dt="2025-12-17T09:37:01.980" v="271" actId="962"/>
          <ac:spMkLst>
            <pc:docMk/>
            <pc:sldMk cId="3563489989" sldId="410"/>
            <ac:spMk id="2" creationId="{1D8EE084-033E-1164-B233-0957AA7A30FC}"/>
          </ac:spMkLst>
        </pc:spChg>
        <pc:spChg chg="mod ord">
          <ac:chgData name="Ruuskanen Niina" userId="1bff1086-7484-42c6-b24e-25c640db2ed0" providerId="ADAL" clId="{94A97DA4-1411-432C-A0B0-BCFD74BC07A9}" dt="2025-12-17T09:37:13.359" v="272" actId="13244"/>
          <ac:spMkLst>
            <pc:docMk/>
            <pc:sldMk cId="3563489989" sldId="410"/>
            <ac:spMk id="4" creationId="{62C813F7-F264-E115-E2A2-46B32973BA01}"/>
          </ac:spMkLst>
        </pc:spChg>
      </pc:sldChg>
      <pc:sldChg chg="modSp add mod">
        <pc:chgData name="Ruuskanen Niina" userId="1bff1086-7484-42c6-b24e-25c640db2ed0" providerId="ADAL" clId="{94A97DA4-1411-432C-A0B0-BCFD74BC07A9}" dt="2025-12-17T09:35:00.636" v="261" actId="962"/>
        <pc:sldMkLst>
          <pc:docMk/>
          <pc:sldMk cId="51419036" sldId="411"/>
        </pc:sldMkLst>
        <pc:spChg chg="mod">
          <ac:chgData name="Ruuskanen Niina" userId="1bff1086-7484-42c6-b24e-25c640db2ed0" providerId="ADAL" clId="{94A97DA4-1411-432C-A0B0-BCFD74BC07A9}" dt="2025-12-17T09:35:00.636" v="261" actId="962"/>
          <ac:spMkLst>
            <pc:docMk/>
            <pc:sldMk cId="51419036" sldId="411"/>
            <ac:spMk id="3" creationId="{2E6DA626-A394-2267-B5B9-D58E335D3852}"/>
          </ac:spMkLst>
        </pc:spChg>
        <pc:spChg chg="mod">
          <ac:chgData name="Ruuskanen Niina" userId="1bff1086-7484-42c6-b24e-25c640db2ed0" providerId="ADAL" clId="{94A97DA4-1411-432C-A0B0-BCFD74BC07A9}" dt="2025-12-17T09:34:50.901" v="259" actId="962"/>
          <ac:spMkLst>
            <pc:docMk/>
            <pc:sldMk cId="51419036" sldId="411"/>
            <ac:spMk id="4" creationId="{1325E40D-EE7D-F3A2-53C0-D1ACA6C079D3}"/>
          </ac:spMkLst>
        </pc:spChg>
        <pc:cxnChg chg="mod">
          <ac:chgData name="Ruuskanen Niina" userId="1bff1086-7484-42c6-b24e-25c640db2ed0" providerId="ADAL" clId="{94A97DA4-1411-432C-A0B0-BCFD74BC07A9}" dt="2025-12-17T09:34:51.556" v="260" actId="962"/>
          <ac:cxnSpMkLst>
            <pc:docMk/>
            <pc:sldMk cId="51419036" sldId="411"/>
            <ac:cxnSpMk id="11" creationId="{6425B934-C469-77DF-C102-15B4064F5F36}"/>
          </ac:cxnSpMkLst>
        </pc:cxnChg>
      </pc:sldChg>
      <pc:sldChg chg="add">
        <pc:chgData name="Ruuskanen Niina" userId="1bff1086-7484-42c6-b24e-25c640db2ed0" providerId="ADAL" clId="{94A97DA4-1411-432C-A0B0-BCFD74BC07A9}" dt="2025-12-17T09:18:35.353" v="30"/>
        <pc:sldMkLst>
          <pc:docMk/>
          <pc:sldMk cId="3540519674" sldId="412"/>
        </pc:sldMkLst>
      </pc:sldChg>
      <pc:sldChg chg="add">
        <pc:chgData name="Ruuskanen Niina" userId="1bff1086-7484-42c6-b24e-25c640db2ed0" providerId="ADAL" clId="{94A97DA4-1411-432C-A0B0-BCFD74BC07A9}" dt="2025-12-17T09:18:41.895" v="31"/>
        <pc:sldMkLst>
          <pc:docMk/>
          <pc:sldMk cId="3022023638" sldId="422"/>
        </pc:sldMkLst>
      </pc:sldChg>
      <pc:sldChg chg="modSp add mod">
        <pc:chgData name="Ruuskanen Niina" userId="1bff1086-7484-42c6-b24e-25c640db2ed0" providerId="ADAL" clId="{94A97DA4-1411-432C-A0B0-BCFD74BC07A9}" dt="2025-12-17T09:37:29.833" v="273" actId="962"/>
        <pc:sldMkLst>
          <pc:docMk/>
          <pc:sldMk cId="2037617328" sldId="423"/>
        </pc:sldMkLst>
        <pc:spChg chg="mod">
          <ac:chgData name="Ruuskanen Niina" userId="1bff1086-7484-42c6-b24e-25c640db2ed0" providerId="ADAL" clId="{94A97DA4-1411-432C-A0B0-BCFD74BC07A9}" dt="2025-12-17T09:37:29.833" v="273" actId="962"/>
          <ac:spMkLst>
            <pc:docMk/>
            <pc:sldMk cId="2037617328" sldId="423"/>
            <ac:spMk id="4" creationId="{19A10A9C-5B78-E003-F8B4-282202D28F79}"/>
          </ac:spMkLst>
        </pc:spChg>
      </pc:sldChg>
      <pc:sldChg chg="del">
        <pc:chgData name="Ruuskanen Niina" userId="1bff1086-7484-42c6-b24e-25c640db2ed0" providerId="ADAL" clId="{94A97DA4-1411-432C-A0B0-BCFD74BC07A9}" dt="2025-12-17T09:24:25.846" v="132" actId="47"/>
        <pc:sldMkLst>
          <pc:docMk/>
          <pc:sldMk cId="3779275173" sldId="736"/>
        </pc:sldMkLst>
      </pc:sldChg>
      <pc:sldChg chg="modSp mod">
        <pc:chgData name="Ruuskanen Niina" userId="1bff1086-7484-42c6-b24e-25c640db2ed0" providerId="ADAL" clId="{94A97DA4-1411-432C-A0B0-BCFD74BC07A9}" dt="2025-12-17T09:32:18.519" v="233" actId="13244"/>
        <pc:sldMkLst>
          <pc:docMk/>
          <pc:sldMk cId="368184756" sldId="749"/>
        </pc:sldMkLst>
        <pc:spChg chg="mod ord">
          <ac:chgData name="Ruuskanen Niina" userId="1bff1086-7484-42c6-b24e-25c640db2ed0" providerId="ADAL" clId="{94A97DA4-1411-432C-A0B0-BCFD74BC07A9}" dt="2025-12-17T09:32:18.519" v="233" actId="13244"/>
          <ac:spMkLst>
            <pc:docMk/>
            <pc:sldMk cId="368184756" sldId="749"/>
            <ac:spMk id="7" creationId="{FD9C1946-51F9-2F85-B9F3-AA1A42FC1D48}"/>
          </ac:spMkLst>
        </pc:spChg>
      </pc:sldChg>
      <pc:sldChg chg="addSp modSp mod modClrScheme chgLayout">
        <pc:chgData name="Ruuskanen Niina" userId="1bff1086-7484-42c6-b24e-25c640db2ed0" providerId="ADAL" clId="{94A97DA4-1411-432C-A0B0-BCFD74BC07A9}" dt="2025-12-17T09:22:24.962" v="79" actId="20577"/>
        <pc:sldMkLst>
          <pc:docMk/>
          <pc:sldMk cId="3529141032" sldId="752"/>
        </pc:sldMkLst>
        <pc:spChg chg="mod ord">
          <ac:chgData name="Ruuskanen Niina" userId="1bff1086-7484-42c6-b24e-25c640db2ed0" providerId="ADAL" clId="{94A97DA4-1411-432C-A0B0-BCFD74BC07A9}" dt="2025-12-17T09:20:10.865" v="40" actId="700"/>
          <ac:spMkLst>
            <pc:docMk/>
            <pc:sldMk cId="3529141032" sldId="752"/>
            <ac:spMk id="2" creationId="{49E7C46F-EFA0-02D5-E45F-130651BF55AD}"/>
          </ac:spMkLst>
        </pc:spChg>
        <pc:spChg chg="mod ord">
          <ac:chgData name="Ruuskanen Niina" userId="1bff1086-7484-42c6-b24e-25c640db2ed0" providerId="ADAL" clId="{94A97DA4-1411-432C-A0B0-BCFD74BC07A9}" dt="2025-12-17T09:22:24.962" v="79" actId="20577"/>
          <ac:spMkLst>
            <pc:docMk/>
            <pc:sldMk cId="3529141032" sldId="752"/>
            <ac:spMk id="3" creationId="{AE3E1631-DE8D-AF86-AA19-7554BB86F306}"/>
          </ac:spMkLst>
        </pc:spChg>
        <pc:spChg chg="add mod ord">
          <ac:chgData name="Ruuskanen Niina" userId="1bff1086-7484-42c6-b24e-25c640db2ed0" providerId="ADAL" clId="{94A97DA4-1411-432C-A0B0-BCFD74BC07A9}" dt="2025-12-17T09:20:10.865" v="40" actId="700"/>
          <ac:spMkLst>
            <pc:docMk/>
            <pc:sldMk cId="3529141032" sldId="752"/>
            <ac:spMk id="4" creationId="{D2C80719-7922-3E1E-D153-83A823B7048A}"/>
          </ac:spMkLst>
        </pc:spChg>
      </pc:sldChg>
      <pc:sldChg chg="addSp modSp mod modClrScheme chgLayout">
        <pc:chgData name="Ruuskanen Niina" userId="1bff1086-7484-42c6-b24e-25c640db2ed0" providerId="ADAL" clId="{94A97DA4-1411-432C-A0B0-BCFD74BC07A9}" dt="2025-12-17T09:23:57.814" v="129" actId="403"/>
        <pc:sldMkLst>
          <pc:docMk/>
          <pc:sldMk cId="3269224874" sldId="753"/>
        </pc:sldMkLst>
        <pc:spChg chg="add mod ord">
          <ac:chgData name="Ruuskanen Niina" userId="1bff1086-7484-42c6-b24e-25c640db2ed0" providerId="ADAL" clId="{94A97DA4-1411-432C-A0B0-BCFD74BC07A9}" dt="2025-12-17T09:21:51.072" v="66" actId="1076"/>
          <ac:spMkLst>
            <pc:docMk/>
            <pc:sldMk cId="3269224874" sldId="753"/>
            <ac:spMk id="2" creationId="{8E4A1641-8166-AA73-CCAF-71C5EEEB8748}"/>
          </ac:spMkLst>
        </pc:spChg>
        <pc:spChg chg="mod ord">
          <ac:chgData name="Ruuskanen Niina" userId="1bff1086-7484-42c6-b24e-25c640db2ed0" providerId="ADAL" clId="{94A97DA4-1411-432C-A0B0-BCFD74BC07A9}" dt="2025-12-17T09:21:00.773" v="51" actId="700"/>
          <ac:spMkLst>
            <pc:docMk/>
            <pc:sldMk cId="3269224874" sldId="753"/>
            <ac:spMk id="3" creationId="{D1CFB704-2410-0721-A56A-E70F1C92C225}"/>
          </ac:spMkLst>
        </pc:spChg>
        <pc:spChg chg="mod ord">
          <ac:chgData name="Ruuskanen Niina" userId="1bff1086-7484-42c6-b24e-25c640db2ed0" providerId="ADAL" clId="{94A97DA4-1411-432C-A0B0-BCFD74BC07A9}" dt="2025-12-17T09:23:57.814" v="129" actId="403"/>
          <ac:spMkLst>
            <pc:docMk/>
            <pc:sldMk cId="3269224874" sldId="753"/>
            <ac:spMk id="4" creationId="{96D61165-C115-7D9D-A2C5-F53811866B4F}"/>
          </ac:spMkLst>
        </pc:spChg>
      </pc:sldChg>
      <pc:sldChg chg="modSp mod">
        <pc:chgData name="Ruuskanen Niina" userId="1bff1086-7484-42c6-b24e-25c640db2ed0" providerId="ADAL" clId="{94A97DA4-1411-432C-A0B0-BCFD74BC07A9}" dt="2025-12-17T09:33:40.795" v="246" actId="962"/>
        <pc:sldMkLst>
          <pc:docMk/>
          <pc:sldMk cId="4084315527" sldId="756"/>
        </pc:sldMkLst>
        <pc:spChg chg="mod ord">
          <ac:chgData name="Ruuskanen Niina" userId="1bff1086-7484-42c6-b24e-25c640db2ed0" providerId="ADAL" clId="{94A97DA4-1411-432C-A0B0-BCFD74BC07A9}" dt="2025-12-17T09:33:40.795" v="246" actId="962"/>
          <ac:spMkLst>
            <pc:docMk/>
            <pc:sldMk cId="4084315527" sldId="756"/>
            <ac:spMk id="6" creationId="{94BDC3BC-44DD-B0B8-03E9-3536B180B697}"/>
          </ac:spMkLst>
        </pc:spChg>
      </pc:sldChg>
      <pc:sldChg chg="del">
        <pc:chgData name="Ruuskanen Niina" userId="1bff1086-7484-42c6-b24e-25c640db2ed0" providerId="ADAL" clId="{94A97DA4-1411-432C-A0B0-BCFD74BC07A9}" dt="2025-12-17T09:23:50.349" v="128" actId="47"/>
        <pc:sldMkLst>
          <pc:docMk/>
          <pc:sldMk cId="1742739059" sldId="758"/>
        </pc:sldMkLst>
      </pc:sldChg>
      <pc:sldChg chg="del">
        <pc:chgData name="Ruuskanen Niina" userId="1bff1086-7484-42c6-b24e-25c640db2ed0" providerId="ADAL" clId="{94A97DA4-1411-432C-A0B0-BCFD74BC07A9}" dt="2025-12-17T09:24:16.279" v="131" actId="47"/>
        <pc:sldMkLst>
          <pc:docMk/>
          <pc:sldMk cId="4039941501" sldId="759"/>
        </pc:sldMkLst>
      </pc:sldChg>
      <pc:sldChg chg="modSp mod">
        <pc:chgData name="Ruuskanen Niina" userId="1bff1086-7484-42c6-b24e-25c640db2ed0" providerId="ADAL" clId="{94A97DA4-1411-432C-A0B0-BCFD74BC07A9}" dt="2025-12-17T09:32:25.563" v="234" actId="13244"/>
        <pc:sldMkLst>
          <pc:docMk/>
          <pc:sldMk cId="4089153670" sldId="762"/>
        </pc:sldMkLst>
        <pc:spChg chg="ord">
          <ac:chgData name="Ruuskanen Niina" userId="1bff1086-7484-42c6-b24e-25c640db2ed0" providerId="ADAL" clId="{94A97DA4-1411-432C-A0B0-BCFD74BC07A9}" dt="2025-12-17T09:32:25.563" v="234" actId="13244"/>
          <ac:spMkLst>
            <pc:docMk/>
            <pc:sldMk cId="4089153670" sldId="762"/>
            <ac:spMk id="4" creationId="{AFC7FBB6-36BE-7E37-3595-D0A8176B0F3D}"/>
          </ac:spMkLst>
        </pc:spChg>
      </pc:sldChg>
      <pc:sldChg chg="add">
        <pc:chgData name="Ruuskanen Niina" userId="1bff1086-7484-42c6-b24e-25c640db2ed0" providerId="ADAL" clId="{94A97DA4-1411-432C-A0B0-BCFD74BC07A9}" dt="2025-12-17T09:18:24.948" v="28"/>
        <pc:sldMkLst>
          <pc:docMk/>
          <pc:sldMk cId="2040915289" sldId="763"/>
        </pc:sldMkLst>
      </pc:sldChg>
      <pc:sldChg chg="modSp add mod">
        <pc:chgData name="Ruuskanen Niina" userId="1bff1086-7484-42c6-b24e-25c640db2ed0" providerId="ADAL" clId="{94A97DA4-1411-432C-A0B0-BCFD74BC07A9}" dt="2025-12-17T09:35:14.522" v="262" actId="962"/>
        <pc:sldMkLst>
          <pc:docMk/>
          <pc:sldMk cId="247646568" sldId="764"/>
        </pc:sldMkLst>
        <pc:spChg chg="mod">
          <ac:chgData name="Ruuskanen Niina" userId="1bff1086-7484-42c6-b24e-25c640db2ed0" providerId="ADAL" clId="{94A97DA4-1411-432C-A0B0-BCFD74BC07A9}" dt="2025-12-17T09:35:14.522" v="262" actId="962"/>
          <ac:spMkLst>
            <pc:docMk/>
            <pc:sldMk cId="247646568" sldId="764"/>
            <ac:spMk id="2" creationId="{7B924E0B-0ED1-5685-BAB4-46CE8DDCBD56}"/>
          </ac:spMkLst>
        </pc:spChg>
      </pc:sldChg>
      <pc:sldChg chg="modSp add mod">
        <pc:chgData name="Ruuskanen Niina" userId="1bff1086-7484-42c6-b24e-25c640db2ed0" providerId="ADAL" clId="{94A97DA4-1411-432C-A0B0-BCFD74BC07A9}" dt="2025-12-17T09:25:34.404" v="136" actId="20577"/>
        <pc:sldMkLst>
          <pc:docMk/>
          <pc:sldMk cId="2709393555" sldId="765"/>
        </pc:sldMkLst>
        <pc:spChg chg="mod">
          <ac:chgData name="Ruuskanen Niina" userId="1bff1086-7484-42c6-b24e-25c640db2ed0" providerId="ADAL" clId="{94A97DA4-1411-432C-A0B0-BCFD74BC07A9}" dt="2025-12-17T09:25:34.404" v="136" actId="20577"/>
          <ac:spMkLst>
            <pc:docMk/>
            <pc:sldMk cId="2709393555" sldId="765"/>
            <ac:spMk id="2" creationId="{A4344D49-121F-F45F-D530-D420B323C8B1}"/>
          </ac:spMkLst>
        </pc:spChg>
        <pc:spChg chg="mod">
          <ac:chgData name="Ruuskanen Niina" userId="1bff1086-7484-42c6-b24e-25c640db2ed0" providerId="ADAL" clId="{94A97DA4-1411-432C-A0B0-BCFD74BC07A9}" dt="2025-12-17T09:24:01.711" v="130" actId="403"/>
          <ac:spMkLst>
            <pc:docMk/>
            <pc:sldMk cId="2709393555" sldId="765"/>
            <ac:spMk id="4" creationId="{F61D4E4C-B298-8AF8-6166-DD4145B0B2FF}"/>
          </ac:spMkLst>
        </pc:spChg>
      </pc:sldChg>
      <pc:sldChg chg="modSp new mod ord">
        <pc:chgData name="Ruuskanen Niina" userId="1bff1086-7484-42c6-b24e-25c640db2ed0" providerId="ADAL" clId="{94A97DA4-1411-432C-A0B0-BCFD74BC07A9}" dt="2025-12-17T09:26:21.163" v="145" actId="20577"/>
        <pc:sldMkLst>
          <pc:docMk/>
          <pc:sldMk cId="1091006989" sldId="766"/>
        </pc:sldMkLst>
        <pc:spChg chg="mod">
          <ac:chgData name="Ruuskanen Niina" userId="1bff1086-7484-42c6-b24e-25c640db2ed0" providerId="ADAL" clId="{94A97DA4-1411-432C-A0B0-BCFD74BC07A9}" dt="2025-12-17T09:26:21.163" v="145" actId="20577"/>
          <ac:spMkLst>
            <pc:docMk/>
            <pc:sldMk cId="1091006989" sldId="766"/>
            <ac:spMk id="2" creationId="{01060CB9-5F01-5488-86D7-2237EABACB9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dirty="0">
              <a:latin typeface="Trio Grotesk" panose="020B0505040000000004" pitchFamily="34" charset="77"/>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78ED3-B612-4193-BFB3-30640D50ACE2}" type="datetimeFigureOut">
              <a:rPr lang="fi-FI" sz="800" smtClean="0">
                <a:latin typeface="Trio Grotesk" panose="020B0505040000000004" pitchFamily="34" charset="77"/>
              </a:rPr>
              <a:t>17.12.2025</a:t>
            </a:fld>
            <a:endParaRPr lang="fi-FI" sz="800" dirty="0">
              <a:latin typeface="Trio Grotesk" panose="020B0505040000000004" pitchFamily="34" charset="77"/>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dirty="0">
              <a:latin typeface="Trio Grotesk" panose="020B0505040000000004" pitchFamily="34" charset="77"/>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5EF1D2-EDBA-4B30-9DEE-0BEBDA91FEA7}" type="slidenum">
              <a:rPr lang="fi-FI" sz="800" smtClean="0">
                <a:latin typeface="Trio Grotesk" panose="020B0505040000000004" pitchFamily="34" charset="77"/>
              </a:rPr>
              <a:t>‹#›</a:t>
            </a:fld>
            <a:endParaRPr lang="fi-FI" sz="800" dirty="0">
              <a:latin typeface="Trio Grotesk" panose="020B0505040000000004" pitchFamily="34" charset="77"/>
            </a:endParaRPr>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b="0" i="0">
                <a:latin typeface="Trio Grotesk" panose="020B0505040000000004" pitchFamily="34" charset="77"/>
              </a:defRPr>
            </a:lvl1pPr>
          </a:lstStyle>
          <a:p>
            <a:endParaRPr lang="fi-FI"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b="0" i="0">
                <a:latin typeface="Trio Grotesk" panose="020B0505040000000004" pitchFamily="34" charset="77"/>
              </a:defRPr>
            </a:lvl1pPr>
          </a:lstStyle>
          <a:p>
            <a:fld id="{0A258E9B-EF9A-4277-B3A7-6483215B4E3F}" type="datetimeFigureOut">
              <a:rPr lang="fi-FI" smtClean="0"/>
              <a:pPr/>
              <a:t>17.12.2025</a:t>
            </a:fld>
            <a:endParaRPr lang="fi-FI"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b="0" i="0">
                <a:latin typeface="Trio Grotesk" panose="020B0505040000000004" pitchFamily="34" charset="77"/>
              </a:defRPr>
            </a:lvl1pPr>
          </a:lstStyle>
          <a:p>
            <a:endParaRPr lang="fi-FI"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b="0" i="0">
                <a:latin typeface="Trio Grotesk" panose="020B0505040000000004" pitchFamily="34" charset="77"/>
              </a:defRPr>
            </a:lvl1pPr>
          </a:lstStyle>
          <a:p>
            <a:fld id="{C23CFE97-E977-4A8B-BB69-50F617FD6581}" type="slidenum">
              <a:rPr lang="fi-FI" smtClean="0"/>
              <a:pPr/>
              <a:t>‹#›</a:t>
            </a:fld>
            <a:endParaRPr lang="fi-FI" dirty="0"/>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rio Grotesk" panose="020B0505040000000004" pitchFamily="34" charset="77"/>
        <a:ea typeface="+mn-ea"/>
        <a:cs typeface="+mn-cs"/>
      </a:defRPr>
    </a:lvl1pPr>
    <a:lvl2pPr marL="457200" algn="l" defTabSz="914400" rtl="0" eaLnBrk="1" latinLnBrk="0" hangingPunct="1">
      <a:defRPr sz="1200" b="0" i="0" kern="1200">
        <a:solidFill>
          <a:schemeClr val="tx1"/>
        </a:solidFill>
        <a:latin typeface="Trio Grotesk" panose="020B0505040000000004" pitchFamily="34" charset="77"/>
        <a:ea typeface="+mn-ea"/>
        <a:cs typeface="+mn-cs"/>
      </a:defRPr>
    </a:lvl2pPr>
    <a:lvl3pPr marL="914400" algn="l" defTabSz="914400" rtl="0" eaLnBrk="1" latinLnBrk="0" hangingPunct="1">
      <a:defRPr sz="1200" b="0" i="0" kern="1200">
        <a:solidFill>
          <a:schemeClr val="tx1"/>
        </a:solidFill>
        <a:latin typeface="Trio Grotesk" panose="020B0505040000000004" pitchFamily="34" charset="77"/>
        <a:ea typeface="+mn-ea"/>
        <a:cs typeface="+mn-cs"/>
      </a:defRPr>
    </a:lvl3pPr>
    <a:lvl4pPr marL="1371600" algn="l" defTabSz="914400" rtl="0" eaLnBrk="1" latinLnBrk="0" hangingPunct="1">
      <a:defRPr sz="1200" b="0" i="0" kern="1200">
        <a:solidFill>
          <a:schemeClr val="tx1"/>
        </a:solidFill>
        <a:latin typeface="Trio Grotesk" panose="020B0505040000000004" pitchFamily="34" charset="77"/>
        <a:ea typeface="+mn-ea"/>
        <a:cs typeface="+mn-cs"/>
      </a:defRPr>
    </a:lvl4pPr>
    <a:lvl5pPr marL="1828800" algn="l" defTabSz="914400" rtl="0" eaLnBrk="1" latinLnBrk="0" hangingPunct="1">
      <a:defRPr sz="1200" b="0" i="0" kern="1200">
        <a:solidFill>
          <a:schemeClr val="tx1"/>
        </a:solidFill>
        <a:latin typeface="Trio Grotesk" panose="020B05050400000000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www.hankinnat.fi/"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9.png"/><Relationship Id="rId4" Type="http://schemas.openxmlformats.org/officeDocument/2006/relationships/hyperlink" Target="https://www.kuntaliitto.fi/kuntaliitto/kayttoehdot"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s://www.hankinnat.fi/" TargetMode="External"/><Relationship Id="rId2" Type="http://schemas.openxmlformats.org/officeDocument/2006/relationships/image" Target="../media/image30.png"/><Relationship Id="rId1" Type="http://schemas.openxmlformats.org/officeDocument/2006/relationships/slideMaster" Target="../slideMasters/slideMaster1.xml"/><Relationship Id="rId5" Type="http://schemas.openxmlformats.org/officeDocument/2006/relationships/image" Target="../media/image29.png"/><Relationship Id="rId4" Type="http://schemas.openxmlformats.org/officeDocument/2006/relationships/hyperlink" Target="https://www.kuntaliitto.fi/kuntaliitto/kayttoehdot" TargetMode="Externa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s://www.hankinnat.fi/"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hyperlink" Target="https://www.kuntaliitto.fi/kuntaliitto/kayttoehdot" TargetMode="Externa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3" name="Text Placeholder 12"/>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Date Placeholder 3"/>
          <p:cNvSpPr>
            <a:spLocks noGrp="1"/>
          </p:cNvSpPr>
          <p:nvPr>
            <p:ph type="dt" sz="half" idx="14"/>
          </p:nvPr>
        </p:nvSpPr>
        <p:spPr/>
        <p:txBody>
          <a:bodyPr/>
          <a:lstStyle>
            <a:lvl1pPr>
              <a:defRPr>
                <a:noFill/>
              </a:defRPr>
            </a:lvl1pPr>
          </a:lstStyle>
          <a:p>
            <a:fld id="{A1943726-A193-45B0-8099-2C2B570FF038}" type="datetime1">
              <a:rPr lang="fi-FI" smtClean="0"/>
              <a:pPr/>
              <a:t>17.12.2025</a:t>
            </a:fld>
            <a:endParaRPr lang="fi-FI" dirty="0"/>
          </a:p>
        </p:txBody>
      </p:sp>
      <p:sp>
        <p:nvSpPr>
          <p:cNvPr id="5" name="Footer Placeholder 4"/>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8592142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loitus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365DF94-9EAF-B84C-8058-7FA69847AF8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7" name="Subtitle 2">
            <a:extLst>
              <a:ext uri="{FF2B5EF4-FFF2-40B4-BE49-F238E27FC236}">
                <a16:creationId xmlns:a16="http://schemas.microsoft.com/office/drawing/2014/main" id="{3B7F8A1B-C130-8B4D-BD2B-31F34D3F1596}"/>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8" name="Text Placeholder 12">
            <a:extLst>
              <a:ext uri="{FF2B5EF4-FFF2-40B4-BE49-F238E27FC236}">
                <a16:creationId xmlns:a16="http://schemas.microsoft.com/office/drawing/2014/main" id="{B5032801-58FE-EB40-A146-EC4E56E0811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17.12.2025</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6478668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älidi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46718B-CD9F-5445-990E-6664955D570A}"/>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6" name="Subtitle 2">
            <a:extLst>
              <a:ext uri="{FF2B5EF4-FFF2-40B4-BE49-F238E27FC236}">
                <a16:creationId xmlns:a16="http://schemas.microsoft.com/office/drawing/2014/main" id="{516AC2BE-D62F-2346-BA0F-F7DCA1F30BB8}"/>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17.12.2025</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317898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älidia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9743664-6B17-DF43-8AA4-9B3091EAAC2C}"/>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4" name="Subtitle 2">
            <a:extLst>
              <a:ext uri="{FF2B5EF4-FFF2-40B4-BE49-F238E27FC236}">
                <a16:creationId xmlns:a16="http://schemas.microsoft.com/office/drawing/2014/main" id="{14CF5EF0-545B-8A44-A71E-FD1D26734908}"/>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17.12.2025</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3484658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älidia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E73AB54-E53A-4046-B885-73AD31A1AB2C}"/>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4" name="Subtitle 2">
            <a:extLst>
              <a:ext uri="{FF2B5EF4-FFF2-40B4-BE49-F238E27FC236}">
                <a16:creationId xmlns:a16="http://schemas.microsoft.com/office/drawing/2014/main" id="{26D9694E-3F16-4C4E-BE28-A376E1FF8825}"/>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17.12.2025</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7907579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älidia3-persik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E73AB54-E53A-4046-B885-73AD31A1AB2C}"/>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4" name="Subtitle 2">
            <a:extLst>
              <a:ext uri="{FF2B5EF4-FFF2-40B4-BE49-F238E27FC236}">
                <a16:creationId xmlns:a16="http://schemas.microsoft.com/office/drawing/2014/main" id="{26D9694E-3F16-4C4E-BE28-A376E1FF8825}"/>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17.12.2025</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8785519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älidia3-pinkk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E73AB54-E53A-4046-B885-73AD31A1AB2C}"/>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accent1"/>
                </a:solidFill>
              </a:defRPr>
            </a:lvl1pPr>
          </a:lstStyle>
          <a:p>
            <a:r>
              <a:rPr lang="fi-FI" noProof="0"/>
              <a:t>Muokkaa ots. perustyyl. napsautt.</a:t>
            </a:r>
            <a:endParaRPr lang="fi-FI" noProof="0" dirty="0"/>
          </a:p>
        </p:txBody>
      </p:sp>
      <p:sp>
        <p:nvSpPr>
          <p:cNvPr id="14" name="Subtitle 2">
            <a:extLst>
              <a:ext uri="{FF2B5EF4-FFF2-40B4-BE49-F238E27FC236}">
                <a16:creationId xmlns:a16="http://schemas.microsoft.com/office/drawing/2014/main" id="{26D9694E-3F16-4C4E-BE28-A376E1FF8825}"/>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17.12.2025</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
        <p:nvSpPr>
          <p:cNvPr id="5" name="Freeform 5">
            <a:extLst>
              <a:ext uri="{FF2B5EF4-FFF2-40B4-BE49-F238E27FC236}">
                <a16:creationId xmlns:a16="http://schemas.microsoft.com/office/drawing/2014/main" id="{761560F0-6D21-3653-F502-DF8CABEE3BCF}"/>
              </a:ext>
            </a:extLst>
          </p:cNvPr>
          <p:cNvSpPr>
            <a:spLocks noChangeAspect="1" noEditPoints="1"/>
          </p:cNvSpPr>
          <p:nvPr userDrawn="1"/>
        </p:nvSpPr>
        <p:spPr bwMode="auto">
          <a:xfrm>
            <a:off x="629055"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980991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älidia-poi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17.12.2025</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2" name="Title 1">
            <a:extLst>
              <a:ext uri="{FF2B5EF4-FFF2-40B4-BE49-F238E27FC236}">
                <a16:creationId xmlns:a16="http://schemas.microsoft.com/office/drawing/2014/main" id="{41757067-867F-ADCC-2F50-2355E6D5BC3C}"/>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3" name="Subtitle 2">
            <a:extLst>
              <a:ext uri="{FF2B5EF4-FFF2-40B4-BE49-F238E27FC236}">
                <a16:creationId xmlns:a16="http://schemas.microsoft.com/office/drawing/2014/main" id="{11FA3210-1CEE-4E36-D16D-C6FD2A9F3FD2}"/>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Freeform 5">
            <a:extLst>
              <a:ext uri="{FF2B5EF4-FFF2-40B4-BE49-F238E27FC236}">
                <a16:creationId xmlns:a16="http://schemas.microsoft.com/office/drawing/2014/main" id="{347DFBC6-818D-6CA3-840B-E3B69E701946}"/>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8098457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älidia-su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17.12.2025</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2" name="Title 1">
            <a:extLst>
              <a:ext uri="{FF2B5EF4-FFF2-40B4-BE49-F238E27FC236}">
                <a16:creationId xmlns:a16="http://schemas.microsoft.com/office/drawing/2014/main" id="{41757067-867F-ADCC-2F50-2355E6D5BC3C}"/>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3" name="Subtitle 2">
            <a:extLst>
              <a:ext uri="{FF2B5EF4-FFF2-40B4-BE49-F238E27FC236}">
                <a16:creationId xmlns:a16="http://schemas.microsoft.com/office/drawing/2014/main" id="{11FA3210-1CEE-4E36-D16D-C6FD2A9F3FD2}"/>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Freeform 5">
            <a:extLst>
              <a:ext uri="{FF2B5EF4-FFF2-40B4-BE49-F238E27FC236}">
                <a16:creationId xmlns:a16="http://schemas.microsoft.com/office/drawing/2014/main" id="{347DFBC6-818D-6CA3-840B-E3B69E701946}"/>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864652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älidia-porta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17.12.2025</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2" name="Title 1">
            <a:extLst>
              <a:ext uri="{FF2B5EF4-FFF2-40B4-BE49-F238E27FC236}">
                <a16:creationId xmlns:a16="http://schemas.microsoft.com/office/drawing/2014/main" id="{41757067-867F-ADCC-2F50-2355E6D5BC3C}"/>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3" name="Subtitle 2">
            <a:extLst>
              <a:ext uri="{FF2B5EF4-FFF2-40B4-BE49-F238E27FC236}">
                <a16:creationId xmlns:a16="http://schemas.microsoft.com/office/drawing/2014/main" id="{11FA3210-1CEE-4E36-D16D-C6FD2A9F3FD2}"/>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Freeform 5">
            <a:extLst>
              <a:ext uri="{FF2B5EF4-FFF2-40B4-BE49-F238E27FC236}">
                <a16:creationId xmlns:a16="http://schemas.microsoft.com/office/drawing/2014/main" id="{347DFBC6-818D-6CA3-840B-E3B69E701946}"/>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5034928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älidia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6295237-C2BB-AC40-A954-6210AF2BDB99}"/>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5" name="Subtitle 2">
            <a:extLst>
              <a:ext uri="{FF2B5EF4-FFF2-40B4-BE49-F238E27FC236}">
                <a16:creationId xmlns:a16="http://schemas.microsoft.com/office/drawing/2014/main" id="{FEEDA496-27D9-3C4F-A60C-DB4EEC006402}"/>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5" name="Freeform 4">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17.12.2025</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0847153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C921BF4-66E3-2F4E-A022-0283D7C3FAFD}"/>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22" name="Subtitle 2">
            <a:extLst>
              <a:ext uri="{FF2B5EF4-FFF2-40B4-BE49-F238E27FC236}">
                <a16:creationId xmlns:a16="http://schemas.microsoft.com/office/drawing/2014/main" id="{F414FAA0-74EE-6749-84A7-CBC7966D1220}"/>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23" name="Text Placeholder 12">
            <a:extLst>
              <a:ext uri="{FF2B5EF4-FFF2-40B4-BE49-F238E27FC236}">
                <a16:creationId xmlns:a16="http://schemas.microsoft.com/office/drawing/2014/main" id="{CC36ECF8-143E-9A4B-BD59-14C55CA5CF8F}"/>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17.12.2025</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4551153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älidia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204100D-4007-3B4E-AA2D-FAB3257AB881}"/>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5" name="Subtitle 2">
            <a:extLst>
              <a:ext uri="{FF2B5EF4-FFF2-40B4-BE49-F238E27FC236}">
                <a16:creationId xmlns:a16="http://schemas.microsoft.com/office/drawing/2014/main" id="{ABC29A2B-427F-804D-8F40-63676BA81E3C}"/>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17.12.2025</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69417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äli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6DFC783-A9ED-AF40-B3E5-ACEFA7975E07}"/>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5" name="Subtitle 2">
            <a:extLst>
              <a:ext uri="{FF2B5EF4-FFF2-40B4-BE49-F238E27FC236}">
                <a16:creationId xmlns:a16="http://schemas.microsoft.com/office/drawing/2014/main" id="{BE2167D2-EECC-5042-86DF-2E0DEB906CAD}"/>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5" name="Freeform 4">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17.12.2025</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837214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inaus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F2DA8B51-994D-4A31-B782-77968A11E968}" type="datetime1">
              <a:rPr lang="fi-FI" smtClean="0"/>
              <a:pPr/>
              <a:t>17.12.2025</a:t>
            </a:fld>
            <a:endParaRPr lang="fi-FI"/>
          </a:p>
        </p:txBody>
      </p:sp>
      <p:sp>
        <p:nvSpPr>
          <p:cNvPr id="3" name="Footer Placeholder 2"/>
          <p:cNvSpPr>
            <a:spLocks noGrp="1"/>
          </p:cNvSpPr>
          <p:nvPr>
            <p:ph type="ftr" sz="quarter" idx="11"/>
          </p:nvPr>
        </p:nvSpPr>
        <p:spPr/>
        <p:txBody>
          <a:bodyPr/>
          <a:lstStyle>
            <a:lvl1pPr>
              <a:defRPr>
                <a:solidFill>
                  <a:schemeClr val="bg1"/>
                </a:solid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861148C-697E-4B67-BDAA-872F34DF1106}" type="slidenum">
              <a:rPr lang="fi-FI" smtClean="0"/>
              <a:pPr/>
              <a:t>‹#›</a:t>
            </a:fld>
            <a:endParaRPr lang="fi-FI" dirty="0"/>
          </a:p>
        </p:txBody>
      </p:sp>
      <p:sp>
        <p:nvSpPr>
          <p:cNvPr id="7" name="Text Placeholder 6"/>
          <p:cNvSpPr>
            <a:spLocks noGrp="1"/>
          </p:cNvSpPr>
          <p:nvPr>
            <p:ph type="body" sz="quarter" idx="13"/>
          </p:nvPr>
        </p:nvSpPr>
        <p:spPr>
          <a:xfrm>
            <a:off x="3863752" y="1916832"/>
            <a:ext cx="5113338" cy="3024336"/>
          </a:xfrm>
        </p:spPr>
        <p:txBody>
          <a:bodyPr anchor="ctr" anchorCtr="0"/>
          <a:lstStyle>
            <a:lvl1pPr marL="0" indent="0" algn="l">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815717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inaus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0C19AB9D-038A-3745-AB99-BD1C3F9CB42C}"/>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17.12.2025</a:t>
            </a:fld>
            <a:endParaRPr lang="fi-FI"/>
          </a:p>
        </p:txBody>
      </p:sp>
      <p:sp>
        <p:nvSpPr>
          <p:cNvPr id="11" name="Footer Placeholder 2">
            <a:extLst>
              <a:ext uri="{FF2B5EF4-FFF2-40B4-BE49-F238E27FC236}">
                <a16:creationId xmlns:a16="http://schemas.microsoft.com/office/drawing/2014/main" id="{706A2417-3CCF-2D4D-84BB-9B7905F6B12D}"/>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9C69DC0-EFC4-2B48-82EB-229178F0AF8E}"/>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13" name="Text Placeholder 6">
            <a:extLst>
              <a:ext uri="{FF2B5EF4-FFF2-40B4-BE49-F238E27FC236}">
                <a16:creationId xmlns:a16="http://schemas.microsoft.com/office/drawing/2014/main" id="{FD834381-A92E-8444-90A0-76B2D7591F55}"/>
              </a:ext>
            </a:extLst>
          </p:cNvPr>
          <p:cNvSpPr>
            <a:spLocks noGrp="1"/>
          </p:cNvSpPr>
          <p:nvPr>
            <p:ph type="body" sz="quarter" idx="13"/>
          </p:nvPr>
        </p:nvSpPr>
        <p:spPr>
          <a:xfrm>
            <a:off x="3287688" y="1628800"/>
            <a:ext cx="5113338" cy="3024336"/>
          </a:xfrm>
        </p:spPr>
        <p:txBody>
          <a:bodyPr anchor="ctr" anchorCtr="0"/>
          <a:lstStyle>
            <a:lvl1pPr marL="0" indent="0" algn="l">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Tree>
    <p:extLst>
      <p:ext uri="{BB962C8B-B14F-4D97-AF65-F5344CB8AC3E}">
        <p14:creationId xmlns:p14="http://schemas.microsoft.com/office/powerpoint/2010/main" val="17654787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AFE1513F-D87A-2E4F-A659-BEBF26807055}"/>
              </a:ext>
            </a:extLst>
          </p:cNvPr>
          <p:cNvSpPr>
            <a:spLocks noGrp="1"/>
          </p:cNvSpPr>
          <p:nvPr>
            <p:ph type="dt" sz="half" idx="10"/>
          </p:nvPr>
        </p:nvSpPr>
        <p:spPr>
          <a:xfrm>
            <a:off x="5087938" y="6309321"/>
            <a:ext cx="2016124" cy="216024"/>
          </a:xfrm>
        </p:spPr>
        <p:txBody>
          <a:bodyPr/>
          <a:lstStyle>
            <a:lvl1pPr>
              <a:defRPr>
                <a:solidFill>
                  <a:schemeClr val="accent1"/>
                </a:solidFill>
              </a:defRPr>
            </a:lvl1pPr>
          </a:lstStyle>
          <a:p>
            <a:fld id="{F2DA8B51-994D-4A31-B782-77968A11E968}" type="datetime1">
              <a:rPr lang="fi-FI" smtClean="0"/>
              <a:pPr/>
              <a:t>17.12.2025</a:t>
            </a:fld>
            <a:endParaRPr lang="fi-FI"/>
          </a:p>
        </p:txBody>
      </p:sp>
      <p:sp>
        <p:nvSpPr>
          <p:cNvPr id="11" name="Footer Placeholder 2">
            <a:extLst>
              <a:ext uri="{FF2B5EF4-FFF2-40B4-BE49-F238E27FC236}">
                <a16:creationId xmlns:a16="http://schemas.microsoft.com/office/drawing/2014/main" id="{B95573DD-696B-1E40-9233-90914B5A2401}"/>
              </a:ext>
            </a:extLst>
          </p:cNvPr>
          <p:cNvSpPr>
            <a:spLocks noGrp="1"/>
          </p:cNvSpPr>
          <p:nvPr>
            <p:ph type="ftr" sz="quarter" idx="11"/>
          </p:nvPr>
        </p:nvSpPr>
        <p:spPr>
          <a:xfrm>
            <a:off x="1199456" y="6309321"/>
            <a:ext cx="3888482" cy="216024"/>
          </a:xfrm>
        </p:spPr>
        <p:txBody>
          <a:bodyPr/>
          <a:lstStyle>
            <a:lvl1pPr>
              <a:defRPr>
                <a:solidFill>
                  <a:schemeClr val="accent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D9161ED9-88AA-6940-B18F-0755889B3189}"/>
              </a:ext>
            </a:extLst>
          </p:cNvPr>
          <p:cNvSpPr>
            <a:spLocks noGrp="1"/>
          </p:cNvSpPr>
          <p:nvPr>
            <p:ph type="sldNum" sz="quarter" idx="12"/>
          </p:nvPr>
        </p:nvSpPr>
        <p:spPr>
          <a:xfrm>
            <a:off x="766763" y="6309321"/>
            <a:ext cx="432693" cy="216024"/>
          </a:xfrm>
        </p:spPr>
        <p:txBody>
          <a:bodyPr/>
          <a:lstStyle>
            <a:lvl1pPr>
              <a:defRPr>
                <a:solidFill>
                  <a:schemeClr val="accent1"/>
                </a:solidFill>
              </a:defRPr>
            </a:lvl1pPr>
          </a:lstStyle>
          <a:p>
            <a:fld id="{0861148C-697E-4B67-BDAA-872F34DF1106}" type="slidenum">
              <a:rPr lang="fi-FI" smtClean="0"/>
              <a:pPr/>
              <a:t>‹#›</a:t>
            </a:fld>
            <a:endParaRPr lang="fi-FI" dirty="0"/>
          </a:p>
        </p:txBody>
      </p:sp>
      <p:sp>
        <p:nvSpPr>
          <p:cNvPr id="13" name="Text Placeholder 6">
            <a:extLst>
              <a:ext uri="{FF2B5EF4-FFF2-40B4-BE49-F238E27FC236}">
                <a16:creationId xmlns:a16="http://schemas.microsoft.com/office/drawing/2014/main" id="{A3DE16B3-2CB4-624F-ABDC-390095D815A3}"/>
              </a:ext>
            </a:extLst>
          </p:cNvPr>
          <p:cNvSpPr>
            <a:spLocks noGrp="1"/>
          </p:cNvSpPr>
          <p:nvPr>
            <p:ph type="body" sz="quarter" idx="13"/>
          </p:nvPr>
        </p:nvSpPr>
        <p:spPr>
          <a:xfrm>
            <a:off x="3287688" y="1628800"/>
            <a:ext cx="5113338" cy="3024336"/>
          </a:xfrm>
        </p:spPr>
        <p:txBody>
          <a:bodyPr anchor="ctr" anchorCtr="0"/>
          <a:lstStyle>
            <a:lvl1pPr marL="0" indent="0" algn="l">
              <a:lnSpc>
                <a:spcPct val="100000"/>
              </a:lnSpc>
              <a:spcBef>
                <a:spcPts val="200"/>
              </a:spcBef>
              <a:buFontTx/>
              <a:buNone/>
              <a:defRPr sz="2800" b="1" i="0">
                <a:solidFill>
                  <a:schemeClr val="accent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Tree>
    <p:extLst>
      <p:ext uri="{BB962C8B-B14F-4D97-AF65-F5344CB8AC3E}">
        <p14:creationId xmlns:p14="http://schemas.microsoft.com/office/powerpoint/2010/main" val="3622399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ainaus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17.12.2025</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14" name="Text Placeholder 6">
            <a:extLst>
              <a:ext uri="{FF2B5EF4-FFF2-40B4-BE49-F238E27FC236}">
                <a16:creationId xmlns:a16="http://schemas.microsoft.com/office/drawing/2014/main" id="{6E41E74B-60C1-0446-8A43-55BEA9F3B35E}"/>
              </a:ext>
            </a:extLst>
          </p:cNvPr>
          <p:cNvSpPr>
            <a:spLocks noGrp="1"/>
          </p:cNvSpPr>
          <p:nvPr>
            <p:ph type="body" sz="quarter" idx="13"/>
          </p:nvPr>
        </p:nvSpPr>
        <p:spPr>
          <a:xfrm>
            <a:off x="5071838" y="1160748"/>
            <a:ext cx="6121400" cy="4536504"/>
          </a:xfrm>
        </p:spPr>
        <p:txBody>
          <a:bodyPr anchor="ctr" anchorCtr="0"/>
          <a:lstStyle>
            <a:lvl1pPr marL="0" indent="0" algn="ctr">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15" name="Freeform 5">
            <a:extLst>
              <a:ext uri="{FF2B5EF4-FFF2-40B4-BE49-F238E27FC236}">
                <a16:creationId xmlns:a16="http://schemas.microsoft.com/office/drawing/2014/main" id="{F6DCDE4C-D86D-47AC-B9BC-874274687FB2}"/>
              </a:ext>
            </a:extLst>
          </p:cNvPr>
          <p:cNvSpPr>
            <a:spLocks/>
          </p:cNvSpPr>
          <p:nvPr userDrawn="1"/>
        </p:nvSpPr>
        <p:spPr bwMode="auto">
          <a:xfrm rot="16200000">
            <a:off x="39753" y="1952960"/>
            <a:ext cx="4839687" cy="2520280"/>
          </a:xfrm>
          <a:custGeom>
            <a:avLst/>
            <a:gdLst>
              <a:gd name="T0" fmla="*/ 1023 w 1807"/>
              <a:gd name="T1" fmla="*/ 896 h 941"/>
              <a:gd name="T2" fmla="*/ 1010 w 1807"/>
              <a:gd name="T3" fmla="*/ 906 h 941"/>
              <a:gd name="T4" fmla="*/ 996 w 1807"/>
              <a:gd name="T5" fmla="*/ 916 h 941"/>
              <a:gd name="T6" fmla="*/ 981 w 1807"/>
              <a:gd name="T7" fmla="*/ 924 h 941"/>
              <a:gd name="T8" fmla="*/ 966 w 1807"/>
              <a:gd name="T9" fmla="*/ 931 h 941"/>
              <a:gd name="T10" fmla="*/ 949 w 1807"/>
              <a:gd name="T11" fmla="*/ 936 h 941"/>
              <a:gd name="T12" fmla="*/ 932 w 1807"/>
              <a:gd name="T13" fmla="*/ 939 h 941"/>
              <a:gd name="T14" fmla="*/ 915 w 1807"/>
              <a:gd name="T15" fmla="*/ 941 h 941"/>
              <a:gd name="T16" fmla="*/ 902 w 1807"/>
              <a:gd name="T17" fmla="*/ 941 h 941"/>
              <a:gd name="T18" fmla="*/ 884 w 1807"/>
              <a:gd name="T19" fmla="*/ 940 h 941"/>
              <a:gd name="T20" fmla="*/ 867 w 1807"/>
              <a:gd name="T21" fmla="*/ 938 h 941"/>
              <a:gd name="T22" fmla="*/ 850 w 1807"/>
              <a:gd name="T23" fmla="*/ 933 h 941"/>
              <a:gd name="T24" fmla="*/ 834 w 1807"/>
              <a:gd name="T25" fmla="*/ 927 h 941"/>
              <a:gd name="T26" fmla="*/ 811 w 1807"/>
              <a:gd name="T27" fmla="*/ 916 h 941"/>
              <a:gd name="T28" fmla="*/ 797 w 1807"/>
              <a:gd name="T29" fmla="*/ 906 h 941"/>
              <a:gd name="T30" fmla="*/ 784 w 1807"/>
              <a:gd name="T31" fmla="*/ 896 h 941"/>
              <a:gd name="T32" fmla="*/ 27 w 1807"/>
              <a:gd name="T33" fmla="*/ 143 h 941"/>
              <a:gd name="T34" fmla="*/ 16 w 1807"/>
              <a:gd name="T35" fmla="*/ 128 h 941"/>
              <a:gd name="T36" fmla="*/ 9 w 1807"/>
              <a:gd name="T37" fmla="*/ 117 h 941"/>
              <a:gd name="T38" fmla="*/ 4 w 1807"/>
              <a:gd name="T39" fmla="*/ 105 h 941"/>
              <a:gd name="T40" fmla="*/ 1 w 1807"/>
              <a:gd name="T41" fmla="*/ 89 h 941"/>
              <a:gd name="T42" fmla="*/ 0 w 1807"/>
              <a:gd name="T43" fmla="*/ 72 h 941"/>
              <a:gd name="T44" fmla="*/ 3 w 1807"/>
              <a:gd name="T45" fmla="*/ 56 h 941"/>
              <a:gd name="T46" fmla="*/ 8 w 1807"/>
              <a:gd name="T47" fmla="*/ 41 h 941"/>
              <a:gd name="T48" fmla="*/ 16 w 1807"/>
              <a:gd name="T49" fmla="*/ 28 h 941"/>
              <a:gd name="T50" fmla="*/ 26 w 1807"/>
              <a:gd name="T51" fmla="*/ 17 h 941"/>
              <a:gd name="T52" fmla="*/ 35 w 1807"/>
              <a:gd name="T53" fmla="*/ 11 h 941"/>
              <a:gd name="T54" fmla="*/ 46 w 1807"/>
              <a:gd name="T55" fmla="*/ 6 h 941"/>
              <a:gd name="T56" fmla="*/ 62 w 1807"/>
              <a:gd name="T57" fmla="*/ 2 h 941"/>
              <a:gd name="T58" fmla="*/ 81 w 1807"/>
              <a:gd name="T59" fmla="*/ 0 h 941"/>
              <a:gd name="T60" fmla="*/ 323 w 1807"/>
              <a:gd name="T61" fmla="*/ 1 h 941"/>
              <a:gd name="T62" fmla="*/ 340 w 1807"/>
              <a:gd name="T63" fmla="*/ 3 h 941"/>
              <a:gd name="T64" fmla="*/ 356 w 1807"/>
              <a:gd name="T65" fmla="*/ 7 h 941"/>
              <a:gd name="T66" fmla="*/ 371 w 1807"/>
              <a:gd name="T67" fmla="*/ 13 h 941"/>
              <a:gd name="T68" fmla="*/ 383 w 1807"/>
              <a:gd name="T69" fmla="*/ 18 h 941"/>
              <a:gd name="T70" fmla="*/ 393 w 1807"/>
              <a:gd name="T71" fmla="*/ 24 h 941"/>
              <a:gd name="T72" fmla="*/ 407 w 1807"/>
              <a:gd name="T73" fmla="*/ 33 h 941"/>
              <a:gd name="T74" fmla="*/ 420 w 1807"/>
              <a:gd name="T75" fmla="*/ 43 h 941"/>
              <a:gd name="T76" fmla="*/ 904 w 1807"/>
              <a:gd name="T77" fmla="*/ 529 h 941"/>
              <a:gd name="T78" fmla="*/ 1388 w 1807"/>
              <a:gd name="T79" fmla="*/ 43 h 941"/>
              <a:gd name="T80" fmla="*/ 1407 w 1807"/>
              <a:gd name="T81" fmla="*/ 28 h 941"/>
              <a:gd name="T82" fmla="*/ 1421 w 1807"/>
              <a:gd name="T83" fmla="*/ 20 h 941"/>
              <a:gd name="T84" fmla="*/ 1444 w 1807"/>
              <a:gd name="T85" fmla="*/ 10 h 941"/>
              <a:gd name="T86" fmla="*/ 1460 w 1807"/>
              <a:gd name="T87" fmla="*/ 5 h 941"/>
              <a:gd name="T88" fmla="*/ 1476 w 1807"/>
              <a:gd name="T89" fmla="*/ 2 h 941"/>
              <a:gd name="T90" fmla="*/ 1502 w 1807"/>
              <a:gd name="T91" fmla="*/ 0 h 941"/>
              <a:gd name="T92" fmla="*/ 1737 w 1807"/>
              <a:gd name="T93" fmla="*/ 0 h 941"/>
              <a:gd name="T94" fmla="*/ 1754 w 1807"/>
              <a:gd name="T95" fmla="*/ 3 h 941"/>
              <a:gd name="T96" fmla="*/ 1769 w 1807"/>
              <a:gd name="T97" fmla="*/ 9 h 941"/>
              <a:gd name="T98" fmla="*/ 1782 w 1807"/>
              <a:gd name="T99" fmla="*/ 17 h 941"/>
              <a:gd name="T100" fmla="*/ 1787 w 1807"/>
              <a:gd name="T101" fmla="*/ 23 h 941"/>
              <a:gd name="T102" fmla="*/ 1796 w 1807"/>
              <a:gd name="T103" fmla="*/ 34 h 941"/>
              <a:gd name="T104" fmla="*/ 1802 w 1807"/>
              <a:gd name="T105" fmla="*/ 48 h 941"/>
              <a:gd name="T106" fmla="*/ 1805 w 1807"/>
              <a:gd name="T107" fmla="*/ 60 h 941"/>
              <a:gd name="T108" fmla="*/ 1807 w 1807"/>
              <a:gd name="T109" fmla="*/ 72 h 941"/>
              <a:gd name="T110" fmla="*/ 1807 w 1807"/>
              <a:gd name="T111" fmla="*/ 89 h 941"/>
              <a:gd name="T112" fmla="*/ 1805 w 1807"/>
              <a:gd name="T113" fmla="*/ 101 h 941"/>
              <a:gd name="T114" fmla="*/ 1800 w 1807"/>
              <a:gd name="T115" fmla="*/ 113 h 941"/>
              <a:gd name="T116" fmla="*/ 1792 w 1807"/>
              <a:gd name="T117" fmla="*/ 128 h 941"/>
              <a:gd name="T118" fmla="*/ 1784 w 1807"/>
              <a:gd name="T119" fmla="*/ 139 h 941"/>
              <a:gd name="T120" fmla="*/ 1029 w 1807"/>
              <a:gd name="T121" fmla="*/ 89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7" h="941">
                <a:moveTo>
                  <a:pt x="1029" y="890"/>
                </a:moveTo>
                <a:lnTo>
                  <a:pt x="1023" y="896"/>
                </a:lnTo>
                <a:lnTo>
                  <a:pt x="1017" y="901"/>
                </a:lnTo>
                <a:lnTo>
                  <a:pt x="1010" y="906"/>
                </a:lnTo>
                <a:lnTo>
                  <a:pt x="1003" y="911"/>
                </a:lnTo>
                <a:lnTo>
                  <a:pt x="996" y="916"/>
                </a:lnTo>
                <a:lnTo>
                  <a:pt x="989" y="920"/>
                </a:lnTo>
                <a:lnTo>
                  <a:pt x="981" y="924"/>
                </a:lnTo>
                <a:lnTo>
                  <a:pt x="974" y="927"/>
                </a:lnTo>
                <a:lnTo>
                  <a:pt x="966" y="931"/>
                </a:lnTo>
                <a:lnTo>
                  <a:pt x="958" y="933"/>
                </a:lnTo>
                <a:lnTo>
                  <a:pt x="949" y="936"/>
                </a:lnTo>
                <a:lnTo>
                  <a:pt x="941" y="938"/>
                </a:lnTo>
                <a:lnTo>
                  <a:pt x="932" y="939"/>
                </a:lnTo>
                <a:lnTo>
                  <a:pt x="923" y="940"/>
                </a:lnTo>
                <a:lnTo>
                  <a:pt x="915" y="941"/>
                </a:lnTo>
                <a:lnTo>
                  <a:pt x="906" y="941"/>
                </a:lnTo>
                <a:lnTo>
                  <a:pt x="902" y="941"/>
                </a:lnTo>
                <a:lnTo>
                  <a:pt x="893" y="941"/>
                </a:lnTo>
                <a:lnTo>
                  <a:pt x="884" y="940"/>
                </a:lnTo>
                <a:lnTo>
                  <a:pt x="875" y="939"/>
                </a:lnTo>
                <a:lnTo>
                  <a:pt x="867" y="938"/>
                </a:lnTo>
                <a:lnTo>
                  <a:pt x="858" y="936"/>
                </a:lnTo>
                <a:lnTo>
                  <a:pt x="850" y="933"/>
                </a:lnTo>
                <a:lnTo>
                  <a:pt x="842" y="931"/>
                </a:lnTo>
                <a:lnTo>
                  <a:pt x="834" y="927"/>
                </a:lnTo>
                <a:lnTo>
                  <a:pt x="819" y="920"/>
                </a:lnTo>
                <a:lnTo>
                  <a:pt x="811" y="916"/>
                </a:lnTo>
                <a:lnTo>
                  <a:pt x="804" y="911"/>
                </a:lnTo>
                <a:lnTo>
                  <a:pt x="797" y="906"/>
                </a:lnTo>
                <a:lnTo>
                  <a:pt x="791" y="901"/>
                </a:lnTo>
                <a:lnTo>
                  <a:pt x="784" y="896"/>
                </a:lnTo>
                <a:lnTo>
                  <a:pt x="778" y="890"/>
                </a:lnTo>
                <a:lnTo>
                  <a:pt x="27" y="143"/>
                </a:lnTo>
                <a:lnTo>
                  <a:pt x="21" y="136"/>
                </a:lnTo>
                <a:lnTo>
                  <a:pt x="16" y="128"/>
                </a:lnTo>
                <a:lnTo>
                  <a:pt x="11" y="121"/>
                </a:lnTo>
                <a:lnTo>
                  <a:pt x="9" y="117"/>
                </a:lnTo>
                <a:lnTo>
                  <a:pt x="7" y="113"/>
                </a:lnTo>
                <a:lnTo>
                  <a:pt x="4" y="105"/>
                </a:lnTo>
                <a:lnTo>
                  <a:pt x="2" y="97"/>
                </a:lnTo>
                <a:lnTo>
                  <a:pt x="1" y="89"/>
                </a:lnTo>
                <a:lnTo>
                  <a:pt x="0" y="81"/>
                </a:lnTo>
                <a:lnTo>
                  <a:pt x="0" y="72"/>
                </a:lnTo>
                <a:lnTo>
                  <a:pt x="1" y="64"/>
                </a:lnTo>
                <a:lnTo>
                  <a:pt x="3" y="56"/>
                </a:lnTo>
                <a:lnTo>
                  <a:pt x="5" y="48"/>
                </a:lnTo>
                <a:lnTo>
                  <a:pt x="8" y="41"/>
                </a:lnTo>
                <a:lnTo>
                  <a:pt x="11" y="34"/>
                </a:lnTo>
                <a:lnTo>
                  <a:pt x="16" y="28"/>
                </a:lnTo>
                <a:lnTo>
                  <a:pt x="20" y="23"/>
                </a:lnTo>
                <a:lnTo>
                  <a:pt x="26" y="17"/>
                </a:lnTo>
                <a:lnTo>
                  <a:pt x="32" y="13"/>
                </a:lnTo>
                <a:lnTo>
                  <a:pt x="35" y="11"/>
                </a:lnTo>
                <a:lnTo>
                  <a:pt x="38" y="9"/>
                </a:lnTo>
                <a:lnTo>
                  <a:pt x="46" y="6"/>
                </a:lnTo>
                <a:lnTo>
                  <a:pt x="53" y="3"/>
                </a:lnTo>
                <a:lnTo>
                  <a:pt x="62" y="2"/>
                </a:lnTo>
                <a:lnTo>
                  <a:pt x="71" y="0"/>
                </a:lnTo>
                <a:lnTo>
                  <a:pt x="81" y="0"/>
                </a:lnTo>
                <a:lnTo>
                  <a:pt x="306" y="0"/>
                </a:lnTo>
                <a:lnTo>
                  <a:pt x="323" y="1"/>
                </a:lnTo>
                <a:lnTo>
                  <a:pt x="331" y="2"/>
                </a:lnTo>
                <a:lnTo>
                  <a:pt x="340" y="3"/>
                </a:lnTo>
                <a:lnTo>
                  <a:pt x="348" y="5"/>
                </a:lnTo>
                <a:lnTo>
                  <a:pt x="356" y="7"/>
                </a:lnTo>
                <a:lnTo>
                  <a:pt x="364" y="10"/>
                </a:lnTo>
                <a:lnTo>
                  <a:pt x="371" y="13"/>
                </a:lnTo>
                <a:lnTo>
                  <a:pt x="379" y="16"/>
                </a:lnTo>
                <a:lnTo>
                  <a:pt x="383" y="18"/>
                </a:lnTo>
                <a:lnTo>
                  <a:pt x="386" y="20"/>
                </a:lnTo>
                <a:lnTo>
                  <a:pt x="393" y="24"/>
                </a:lnTo>
                <a:lnTo>
                  <a:pt x="400" y="28"/>
                </a:lnTo>
                <a:lnTo>
                  <a:pt x="407" y="33"/>
                </a:lnTo>
                <a:lnTo>
                  <a:pt x="413" y="38"/>
                </a:lnTo>
                <a:lnTo>
                  <a:pt x="420" y="43"/>
                </a:lnTo>
                <a:lnTo>
                  <a:pt x="426" y="48"/>
                </a:lnTo>
                <a:lnTo>
                  <a:pt x="904" y="529"/>
                </a:lnTo>
                <a:lnTo>
                  <a:pt x="1382" y="48"/>
                </a:lnTo>
                <a:lnTo>
                  <a:pt x="1388" y="43"/>
                </a:lnTo>
                <a:lnTo>
                  <a:pt x="1394" y="38"/>
                </a:lnTo>
                <a:lnTo>
                  <a:pt x="1407" y="28"/>
                </a:lnTo>
                <a:lnTo>
                  <a:pt x="1414" y="24"/>
                </a:lnTo>
                <a:lnTo>
                  <a:pt x="1421" y="20"/>
                </a:lnTo>
                <a:lnTo>
                  <a:pt x="1436" y="13"/>
                </a:lnTo>
                <a:lnTo>
                  <a:pt x="1444" y="10"/>
                </a:lnTo>
                <a:lnTo>
                  <a:pt x="1452" y="7"/>
                </a:lnTo>
                <a:lnTo>
                  <a:pt x="1460" y="5"/>
                </a:lnTo>
                <a:lnTo>
                  <a:pt x="1468" y="3"/>
                </a:lnTo>
                <a:lnTo>
                  <a:pt x="1476" y="2"/>
                </a:lnTo>
                <a:lnTo>
                  <a:pt x="1484" y="1"/>
                </a:lnTo>
                <a:lnTo>
                  <a:pt x="1502" y="0"/>
                </a:lnTo>
                <a:lnTo>
                  <a:pt x="1727" y="0"/>
                </a:lnTo>
                <a:lnTo>
                  <a:pt x="1737" y="0"/>
                </a:lnTo>
                <a:lnTo>
                  <a:pt x="1746" y="2"/>
                </a:lnTo>
                <a:lnTo>
                  <a:pt x="1754" y="3"/>
                </a:lnTo>
                <a:lnTo>
                  <a:pt x="1762" y="6"/>
                </a:lnTo>
                <a:lnTo>
                  <a:pt x="1769" y="9"/>
                </a:lnTo>
                <a:lnTo>
                  <a:pt x="1776" y="13"/>
                </a:lnTo>
                <a:lnTo>
                  <a:pt x="1782" y="17"/>
                </a:lnTo>
                <a:lnTo>
                  <a:pt x="1785" y="20"/>
                </a:lnTo>
                <a:lnTo>
                  <a:pt x="1787" y="23"/>
                </a:lnTo>
                <a:lnTo>
                  <a:pt x="1792" y="28"/>
                </a:lnTo>
                <a:lnTo>
                  <a:pt x="1796" y="34"/>
                </a:lnTo>
                <a:lnTo>
                  <a:pt x="1800" y="41"/>
                </a:lnTo>
                <a:lnTo>
                  <a:pt x="1802" y="48"/>
                </a:lnTo>
                <a:lnTo>
                  <a:pt x="1805" y="56"/>
                </a:lnTo>
                <a:lnTo>
                  <a:pt x="1805" y="60"/>
                </a:lnTo>
                <a:lnTo>
                  <a:pt x="1806" y="64"/>
                </a:lnTo>
                <a:lnTo>
                  <a:pt x="1807" y="72"/>
                </a:lnTo>
                <a:lnTo>
                  <a:pt x="1807" y="81"/>
                </a:lnTo>
                <a:lnTo>
                  <a:pt x="1807" y="89"/>
                </a:lnTo>
                <a:lnTo>
                  <a:pt x="1806" y="97"/>
                </a:lnTo>
                <a:lnTo>
                  <a:pt x="1805" y="101"/>
                </a:lnTo>
                <a:lnTo>
                  <a:pt x="1803" y="105"/>
                </a:lnTo>
                <a:lnTo>
                  <a:pt x="1800" y="113"/>
                </a:lnTo>
                <a:lnTo>
                  <a:pt x="1796" y="121"/>
                </a:lnTo>
                <a:lnTo>
                  <a:pt x="1792" y="128"/>
                </a:lnTo>
                <a:lnTo>
                  <a:pt x="1786" y="136"/>
                </a:lnTo>
                <a:lnTo>
                  <a:pt x="1784" y="139"/>
                </a:lnTo>
                <a:lnTo>
                  <a:pt x="1781" y="143"/>
                </a:lnTo>
                <a:lnTo>
                  <a:pt x="1029" y="89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264909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ainaus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17.12.2025</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14" name="Text Placeholder 6">
            <a:extLst>
              <a:ext uri="{FF2B5EF4-FFF2-40B4-BE49-F238E27FC236}">
                <a16:creationId xmlns:a16="http://schemas.microsoft.com/office/drawing/2014/main" id="{6E41E74B-60C1-0446-8A43-55BEA9F3B35E}"/>
              </a:ext>
            </a:extLst>
          </p:cNvPr>
          <p:cNvSpPr>
            <a:spLocks noGrp="1"/>
          </p:cNvSpPr>
          <p:nvPr>
            <p:ph type="body" sz="quarter" idx="13"/>
          </p:nvPr>
        </p:nvSpPr>
        <p:spPr>
          <a:xfrm>
            <a:off x="766763" y="716700"/>
            <a:ext cx="10658475" cy="2088232"/>
          </a:xfrm>
        </p:spPr>
        <p:txBody>
          <a:bodyPr anchor="ctr" anchorCtr="0"/>
          <a:lstStyle>
            <a:lvl1pPr marL="0" indent="0" algn="ctr">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5">
            <a:extLst>
              <a:ext uri="{FF2B5EF4-FFF2-40B4-BE49-F238E27FC236}">
                <a16:creationId xmlns:a16="http://schemas.microsoft.com/office/drawing/2014/main" id="{1CB2645A-5B08-42B3-8118-7620BD772503}"/>
              </a:ext>
            </a:extLst>
          </p:cNvPr>
          <p:cNvSpPr>
            <a:spLocks/>
          </p:cNvSpPr>
          <p:nvPr userDrawn="1"/>
        </p:nvSpPr>
        <p:spPr bwMode="auto">
          <a:xfrm flipV="1">
            <a:off x="3676156" y="3285208"/>
            <a:ext cx="4839687" cy="2520280"/>
          </a:xfrm>
          <a:custGeom>
            <a:avLst/>
            <a:gdLst>
              <a:gd name="T0" fmla="*/ 1023 w 1807"/>
              <a:gd name="T1" fmla="*/ 896 h 941"/>
              <a:gd name="T2" fmla="*/ 1010 w 1807"/>
              <a:gd name="T3" fmla="*/ 906 h 941"/>
              <a:gd name="T4" fmla="*/ 996 w 1807"/>
              <a:gd name="T5" fmla="*/ 916 h 941"/>
              <a:gd name="T6" fmla="*/ 981 w 1807"/>
              <a:gd name="T7" fmla="*/ 924 h 941"/>
              <a:gd name="T8" fmla="*/ 966 w 1807"/>
              <a:gd name="T9" fmla="*/ 931 h 941"/>
              <a:gd name="T10" fmla="*/ 949 w 1807"/>
              <a:gd name="T11" fmla="*/ 936 h 941"/>
              <a:gd name="T12" fmla="*/ 932 w 1807"/>
              <a:gd name="T13" fmla="*/ 939 h 941"/>
              <a:gd name="T14" fmla="*/ 915 w 1807"/>
              <a:gd name="T15" fmla="*/ 941 h 941"/>
              <a:gd name="T16" fmla="*/ 902 w 1807"/>
              <a:gd name="T17" fmla="*/ 941 h 941"/>
              <a:gd name="T18" fmla="*/ 884 w 1807"/>
              <a:gd name="T19" fmla="*/ 940 h 941"/>
              <a:gd name="T20" fmla="*/ 867 w 1807"/>
              <a:gd name="T21" fmla="*/ 938 h 941"/>
              <a:gd name="T22" fmla="*/ 850 w 1807"/>
              <a:gd name="T23" fmla="*/ 933 h 941"/>
              <a:gd name="T24" fmla="*/ 834 w 1807"/>
              <a:gd name="T25" fmla="*/ 927 h 941"/>
              <a:gd name="T26" fmla="*/ 811 w 1807"/>
              <a:gd name="T27" fmla="*/ 916 h 941"/>
              <a:gd name="T28" fmla="*/ 797 w 1807"/>
              <a:gd name="T29" fmla="*/ 906 h 941"/>
              <a:gd name="T30" fmla="*/ 784 w 1807"/>
              <a:gd name="T31" fmla="*/ 896 h 941"/>
              <a:gd name="T32" fmla="*/ 27 w 1807"/>
              <a:gd name="T33" fmla="*/ 143 h 941"/>
              <a:gd name="T34" fmla="*/ 16 w 1807"/>
              <a:gd name="T35" fmla="*/ 128 h 941"/>
              <a:gd name="T36" fmla="*/ 9 w 1807"/>
              <a:gd name="T37" fmla="*/ 117 h 941"/>
              <a:gd name="T38" fmla="*/ 4 w 1807"/>
              <a:gd name="T39" fmla="*/ 105 h 941"/>
              <a:gd name="T40" fmla="*/ 1 w 1807"/>
              <a:gd name="T41" fmla="*/ 89 h 941"/>
              <a:gd name="T42" fmla="*/ 0 w 1807"/>
              <a:gd name="T43" fmla="*/ 72 h 941"/>
              <a:gd name="T44" fmla="*/ 3 w 1807"/>
              <a:gd name="T45" fmla="*/ 56 h 941"/>
              <a:gd name="T46" fmla="*/ 8 w 1807"/>
              <a:gd name="T47" fmla="*/ 41 h 941"/>
              <a:gd name="T48" fmla="*/ 16 w 1807"/>
              <a:gd name="T49" fmla="*/ 28 h 941"/>
              <a:gd name="T50" fmla="*/ 26 w 1807"/>
              <a:gd name="T51" fmla="*/ 17 h 941"/>
              <a:gd name="T52" fmla="*/ 35 w 1807"/>
              <a:gd name="T53" fmla="*/ 11 h 941"/>
              <a:gd name="T54" fmla="*/ 46 w 1807"/>
              <a:gd name="T55" fmla="*/ 6 h 941"/>
              <a:gd name="T56" fmla="*/ 62 w 1807"/>
              <a:gd name="T57" fmla="*/ 2 h 941"/>
              <a:gd name="T58" fmla="*/ 81 w 1807"/>
              <a:gd name="T59" fmla="*/ 0 h 941"/>
              <a:gd name="T60" fmla="*/ 323 w 1807"/>
              <a:gd name="T61" fmla="*/ 1 h 941"/>
              <a:gd name="T62" fmla="*/ 340 w 1807"/>
              <a:gd name="T63" fmla="*/ 3 h 941"/>
              <a:gd name="T64" fmla="*/ 356 w 1807"/>
              <a:gd name="T65" fmla="*/ 7 h 941"/>
              <a:gd name="T66" fmla="*/ 371 w 1807"/>
              <a:gd name="T67" fmla="*/ 13 h 941"/>
              <a:gd name="T68" fmla="*/ 383 w 1807"/>
              <a:gd name="T69" fmla="*/ 18 h 941"/>
              <a:gd name="T70" fmla="*/ 393 w 1807"/>
              <a:gd name="T71" fmla="*/ 24 h 941"/>
              <a:gd name="T72" fmla="*/ 407 w 1807"/>
              <a:gd name="T73" fmla="*/ 33 h 941"/>
              <a:gd name="T74" fmla="*/ 420 w 1807"/>
              <a:gd name="T75" fmla="*/ 43 h 941"/>
              <a:gd name="T76" fmla="*/ 904 w 1807"/>
              <a:gd name="T77" fmla="*/ 529 h 941"/>
              <a:gd name="T78" fmla="*/ 1388 w 1807"/>
              <a:gd name="T79" fmla="*/ 43 h 941"/>
              <a:gd name="T80" fmla="*/ 1407 w 1807"/>
              <a:gd name="T81" fmla="*/ 28 h 941"/>
              <a:gd name="T82" fmla="*/ 1421 w 1807"/>
              <a:gd name="T83" fmla="*/ 20 h 941"/>
              <a:gd name="T84" fmla="*/ 1444 w 1807"/>
              <a:gd name="T85" fmla="*/ 10 h 941"/>
              <a:gd name="T86" fmla="*/ 1460 w 1807"/>
              <a:gd name="T87" fmla="*/ 5 h 941"/>
              <a:gd name="T88" fmla="*/ 1476 w 1807"/>
              <a:gd name="T89" fmla="*/ 2 h 941"/>
              <a:gd name="T90" fmla="*/ 1502 w 1807"/>
              <a:gd name="T91" fmla="*/ 0 h 941"/>
              <a:gd name="T92" fmla="*/ 1737 w 1807"/>
              <a:gd name="T93" fmla="*/ 0 h 941"/>
              <a:gd name="T94" fmla="*/ 1754 w 1807"/>
              <a:gd name="T95" fmla="*/ 3 h 941"/>
              <a:gd name="T96" fmla="*/ 1769 w 1807"/>
              <a:gd name="T97" fmla="*/ 9 h 941"/>
              <a:gd name="T98" fmla="*/ 1782 w 1807"/>
              <a:gd name="T99" fmla="*/ 17 h 941"/>
              <a:gd name="T100" fmla="*/ 1787 w 1807"/>
              <a:gd name="T101" fmla="*/ 23 h 941"/>
              <a:gd name="T102" fmla="*/ 1796 w 1807"/>
              <a:gd name="T103" fmla="*/ 34 h 941"/>
              <a:gd name="T104" fmla="*/ 1802 w 1807"/>
              <a:gd name="T105" fmla="*/ 48 h 941"/>
              <a:gd name="T106" fmla="*/ 1805 w 1807"/>
              <a:gd name="T107" fmla="*/ 60 h 941"/>
              <a:gd name="T108" fmla="*/ 1807 w 1807"/>
              <a:gd name="T109" fmla="*/ 72 h 941"/>
              <a:gd name="T110" fmla="*/ 1807 w 1807"/>
              <a:gd name="T111" fmla="*/ 89 h 941"/>
              <a:gd name="T112" fmla="*/ 1805 w 1807"/>
              <a:gd name="T113" fmla="*/ 101 h 941"/>
              <a:gd name="T114" fmla="*/ 1800 w 1807"/>
              <a:gd name="T115" fmla="*/ 113 h 941"/>
              <a:gd name="T116" fmla="*/ 1792 w 1807"/>
              <a:gd name="T117" fmla="*/ 128 h 941"/>
              <a:gd name="T118" fmla="*/ 1784 w 1807"/>
              <a:gd name="T119" fmla="*/ 139 h 941"/>
              <a:gd name="T120" fmla="*/ 1029 w 1807"/>
              <a:gd name="T121" fmla="*/ 89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7" h="941">
                <a:moveTo>
                  <a:pt x="1029" y="890"/>
                </a:moveTo>
                <a:lnTo>
                  <a:pt x="1023" y="896"/>
                </a:lnTo>
                <a:lnTo>
                  <a:pt x="1017" y="901"/>
                </a:lnTo>
                <a:lnTo>
                  <a:pt x="1010" y="906"/>
                </a:lnTo>
                <a:lnTo>
                  <a:pt x="1003" y="911"/>
                </a:lnTo>
                <a:lnTo>
                  <a:pt x="996" y="916"/>
                </a:lnTo>
                <a:lnTo>
                  <a:pt x="989" y="920"/>
                </a:lnTo>
                <a:lnTo>
                  <a:pt x="981" y="924"/>
                </a:lnTo>
                <a:lnTo>
                  <a:pt x="974" y="927"/>
                </a:lnTo>
                <a:lnTo>
                  <a:pt x="966" y="931"/>
                </a:lnTo>
                <a:lnTo>
                  <a:pt x="958" y="933"/>
                </a:lnTo>
                <a:lnTo>
                  <a:pt x="949" y="936"/>
                </a:lnTo>
                <a:lnTo>
                  <a:pt x="941" y="938"/>
                </a:lnTo>
                <a:lnTo>
                  <a:pt x="932" y="939"/>
                </a:lnTo>
                <a:lnTo>
                  <a:pt x="923" y="940"/>
                </a:lnTo>
                <a:lnTo>
                  <a:pt x="915" y="941"/>
                </a:lnTo>
                <a:lnTo>
                  <a:pt x="906" y="941"/>
                </a:lnTo>
                <a:lnTo>
                  <a:pt x="902" y="941"/>
                </a:lnTo>
                <a:lnTo>
                  <a:pt x="893" y="941"/>
                </a:lnTo>
                <a:lnTo>
                  <a:pt x="884" y="940"/>
                </a:lnTo>
                <a:lnTo>
                  <a:pt x="875" y="939"/>
                </a:lnTo>
                <a:lnTo>
                  <a:pt x="867" y="938"/>
                </a:lnTo>
                <a:lnTo>
                  <a:pt x="858" y="936"/>
                </a:lnTo>
                <a:lnTo>
                  <a:pt x="850" y="933"/>
                </a:lnTo>
                <a:lnTo>
                  <a:pt x="842" y="931"/>
                </a:lnTo>
                <a:lnTo>
                  <a:pt x="834" y="927"/>
                </a:lnTo>
                <a:lnTo>
                  <a:pt x="819" y="920"/>
                </a:lnTo>
                <a:lnTo>
                  <a:pt x="811" y="916"/>
                </a:lnTo>
                <a:lnTo>
                  <a:pt x="804" y="911"/>
                </a:lnTo>
                <a:lnTo>
                  <a:pt x="797" y="906"/>
                </a:lnTo>
                <a:lnTo>
                  <a:pt x="791" y="901"/>
                </a:lnTo>
                <a:lnTo>
                  <a:pt x="784" y="896"/>
                </a:lnTo>
                <a:lnTo>
                  <a:pt x="778" y="890"/>
                </a:lnTo>
                <a:lnTo>
                  <a:pt x="27" y="143"/>
                </a:lnTo>
                <a:lnTo>
                  <a:pt x="21" y="136"/>
                </a:lnTo>
                <a:lnTo>
                  <a:pt x="16" y="128"/>
                </a:lnTo>
                <a:lnTo>
                  <a:pt x="11" y="121"/>
                </a:lnTo>
                <a:lnTo>
                  <a:pt x="9" y="117"/>
                </a:lnTo>
                <a:lnTo>
                  <a:pt x="7" y="113"/>
                </a:lnTo>
                <a:lnTo>
                  <a:pt x="4" y="105"/>
                </a:lnTo>
                <a:lnTo>
                  <a:pt x="2" y="97"/>
                </a:lnTo>
                <a:lnTo>
                  <a:pt x="1" y="89"/>
                </a:lnTo>
                <a:lnTo>
                  <a:pt x="0" y="81"/>
                </a:lnTo>
                <a:lnTo>
                  <a:pt x="0" y="72"/>
                </a:lnTo>
                <a:lnTo>
                  <a:pt x="1" y="64"/>
                </a:lnTo>
                <a:lnTo>
                  <a:pt x="3" y="56"/>
                </a:lnTo>
                <a:lnTo>
                  <a:pt x="5" y="48"/>
                </a:lnTo>
                <a:lnTo>
                  <a:pt x="8" y="41"/>
                </a:lnTo>
                <a:lnTo>
                  <a:pt x="11" y="34"/>
                </a:lnTo>
                <a:lnTo>
                  <a:pt x="16" y="28"/>
                </a:lnTo>
                <a:lnTo>
                  <a:pt x="20" y="23"/>
                </a:lnTo>
                <a:lnTo>
                  <a:pt x="26" y="17"/>
                </a:lnTo>
                <a:lnTo>
                  <a:pt x="32" y="13"/>
                </a:lnTo>
                <a:lnTo>
                  <a:pt x="35" y="11"/>
                </a:lnTo>
                <a:lnTo>
                  <a:pt x="38" y="9"/>
                </a:lnTo>
                <a:lnTo>
                  <a:pt x="46" y="6"/>
                </a:lnTo>
                <a:lnTo>
                  <a:pt x="53" y="3"/>
                </a:lnTo>
                <a:lnTo>
                  <a:pt x="62" y="2"/>
                </a:lnTo>
                <a:lnTo>
                  <a:pt x="71" y="0"/>
                </a:lnTo>
                <a:lnTo>
                  <a:pt x="81" y="0"/>
                </a:lnTo>
                <a:lnTo>
                  <a:pt x="306" y="0"/>
                </a:lnTo>
                <a:lnTo>
                  <a:pt x="323" y="1"/>
                </a:lnTo>
                <a:lnTo>
                  <a:pt x="331" y="2"/>
                </a:lnTo>
                <a:lnTo>
                  <a:pt x="340" y="3"/>
                </a:lnTo>
                <a:lnTo>
                  <a:pt x="348" y="5"/>
                </a:lnTo>
                <a:lnTo>
                  <a:pt x="356" y="7"/>
                </a:lnTo>
                <a:lnTo>
                  <a:pt x="364" y="10"/>
                </a:lnTo>
                <a:lnTo>
                  <a:pt x="371" y="13"/>
                </a:lnTo>
                <a:lnTo>
                  <a:pt x="379" y="16"/>
                </a:lnTo>
                <a:lnTo>
                  <a:pt x="383" y="18"/>
                </a:lnTo>
                <a:lnTo>
                  <a:pt x="386" y="20"/>
                </a:lnTo>
                <a:lnTo>
                  <a:pt x="393" y="24"/>
                </a:lnTo>
                <a:lnTo>
                  <a:pt x="400" y="28"/>
                </a:lnTo>
                <a:lnTo>
                  <a:pt x="407" y="33"/>
                </a:lnTo>
                <a:lnTo>
                  <a:pt x="413" y="38"/>
                </a:lnTo>
                <a:lnTo>
                  <a:pt x="420" y="43"/>
                </a:lnTo>
                <a:lnTo>
                  <a:pt x="426" y="48"/>
                </a:lnTo>
                <a:lnTo>
                  <a:pt x="904" y="529"/>
                </a:lnTo>
                <a:lnTo>
                  <a:pt x="1382" y="48"/>
                </a:lnTo>
                <a:lnTo>
                  <a:pt x="1388" y="43"/>
                </a:lnTo>
                <a:lnTo>
                  <a:pt x="1394" y="38"/>
                </a:lnTo>
                <a:lnTo>
                  <a:pt x="1407" y="28"/>
                </a:lnTo>
                <a:lnTo>
                  <a:pt x="1414" y="24"/>
                </a:lnTo>
                <a:lnTo>
                  <a:pt x="1421" y="20"/>
                </a:lnTo>
                <a:lnTo>
                  <a:pt x="1436" y="13"/>
                </a:lnTo>
                <a:lnTo>
                  <a:pt x="1444" y="10"/>
                </a:lnTo>
                <a:lnTo>
                  <a:pt x="1452" y="7"/>
                </a:lnTo>
                <a:lnTo>
                  <a:pt x="1460" y="5"/>
                </a:lnTo>
                <a:lnTo>
                  <a:pt x="1468" y="3"/>
                </a:lnTo>
                <a:lnTo>
                  <a:pt x="1476" y="2"/>
                </a:lnTo>
                <a:lnTo>
                  <a:pt x="1484" y="1"/>
                </a:lnTo>
                <a:lnTo>
                  <a:pt x="1502" y="0"/>
                </a:lnTo>
                <a:lnTo>
                  <a:pt x="1727" y="0"/>
                </a:lnTo>
                <a:lnTo>
                  <a:pt x="1737" y="0"/>
                </a:lnTo>
                <a:lnTo>
                  <a:pt x="1746" y="2"/>
                </a:lnTo>
                <a:lnTo>
                  <a:pt x="1754" y="3"/>
                </a:lnTo>
                <a:lnTo>
                  <a:pt x="1762" y="6"/>
                </a:lnTo>
                <a:lnTo>
                  <a:pt x="1769" y="9"/>
                </a:lnTo>
                <a:lnTo>
                  <a:pt x="1776" y="13"/>
                </a:lnTo>
                <a:lnTo>
                  <a:pt x="1782" y="17"/>
                </a:lnTo>
                <a:lnTo>
                  <a:pt x="1785" y="20"/>
                </a:lnTo>
                <a:lnTo>
                  <a:pt x="1787" y="23"/>
                </a:lnTo>
                <a:lnTo>
                  <a:pt x="1792" y="28"/>
                </a:lnTo>
                <a:lnTo>
                  <a:pt x="1796" y="34"/>
                </a:lnTo>
                <a:lnTo>
                  <a:pt x="1800" y="41"/>
                </a:lnTo>
                <a:lnTo>
                  <a:pt x="1802" y="48"/>
                </a:lnTo>
                <a:lnTo>
                  <a:pt x="1805" y="56"/>
                </a:lnTo>
                <a:lnTo>
                  <a:pt x="1805" y="60"/>
                </a:lnTo>
                <a:lnTo>
                  <a:pt x="1806" y="64"/>
                </a:lnTo>
                <a:lnTo>
                  <a:pt x="1807" y="72"/>
                </a:lnTo>
                <a:lnTo>
                  <a:pt x="1807" y="81"/>
                </a:lnTo>
                <a:lnTo>
                  <a:pt x="1807" y="89"/>
                </a:lnTo>
                <a:lnTo>
                  <a:pt x="1806" y="97"/>
                </a:lnTo>
                <a:lnTo>
                  <a:pt x="1805" y="101"/>
                </a:lnTo>
                <a:lnTo>
                  <a:pt x="1803" y="105"/>
                </a:lnTo>
                <a:lnTo>
                  <a:pt x="1800" y="113"/>
                </a:lnTo>
                <a:lnTo>
                  <a:pt x="1796" y="121"/>
                </a:lnTo>
                <a:lnTo>
                  <a:pt x="1792" y="128"/>
                </a:lnTo>
                <a:lnTo>
                  <a:pt x="1786" y="136"/>
                </a:lnTo>
                <a:lnTo>
                  <a:pt x="1784" y="139"/>
                </a:lnTo>
                <a:lnTo>
                  <a:pt x="1781" y="143"/>
                </a:lnTo>
                <a:lnTo>
                  <a:pt x="1029" y="890"/>
                </a:lnTo>
                <a:close/>
              </a:path>
            </a:pathLst>
          </a:custGeom>
          <a:solidFill>
            <a:srgbClr val="FE808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55034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ainaus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17.12.2025</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7" name="Text Placeholder 6">
            <a:extLst>
              <a:ext uri="{FF2B5EF4-FFF2-40B4-BE49-F238E27FC236}">
                <a16:creationId xmlns:a16="http://schemas.microsoft.com/office/drawing/2014/main" id="{4E71E733-0D42-274B-A625-8EA7D739F6BC}"/>
              </a:ext>
            </a:extLst>
          </p:cNvPr>
          <p:cNvSpPr>
            <a:spLocks noGrp="1"/>
          </p:cNvSpPr>
          <p:nvPr>
            <p:ph type="body" sz="quarter" idx="13"/>
          </p:nvPr>
        </p:nvSpPr>
        <p:spPr>
          <a:xfrm>
            <a:off x="766763" y="3455977"/>
            <a:ext cx="10658475" cy="2088232"/>
          </a:xfrm>
        </p:spPr>
        <p:txBody>
          <a:bodyPr anchor="ctr" anchorCtr="0"/>
          <a:lstStyle>
            <a:lvl1pPr marL="0" indent="0" algn="ctr">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Freeform 5">
            <a:extLst>
              <a:ext uri="{FF2B5EF4-FFF2-40B4-BE49-F238E27FC236}">
                <a16:creationId xmlns:a16="http://schemas.microsoft.com/office/drawing/2014/main" id="{1CB2645A-5B08-42B3-8118-7620BD772503}"/>
              </a:ext>
            </a:extLst>
          </p:cNvPr>
          <p:cNvSpPr>
            <a:spLocks/>
          </p:cNvSpPr>
          <p:nvPr userDrawn="1"/>
        </p:nvSpPr>
        <p:spPr bwMode="auto">
          <a:xfrm>
            <a:off x="3676156" y="548680"/>
            <a:ext cx="4839687" cy="2520280"/>
          </a:xfrm>
          <a:custGeom>
            <a:avLst/>
            <a:gdLst>
              <a:gd name="T0" fmla="*/ 1023 w 1807"/>
              <a:gd name="T1" fmla="*/ 896 h 941"/>
              <a:gd name="T2" fmla="*/ 1010 w 1807"/>
              <a:gd name="T3" fmla="*/ 906 h 941"/>
              <a:gd name="T4" fmla="*/ 996 w 1807"/>
              <a:gd name="T5" fmla="*/ 916 h 941"/>
              <a:gd name="T6" fmla="*/ 981 w 1807"/>
              <a:gd name="T7" fmla="*/ 924 h 941"/>
              <a:gd name="T8" fmla="*/ 966 w 1807"/>
              <a:gd name="T9" fmla="*/ 931 h 941"/>
              <a:gd name="T10" fmla="*/ 949 w 1807"/>
              <a:gd name="T11" fmla="*/ 936 h 941"/>
              <a:gd name="T12" fmla="*/ 932 w 1807"/>
              <a:gd name="T13" fmla="*/ 939 h 941"/>
              <a:gd name="T14" fmla="*/ 915 w 1807"/>
              <a:gd name="T15" fmla="*/ 941 h 941"/>
              <a:gd name="T16" fmla="*/ 902 w 1807"/>
              <a:gd name="T17" fmla="*/ 941 h 941"/>
              <a:gd name="T18" fmla="*/ 884 w 1807"/>
              <a:gd name="T19" fmla="*/ 940 h 941"/>
              <a:gd name="T20" fmla="*/ 867 w 1807"/>
              <a:gd name="T21" fmla="*/ 938 h 941"/>
              <a:gd name="T22" fmla="*/ 850 w 1807"/>
              <a:gd name="T23" fmla="*/ 933 h 941"/>
              <a:gd name="T24" fmla="*/ 834 w 1807"/>
              <a:gd name="T25" fmla="*/ 927 h 941"/>
              <a:gd name="T26" fmla="*/ 811 w 1807"/>
              <a:gd name="T27" fmla="*/ 916 h 941"/>
              <a:gd name="T28" fmla="*/ 797 w 1807"/>
              <a:gd name="T29" fmla="*/ 906 h 941"/>
              <a:gd name="T30" fmla="*/ 784 w 1807"/>
              <a:gd name="T31" fmla="*/ 896 h 941"/>
              <a:gd name="T32" fmla="*/ 27 w 1807"/>
              <a:gd name="T33" fmla="*/ 143 h 941"/>
              <a:gd name="T34" fmla="*/ 16 w 1807"/>
              <a:gd name="T35" fmla="*/ 128 h 941"/>
              <a:gd name="T36" fmla="*/ 9 w 1807"/>
              <a:gd name="T37" fmla="*/ 117 h 941"/>
              <a:gd name="T38" fmla="*/ 4 w 1807"/>
              <a:gd name="T39" fmla="*/ 105 h 941"/>
              <a:gd name="T40" fmla="*/ 1 w 1807"/>
              <a:gd name="T41" fmla="*/ 89 h 941"/>
              <a:gd name="T42" fmla="*/ 0 w 1807"/>
              <a:gd name="T43" fmla="*/ 72 h 941"/>
              <a:gd name="T44" fmla="*/ 3 w 1807"/>
              <a:gd name="T45" fmla="*/ 56 h 941"/>
              <a:gd name="T46" fmla="*/ 8 w 1807"/>
              <a:gd name="T47" fmla="*/ 41 h 941"/>
              <a:gd name="T48" fmla="*/ 16 w 1807"/>
              <a:gd name="T49" fmla="*/ 28 h 941"/>
              <a:gd name="T50" fmla="*/ 26 w 1807"/>
              <a:gd name="T51" fmla="*/ 17 h 941"/>
              <a:gd name="T52" fmla="*/ 35 w 1807"/>
              <a:gd name="T53" fmla="*/ 11 h 941"/>
              <a:gd name="T54" fmla="*/ 46 w 1807"/>
              <a:gd name="T55" fmla="*/ 6 h 941"/>
              <a:gd name="T56" fmla="*/ 62 w 1807"/>
              <a:gd name="T57" fmla="*/ 2 h 941"/>
              <a:gd name="T58" fmla="*/ 81 w 1807"/>
              <a:gd name="T59" fmla="*/ 0 h 941"/>
              <a:gd name="T60" fmla="*/ 323 w 1807"/>
              <a:gd name="T61" fmla="*/ 1 h 941"/>
              <a:gd name="T62" fmla="*/ 340 w 1807"/>
              <a:gd name="T63" fmla="*/ 3 h 941"/>
              <a:gd name="T64" fmla="*/ 356 w 1807"/>
              <a:gd name="T65" fmla="*/ 7 h 941"/>
              <a:gd name="T66" fmla="*/ 371 w 1807"/>
              <a:gd name="T67" fmla="*/ 13 h 941"/>
              <a:gd name="T68" fmla="*/ 383 w 1807"/>
              <a:gd name="T69" fmla="*/ 18 h 941"/>
              <a:gd name="T70" fmla="*/ 393 w 1807"/>
              <a:gd name="T71" fmla="*/ 24 h 941"/>
              <a:gd name="T72" fmla="*/ 407 w 1807"/>
              <a:gd name="T73" fmla="*/ 33 h 941"/>
              <a:gd name="T74" fmla="*/ 420 w 1807"/>
              <a:gd name="T75" fmla="*/ 43 h 941"/>
              <a:gd name="T76" fmla="*/ 904 w 1807"/>
              <a:gd name="T77" fmla="*/ 529 h 941"/>
              <a:gd name="T78" fmla="*/ 1388 w 1807"/>
              <a:gd name="T79" fmla="*/ 43 h 941"/>
              <a:gd name="T80" fmla="*/ 1407 w 1807"/>
              <a:gd name="T81" fmla="*/ 28 h 941"/>
              <a:gd name="T82" fmla="*/ 1421 w 1807"/>
              <a:gd name="T83" fmla="*/ 20 h 941"/>
              <a:gd name="T84" fmla="*/ 1444 w 1807"/>
              <a:gd name="T85" fmla="*/ 10 h 941"/>
              <a:gd name="T86" fmla="*/ 1460 w 1807"/>
              <a:gd name="T87" fmla="*/ 5 h 941"/>
              <a:gd name="T88" fmla="*/ 1476 w 1807"/>
              <a:gd name="T89" fmla="*/ 2 h 941"/>
              <a:gd name="T90" fmla="*/ 1502 w 1807"/>
              <a:gd name="T91" fmla="*/ 0 h 941"/>
              <a:gd name="T92" fmla="*/ 1737 w 1807"/>
              <a:gd name="T93" fmla="*/ 0 h 941"/>
              <a:gd name="T94" fmla="*/ 1754 w 1807"/>
              <a:gd name="T95" fmla="*/ 3 h 941"/>
              <a:gd name="T96" fmla="*/ 1769 w 1807"/>
              <a:gd name="T97" fmla="*/ 9 h 941"/>
              <a:gd name="T98" fmla="*/ 1782 w 1807"/>
              <a:gd name="T99" fmla="*/ 17 h 941"/>
              <a:gd name="T100" fmla="*/ 1787 w 1807"/>
              <a:gd name="T101" fmla="*/ 23 h 941"/>
              <a:gd name="T102" fmla="*/ 1796 w 1807"/>
              <a:gd name="T103" fmla="*/ 34 h 941"/>
              <a:gd name="T104" fmla="*/ 1802 w 1807"/>
              <a:gd name="T105" fmla="*/ 48 h 941"/>
              <a:gd name="T106" fmla="*/ 1805 w 1807"/>
              <a:gd name="T107" fmla="*/ 60 h 941"/>
              <a:gd name="T108" fmla="*/ 1807 w 1807"/>
              <a:gd name="T109" fmla="*/ 72 h 941"/>
              <a:gd name="T110" fmla="*/ 1807 w 1807"/>
              <a:gd name="T111" fmla="*/ 89 h 941"/>
              <a:gd name="T112" fmla="*/ 1805 w 1807"/>
              <a:gd name="T113" fmla="*/ 101 h 941"/>
              <a:gd name="T114" fmla="*/ 1800 w 1807"/>
              <a:gd name="T115" fmla="*/ 113 h 941"/>
              <a:gd name="T116" fmla="*/ 1792 w 1807"/>
              <a:gd name="T117" fmla="*/ 128 h 941"/>
              <a:gd name="T118" fmla="*/ 1784 w 1807"/>
              <a:gd name="T119" fmla="*/ 139 h 941"/>
              <a:gd name="T120" fmla="*/ 1029 w 1807"/>
              <a:gd name="T121" fmla="*/ 89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7" h="941">
                <a:moveTo>
                  <a:pt x="1029" y="890"/>
                </a:moveTo>
                <a:lnTo>
                  <a:pt x="1023" y="896"/>
                </a:lnTo>
                <a:lnTo>
                  <a:pt x="1017" y="901"/>
                </a:lnTo>
                <a:lnTo>
                  <a:pt x="1010" y="906"/>
                </a:lnTo>
                <a:lnTo>
                  <a:pt x="1003" y="911"/>
                </a:lnTo>
                <a:lnTo>
                  <a:pt x="996" y="916"/>
                </a:lnTo>
                <a:lnTo>
                  <a:pt x="989" y="920"/>
                </a:lnTo>
                <a:lnTo>
                  <a:pt x="981" y="924"/>
                </a:lnTo>
                <a:lnTo>
                  <a:pt x="974" y="927"/>
                </a:lnTo>
                <a:lnTo>
                  <a:pt x="966" y="931"/>
                </a:lnTo>
                <a:lnTo>
                  <a:pt x="958" y="933"/>
                </a:lnTo>
                <a:lnTo>
                  <a:pt x="949" y="936"/>
                </a:lnTo>
                <a:lnTo>
                  <a:pt x="941" y="938"/>
                </a:lnTo>
                <a:lnTo>
                  <a:pt x="932" y="939"/>
                </a:lnTo>
                <a:lnTo>
                  <a:pt x="923" y="940"/>
                </a:lnTo>
                <a:lnTo>
                  <a:pt x="915" y="941"/>
                </a:lnTo>
                <a:lnTo>
                  <a:pt x="906" y="941"/>
                </a:lnTo>
                <a:lnTo>
                  <a:pt x="902" y="941"/>
                </a:lnTo>
                <a:lnTo>
                  <a:pt x="893" y="941"/>
                </a:lnTo>
                <a:lnTo>
                  <a:pt x="884" y="940"/>
                </a:lnTo>
                <a:lnTo>
                  <a:pt x="875" y="939"/>
                </a:lnTo>
                <a:lnTo>
                  <a:pt x="867" y="938"/>
                </a:lnTo>
                <a:lnTo>
                  <a:pt x="858" y="936"/>
                </a:lnTo>
                <a:lnTo>
                  <a:pt x="850" y="933"/>
                </a:lnTo>
                <a:lnTo>
                  <a:pt x="842" y="931"/>
                </a:lnTo>
                <a:lnTo>
                  <a:pt x="834" y="927"/>
                </a:lnTo>
                <a:lnTo>
                  <a:pt x="819" y="920"/>
                </a:lnTo>
                <a:lnTo>
                  <a:pt x="811" y="916"/>
                </a:lnTo>
                <a:lnTo>
                  <a:pt x="804" y="911"/>
                </a:lnTo>
                <a:lnTo>
                  <a:pt x="797" y="906"/>
                </a:lnTo>
                <a:lnTo>
                  <a:pt x="791" y="901"/>
                </a:lnTo>
                <a:lnTo>
                  <a:pt x="784" y="896"/>
                </a:lnTo>
                <a:lnTo>
                  <a:pt x="778" y="890"/>
                </a:lnTo>
                <a:lnTo>
                  <a:pt x="27" y="143"/>
                </a:lnTo>
                <a:lnTo>
                  <a:pt x="21" y="136"/>
                </a:lnTo>
                <a:lnTo>
                  <a:pt x="16" y="128"/>
                </a:lnTo>
                <a:lnTo>
                  <a:pt x="11" y="121"/>
                </a:lnTo>
                <a:lnTo>
                  <a:pt x="9" y="117"/>
                </a:lnTo>
                <a:lnTo>
                  <a:pt x="7" y="113"/>
                </a:lnTo>
                <a:lnTo>
                  <a:pt x="4" y="105"/>
                </a:lnTo>
                <a:lnTo>
                  <a:pt x="2" y="97"/>
                </a:lnTo>
                <a:lnTo>
                  <a:pt x="1" y="89"/>
                </a:lnTo>
                <a:lnTo>
                  <a:pt x="0" y="81"/>
                </a:lnTo>
                <a:lnTo>
                  <a:pt x="0" y="72"/>
                </a:lnTo>
                <a:lnTo>
                  <a:pt x="1" y="64"/>
                </a:lnTo>
                <a:lnTo>
                  <a:pt x="3" y="56"/>
                </a:lnTo>
                <a:lnTo>
                  <a:pt x="5" y="48"/>
                </a:lnTo>
                <a:lnTo>
                  <a:pt x="8" y="41"/>
                </a:lnTo>
                <a:lnTo>
                  <a:pt x="11" y="34"/>
                </a:lnTo>
                <a:lnTo>
                  <a:pt x="16" y="28"/>
                </a:lnTo>
                <a:lnTo>
                  <a:pt x="20" y="23"/>
                </a:lnTo>
                <a:lnTo>
                  <a:pt x="26" y="17"/>
                </a:lnTo>
                <a:lnTo>
                  <a:pt x="32" y="13"/>
                </a:lnTo>
                <a:lnTo>
                  <a:pt x="35" y="11"/>
                </a:lnTo>
                <a:lnTo>
                  <a:pt x="38" y="9"/>
                </a:lnTo>
                <a:lnTo>
                  <a:pt x="46" y="6"/>
                </a:lnTo>
                <a:lnTo>
                  <a:pt x="53" y="3"/>
                </a:lnTo>
                <a:lnTo>
                  <a:pt x="62" y="2"/>
                </a:lnTo>
                <a:lnTo>
                  <a:pt x="71" y="0"/>
                </a:lnTo>
                <a:lnTo>
                  <a:pt x="81" y="0"/>
                </a:lnTo>
                <a:lnTo>
                  <a:pt x="306" y="0"/>
                </a:lnTo>
                <a:lnTo>
                  <a:pt x="323" y="1"/>
                </a:lnTo>
                <a:lnTo>
                  <a:pt x="331" y="2"/>
                </a:lnTo>
                <a:lnTo>
                  <a:pt x="340" y="3"/>
                </a:lnTo>
                <a:lnTo>
                  <a:pt x="348" y="5"/>
                </a:lnTo>
                <a:lnTo>
                  <a:pt x="356" y="7"/>
                </a:lnTo>
                <a:lnTo>
                  <a:pt x="364" y="10"/>
                </a:lnTo>
                <a:lnTo>
                  <a:pt x="371" y="13"/>
                </a:lnTo>
                <a:lnTo>
                  <a:pt x="379" y="16"/>
                </a:lnTo>
                <a:lnTo>
                  <a:pt x="383" y="18"/>
                </a:lnTo>
                <a:lnTo>
                  <a:pt x="386" y="20"/>
                </a:lnTo>
                <a:lnTo>
                  <a:pt x="393" y="24"/>
                </a:lnTo>
                <a:lnTo>
                  <a:pt x="400" y="28"/>
                </a:lnTo>
                <a:lnTo>
                  <a:pt x="407" y="33"/>
                </a:lnTo>
                <a:lnTo>
                  <a:pt x="413" y="38"/>
                </a:lnTo>
                <a:lnTo>
                  <a:pt x="420" y="43"/>
                </a:lnTo>
                <a:lnTo>
                  <a:pt x="426" y="48"/>
                </a:lnTo>
                <a:lnTo>
                  <a:pt x="904" y="529"/>
                </a:lnTo>
                <a:lnTo>
                  <a:pt x="1382" y="48"/>
                </a:lnTo>
                <a:lnTo>
                  <a:pt x="1388" y="43"/>
                </a:lnTo>
                <a:lnTo>
                  <a:pt x="1394" y="38"/>
                </a:lnTo>
                <a:lnTo>
                  <a:pt x="1407" y="28"/>
                </a:lnTo>
                <a:lnTo>
                  <a:pt x="1414" y="24"/>
                </a:lnTo>
                <a:lnTo>
                  <a:pt x="1421" y="20"/>
                </a:lnTo>
                <a:lnTo>
                  <a:pt x="1436" y="13"/>
                </a:lnTo>
                <a:lnTo>
                  <a:pt x="1444" y="10"/>
                </a:lnTo>
                <a:lnTo>
                  <a:pt x="1452" y="7"/>
                </a:lnTo>
                <a:lnTo>
                  <a:pt x="1460" y="5"/>
                </a:lnTo>
                <a:lnTo>
                  <a:pt x="1468" y="3"/>
                </a:lnTo>
                <a:lnTo>
                  <a:pt x="1476" y="2"/>
                </a:lnTo>
                <a:lnTo>
                  <a:pt x="1484" y="1"/>
                </a:lnTo>
                <a:lnTo>
                  <a:pt x="1502" y="0"/>
                </a:lnTo>
                <a:lnTo>
                  <a:pt x="1727" y="0"/>
                </a:lnTo>
                <a:lnTo>
                  <a:pt x="1737" y="0"/>
                </a:lnTo>
                <a:lnTo>
                  <a:pt x="1746" y="2"/>
                </a:lnTo>
                <a:lnTo>
                  <a:pt x="1754" y="3"/>
                </a:lnTo>
                <a:lnTo>
                  <a:pt x="1762" y="6"/>
                </a:lnTo>
                <a:lnTo>
                  <a:pt x="1769" y="9"/>
                </a:lnTo>
                <a:lnTo>
                  <a:pt x="1776" y="13"/>
                </a:lnTo>
                <a:lnTo>
                  <a:pt x="1782" y="17"/>
                </a:lnTo>
                <a:lnTo>
                  <a:pt x="1785" y="20"/>
                </a:lnTo>
                <a:lnTo>
                  <a:pt x="1787" y="23"/>
                </a:lnTo>
                <a:lnTo>
                  <a:pt x="1792" y="28"/>
                </a:lnTo>
                <a:lnTo>
                  <a:pt x="1796" y="34"/>
                </a:lnTo>
                <a:lnTo>
                  <a:pt x="1800" y="41"/>
                </a:lnTo>
                <a:lnTo>
                  <a:pt x="1802" y="48"/>
                </a:lnTo>
                <a:lnTo>
                  <a:pt x="1805" y="56"/>
                </a:lnTo>
                <a:lnTo>
                  <a:pt x="1805" y="60"/>
                </a:lnTo>
                <a:lnTo>
                  <a:pt x="1806" y="64"/>
                </a:lnTo>
                <a:lnTo>
                  <a:pt x="1807" y="72"/>
                </a:lnTo>
                <a:lnTo>
                  <a:pt x="1807" y="81"/>
                </a:lnTo>
                <a:lnTo>
                  <a:pt x="1807" y="89"/>
                </a:lnTo>
                <a:lnTo>
                  <a:pt x="1806" y="97"/>
                </a:lnTo>
                <a:lnTo>
                  <a:pt x="1805" y="101"/>
                </a:lnTo>
                <a:lnTo>
                  <a:pt x="1803" y="105"/>
                </a:lnTo>
                <a:lnTo>
                  <a:pt x="1800" y="113"/>
                </a:lnTo>
                <a:lnTo>
                  <a:pt x="1796" y="121"/>
                </a:lnTo>
                <a:lnTo>
                  <a:pt x="1792" y="128"/>
                </a:lnTo>
                <a:lnTo>
                  <a:pt x="1786" y="136"/>
                </a:lnTo>
                <a:lnTo>
                  <a:pt x="1784" y="139"/>
                </a:lnTo>
                <a:lnTo>
                  <a:pt x="1781" y="143"/>
                </a:lnTo>
                <a:lnTo>
                  <a:pt x="1029" y="89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9814920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ainaus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17.12.2025</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7" name="Text Placeholder 6">
            <a:extLst>
              <a:ext uri="{FF2B5EF4-FFF2-40B4-BE49-F238E27FC236}">
                <a16:creationId xmlns:a16="http://schemas.microsoft.com/office/drawing/2014/main" id="{62DF7225-062E-EC47-A1ED-EA9CC3977DAA}"/>
              </a:ext>
            </a:extLst>
          </p:cNvPr>
          <p:cNvSpPr>
            <a:spLocks noGrp="1"/>
          </p:cNvSpPr>
          <p:nvPr>
            <p:ph type="body" sz="quarter" idx="13"/>
          </p:nvPr>
        </p:nvSpPr>
        <p:spPr>
          <a:xfrm>
            <a:off x="2657438" y="1160748"/>
            <a:ext cx="6877124" cy="4536504"/>
          </a:xfrm>
        </p:spPr>
        <p:txBody>
          <a:bodyPr anchor="ctr" anchorCtr="0"/>
          <a:lstStyle>
            <a:lvl1pPr marL="0" indent="0" algn="ctr">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14"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5">
            <a:extLst>
              <a:ext uri="{FF2B5EF4-FFF2-40B4-BE49-F238E27FC236}">
                <a16:creationId xmlns:a16="http://schemas.microsoft.com/office/drawing/2014/main" id="{F6DCDE4C-D86D-47AC-B9BC-874274687FB2}"/>
              </a:ext>
            </a:extLst>
          </p:cNvPr>
          <p:cNvSpPr>
            <a:spLocks/>
          </p:cNvSpPr>
          <p:nvPr userDrawn="1"/>
        </p:nvSpPr>
        <p:spPr bwMode="auto">
          <a:xfrm rot="16200000">
            <a:off x="-836371" y="2582278"/>
            <a:ext cx="2932882" cy="1260139"/>
          </a:xfrm>
          <a:custGeom>
            <a:avLst/>
            <a:gdLst/>
            <a:ahLst/>
            <a:cxnLst/>
            <a:rect l="l" t="t" r="r" b="b"/>
            <a:pathLst>
              <a:path w="2932882" h="1260139">
                <a:moveTo>
                  <a:pt x="2932882" y="0"/>
                </a:moveTo>
                <a:lnTo>
                  <a:pt x="1801815" y="1123546"/>
                </a:lnTo>
                <a:lnTo>
                  <a:pt x="1785745" y="1139616"/>
                </a:lnTo>
                <a:lnTo>
                  <a:pt x="1769676" y="1153007"/>
                </a:lnTo>
                <a:lnTo>
                  <a:pt x="1750927" y="1166399"/>
                </a:lnTo>
                <a:lnTo>
                  <a:pt x="1732179" y="1179790"/>
                </a:lnTo>
                <a:lnTo>
                  <a:pt x="1713431" y="1193182"/>
                </a:lnTo>
                <a:lnTo>
                  <a:pt x="1694683" y="1203895"/>
                </a:lnTo>
                <a:lnTo>
                  <a:pt x="1673257" y="1214608"/>
                </a:lnTo>
                <a:lnTo>
                  <a:pt x="1654509" y="1222643"/>
                </a:lnTo>
                <a:lnTo>
                  <a:pt x="1633082" y="1233356"/>
                </a:lnTo>
                <a:lnTo>
                  <a:pt x="1611656" y="1238713"/>
                </a:lnTo>
                <a:lnTo>
                  <a:pt x="1587551" y="1246748"/>
                </a:lnTo>
                <a:lnTo>
                  <a:pt x="1566125" y="1252104"/>
                </a:lnTo>
                <a:lnTo>
                  <a:pt x="1542020" y="1254782"/>
                </a:lnTo>
                <a:lnTo>
                  <a:pt x="1517915" y="1257461"/>
                </a:lnTo>
                <a:lnTo>
                  <a:pt x="1496489" y="1260139"/>
                </a:lnTo>
                <a:lnTo>
                  <a:pt x="1472384" y="1260139"/>
                </a:lnTo>
                <a:lnTo>
                  <a:pt x="1461671" y="1260139"/>
                </a:lnTo>
                <a:lnTo>
                  <a:pt x="1437566" y="1260139"/>
                </a:lnTo>
                <a:lnTo>
                  <a:pt x="1413462" y="1257461"/>
                </a:lnTo>
                <a:lnTo>
                  <a:pt x="1389357" y="1254782"/>
                </a:lnTo>
                <a:lnTo>
                  <a:pt x="1367931" y="1252104"/>
                </a:lnTo>
                <a:lnTo>
                  <a:pt x="1343826" y="1246748"/>
                </a:lnTo>
                <a:lnTo>
                  <a:pt x="1322400" y="1238713"/>
                </a:lnTo>
                <a:lnTo>
                  <a:pt x="1300973" y="1233356"/>
                </a:lnTo>
                <a:lnTo>
                  <a:pt x="1279547" y="1222643"/>
                </a:lnTo>
                <a:lnTo>
                  <a:pt x="1239372" y="1203895"/>
                </a:lnTo>
                <a:lnTo>
                  <a:pt x="1217946" y="1193182"/>
                </a:lnTo>
                <a:lnTo>
                  <a:pt x="1199198" y="1179790"/>
                </a:lnTo>
                <a:lnTo>
                  <a:pt x="1180450" y="1166399"/>
                </a:lnTo>
                <a:lnTo>
                  <a:pt x="1164380" y="1153007"/>
                </a:lnTo>
                <a:lnTo>
                  <a:pt x="1145632" y="1139616"/>
                </a:lnTo>
                <a:lnTo>
                  <a:pt x="1129562" y="1123546"/>
                </a:lnTo>
                <a:lnTo>
                  <a:pt x="0" y="0"/>
                </a:lnTo>
                <a:lnTo>
                  <a:pt x="1311325" y="0"/>
                </a:lnTo>
                <a:lnTo>
                  <a:pt x="1467028" y="156680"/>
                </a:lnTo>
                <a:lnTo>
                  <a:pt x="1622730" y="0"/>
                </a:lnTo>
                <a:close/>
              </a:path>
            </a:pathLst>
          </a:custGeom>
          <a:solidFill>
            <a:srgbClr val="FE8081"/>
          </a:solidFill>
          <a:ln>
            <a:noFill/>
          </a:ln>
        </p:spPr>
        <p:txBody>
          <a:bodyPr vert="horz" wrap="square" lIns="91440" tIns="45720" rIns="91440" bIns="45720" numCol="1" anchor="t" anchorCtr="0" compatLnSpc="1">
            <a:prstTxWarp prst="textNoShape">
              <a:avLst/>
            </a:prstTxWarp>
          </a:bodyPr>
          <a:lstStyle/>
          <a:p>
            <a:endParaRPr lang="fi-FI"/>
          </a:p>
        </p:txBody>
      </p:sp>
      <p:sp>
        <p:nvSpPr>
          <p:cNvPr id="17" name="Freeform 5">
            <a:extLst>
              <a:ext uri="{FF2B5EF4-FFF2-40B4-BE49-F238E27FC236}">
                <a16:creationId xmlns:a16="http://schemas.microsoft.com/office/drawing/2014/main" id="{F6DCDE4C-D86D-47AC-B9BC-874274687FB2}"/>
              </a:ext>
            </a:extLst>
          </p:cNvPr>
          <p:cNvSpPr>
            <a:spLocks/>
          </p:cNvSpPr>
          <p:nvPr userDrawn="1"/>
        </p:nvSpPr>
        <p:spPr bwMode="auto">
          <a:xfrm rot="5400000" flipH="1">
            <a:off x="10117180" y="2582279"/>
            <a:ext cx="2932882" cy="1260139"/>
          </a:xfrm>
          <a:custGeom>
            <a:avLst/>
            <a:gdLst/>
            <a:ahLst/>
            <a:cxnLst/>
            <a:rect l="l" t="t" r="r" b="b"/>
            <a:pathLst>
              <a:path w="2932882" h="1260139">
                <a:moveTo>
                  <a:pt x="2932882" y="0"/>
                </a:moveTo>
                <a:lnTo>
                  <a:pt x="1801815" y="1123546"/>
                </a:lnTo>
                <a:lnTo>
                  <a:pt x="1785745" y="1139616"/>
                </a:lnTo>
                <a:lnTo>
                  <a:pt x="1769676" y="1153007"/>
                </a:lnTo>
                <a:lnTo>
                  <a:pt x="1750927" y="1166399"/>
                </a:lnTo>
                <a:lnTo>
                  <a:pt x="1732179" y="1179790"/>
                </a:lnTo>
                <a:lnTo>
                  <a:pt x="1713431" y="1193182"/>
                </a:lnTo>
                <a:lnTo>
                  <a:pt x="1694683" y="1203895"/>
                </a:lnTo>
                <a:lnTo>
                  <a:pt x="1673257" y="1214608"/>
                </a:lnTo>
                <a:lnTo>
                  <a:pt x="1654509" y="1222643"/>
                </a:lnTo>
                <a:lnTo>
                  <a:pt x="1633082" y="1233356"/>
                </a:lnTo>
                <a:lnTo>
                  <a:pt x="1611656" y="1238713"/>
                </a:lnTo>
                <a:lnTo>
                  <a:pt x="1587551" y="1246748"/>
                </a:lnTo>
                <a:lnTo>
                  <a:pt x="1566125" y="1252104"/>
                </a:lnTo>
                <a:lnTo>
                  <a:pt x="1542020" y="1254782"/>
                </a:lnTo>
                <a:lnTo>
                  <a:pt x="1517915" y="1257461"/>
                </a:lnTo>
                <a:lnTo>
                  <a:pt x="1496489" y="1260139"/>
                </a:lnTo>
                <a:lnTo>
                  <a:pt x="1472384" y="1260139"/>
                </a:lnTo>
                <a:lnTo>
                  <a:pt x="1461671" y="1260139"/>
                </a:lnTo>
                <a:lnTo>
                  <a:pt x="1437566" y="1260139"/>
                </a:lnTo>
                <a:lnTo>
                  <a:pt x="1413462" y="1257461"/>
                </a:lnTo>
                <a:lnTo>
                  <a:pt x="1389357" y="1254782"/>
                </a:lnTo>
                <a:lnTo>
                  <a:pt x="1367931" y="1252104"/>
                </a:lnTo>
                <a:lnTo>
                  <a:pt x="1343826" y="1246748"/>
                </a:lnTo>
                <a:lnTo>
                  <a:pt x="1322400" y="1238713"/>
                </a:lnTo>
                <a:lnTo>
                  <a:pt x="1300973" y="1233356"/>
                </a:lnTo>
                <a:lnTo>
                  <a:pt x="1279547" y="1222643"/>
                </a:lnTo>
                <a:lnTo>
                  <a:pt x="1239372" y="1203895"/>
                </a:lnTo>
                <a:lnTo>
                  <a:pt x="1217946" y="1193182"/>
                </a:lnTo>
                <a:lnTo>
                  <a:pt x="1199198" y="1179790"/>
                </a:lnTo>
                <a:lnTo>
                  <a:pt x="1180450" y="1166399"/>
                </a:lnTo>
                <a:lnTo>
                  <a:pt x="1164380" y="1153007"/>
                </a:lnTo>
                <a:lnTo>
                  <a:pt x="1145632" y="1139616"/>
                </a:lnTo>
                <a:lnTo>
                  <a:pt x="1129562" y="1123546"/>
                </a:lnTo>
                <a:lnTo>
                  <a:pt x="0" y="0"/>
                </a:lnTo>
                <a:lnTo>
                  <a:pt x="1311325" y="0"/>
                </a:lnTo>
                <a:lnTo>
                  <a:pt x="1467028" y="156680"/>
                </a:lnTo>
                <a:lnTo>
                  <a:pt x="1622730" y="0"/>
                </a:lnTo>
                <a:close/>
              </a:path>
            </a:pathLst>
          </a:custGeom>
          <a:solidFill>
            <a:srgbClr val="FE808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2522827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 ja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AFE1513F-D87A-2E4F-A659-BEBF26807055}"/>
              </a:ext>
            </a:extLst>
          </p:cNvPr>
          <p:cNvSpPr>
            <a:spLocks noGrp="1"/>
          </p:cNvSpPr>
          <p:nvPr>
            <p:ph type="dt" sz="half" idx="10"/>
          </p:nvPr>
        </p:nvSpPr>
        <p:spPr>
          <a:xfrm>
            <a:off x="5087938" y="6309321"/>
            <a:ext cx="2016124" cy="216024"/>
          </a:xfrm>
        </p:spPr>
        <p:txBody>
          <a:bodyPr/>
          <a:lstStyle>
            <a:lvl1pPr>
              <a:defRPr>
                <a:solidFill>
                  <a:schemeClr val="accent1"/>
                </a:solidFill>
              </a:defRPr>
            </a:lvl1pPr>
          </a:lstStyle>
          <a:p>
            <a:fld id="{F2DA8B51-994D-4A31-B782-77968A11E968}" type="datetime1">
              <a:rPr lang="fi-FI" smtClean="0"/>
              <a:pPr/>
              <a:t>17.12.2025</a:t>
            </a:fld>
            <a:endParaRPr lang="fi-FI"/>
          </a:p>
        </p:txBody>
      </p:sp>
      <p:sp>
        <p:nvSpPr>
          <p:cNvPr id="11" name="Footer Placeholder 2">
            <a:extLst>
              <a:ext uri="{FF2B5EF4-FFF2-40B4-BE49-F238E27FC236}">
                <a16:creationId xmlns:a16="http://schemas.microsoft.com/office/drawing/2014/main" id="{B95573DD-696B-1E40-9233-90914B5A2401}"/>
              </a:ext>
            </a:extLst>
          </p:cNvPr>
          <p:cNvSpPr>
            <a:spLocks noGrp="1"/>
          </p:cNvSpPr>
          <p:nvPr>
            <p:ph type="ftr" sz="quarter" idx="11"/>
          </p:nvPr>
        </p:nvSpPr>
        <p:spPr>
          <a:xfrm>
            <a:off x="1199456" y="6309321"/>
            <a:ext cx="3888482" cy="216024"/>
          </a:xfrm>
        </p:spPr>
        <p:txBody>
          <a:bodyPr/>
          <a:lstStyle>
            <a:lvl1pPr>
              <a:defRPr>
                <a:solidFill>
                  <a:schemeClr val="accent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D9161ED9-88AA-6940-B18F-0755889B3189}"/>
              </a:ext>
            </a:extLst>
          </p:cNvPr>
          <p:cNvSpPr>
            <a:spLocks noGrp="1"/>
          </p:cNvSpPr>
          <p:nvPr>
            <p:ph type="sldNum" sz="quarter" idx="12"/>
          </p:nvPr>
        </p:nvSpPr>
        <p:spPr>
          <a:xfrm>
            <a:off x="766763" y="6309321"/>
            <a:ext cx="432693" cy="216024"/>
          </a:xfrm>
        </p:spPr>
        <p:txBody>
          <a:bodyPr/>
          <a:lstStyle>
            <a:lvl1pPr>
              <a:defRPr>
                <a:solidFill>
                  <a:schemeClr val="accent1"/>
                </a:solidFill>
              </a:defRPr>
            </a:lvl1pPr>
          </a:lstStyle>
          <a:p>
            <a:fld id="{0861148C-697E-4B67-BDAA-872F34DF1106}" type="slidenum">
              <a:rPr lang="fi-FI" smtClean="0"/>
              <a:pPr/>
              <a:t>‹#›</a:t>
            </a:fld>
            <a:endParaRPr lang="fi-FI" dirty="0"/>
          </a:p>
        </p:txBody>
      </p:sp>
      <p:sp>
        <p:nvSpPr>
          <p:cNvPr id="13" name="Text Placeholder 6">
            <a:extLst>
              <a:ext uri="{FF2B5EF4-FFF2-40B4-BE49-F238E27FC236}">
                <a16:creationId xmlns:a16="http://schemas.microsoft.com/office/drawing/2014/main" id="{A3DE16B3-2CB4-624F-ABDC-390095D815A3}"/>
              </a:ext>
            </a:extLst>
          </p:cNvPr>
          <p:cNvSpPr>
            <a:spLocks noGrp="1"/>
          </p:cNvSpPr>
          <p:nvPr>
            <p:ph type="body" sz="quarter" idx="13"/>
          </p:nvPr>
        </p:nvSpPr>
        <p:spPr>
          <a:xfrm>
            <a:off x="770382" y="1412776"/>
            <a:ext cx="5113338" cy="2736304"/>
          </a:xfrm>
        </p:spPr>
        <p:txBody>
          <a:bodyPr anchor="t" anchorCtr="0"/>
          <a:lstStyle>
            <a:lvl1pPr marL="0" indent="0" algn="l">
              <a:lnSpc>
                <a:spcPct val="100000"/>
              </a:lnSpc>
              <a:spcBef>
                <a:spcPts val="200"/>
              </a:spcBef>
              <a:buFontTx/>
              <a:buNone/>
              <a:defRPr sz="2800" b="1" i="0">
                <a:solidFill>
                  <a:schemeClr val="accent1"/>
                </a:solidFill>
                <a:latin typeface="Trio Grotesk" panose="020B0505040000000004" pitchFamily="34" charset="77"/>
              </a:defRPr>
            </a:lvl1pPr>
            <a:lvl2pPr marL="0" indent="0" algn="l">
              <a:buFontTx/>
              <a:buNone/>
              <a:defRPr>
                <a:solidFill>
                  <a:schemeClr val="accent3"/>
                </a:solidFill>
                <a:latin typeface="Trio Grotesk" panose="020B0505040000000004" pitchFamily="34"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p:txBody>
      </p:sp>
      <p:sp>
        <p:nvSpPr>
          <p:cNvPr id="5" name="Picture Placeholder 4">
            <a:extLst>
              <a:ext uri="{FF2B5EF4-FFF2-40B4-BE49-F238E27FC236}">
                <a16:creationId xmlns:a16="http://schemas.microsoft.com/office/drawing/2014/main" id="{146FEA15-271C-7846-9C77-8D1CC73238E7}"/>
              </a:ext>
            </a:extLst>
          </p:cNvPr>
          <p:cNvSpPr>
            <a:spLocks noGrp="1"/>
          </p:cNvSpPr>
          <p:nvPr>
            <p:ph type="pic" sz="quarter" idx="14"/>
          </p:nvPr>
        </p:nvSpPr>
        <p:spPr>
          <a:xfrm>
            <a:off x="6599238" y="764704"/>
            <a:ext cx="5113338" cy="4680520"/>
          </a:xfrm>
          <a:prstGeom prst="roundRect">
            <a:avLst/>
          </a:prstGeom>
          <a:solidFill>
            <a:srgbClr val="FEE3AC"/>
          </a:solidFill>
        </p:spPr>
        <p:txBody>
          <a:bodyPr/>
          <a:lstStyle>
            <a:lvl1pPr marL="0" indent="0" algn="ctr">
              <a:buFontTx/>
              <a:buNone/>
              <a:defRPr sz="1000"/>
            </a:lvl1pPr>
          </a:lstStyle>
          <a:p>
            <a:r>
              <a:rPr lang="fi-FI"/>
              <a:t>Lisää kuva napsauttamalla kuvaketta</a:t>
            </a:r>
            <a:endParaRPr lang="x-none" dirty="0"/>
          </a:p>
        </p:txBody>
      </p:sp>
      <p:sp>
        <p:nvSpPr>
          <p:cNvPr id="14" name="Subtitle 2">
            <a:extLst>
              <a:ext uri="{FF2B5EF4-FFF2-40B4-BE49-F238E27FC236}">
                <a16:creationId xmlns:a16="http://schemas.microsoft.com/office/drawing/2014/main" id="{A565D9F9-A52F-8D4E-AE6E-9F0B35AE2AF7}"/>
              </a:ext>
            </a:extLst>
          </p:cNvPr>
          <p:cNvSpPr>
            <a:spLocks noGrp="1"/>
          </p:cNvSpPr>
          <p:nvPr>
            <p:ph type="subTitle" idx="1"/>
          </p:nvPr>
        </p:nvSpPr>
        <p:spPr>
          <a:xfrm>
            <a:off x="771801" y="4437086"/>
            <a:ext cx="5111919" cy="936130"/>
          </a:xfrm>
        </p:spPr>
        <p:txBody>
          <a:bodyPr>
            <a:no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Tree>
    <p:extLst>
      <p:ext uri="{BB962C8B-B14F-4D97-AF65-F5344CB8AC3E}">
        <p14:creationId xmlns:p14="http://schemas.microsoft.com/office/powerpoint/2010/main" val="4831238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A31C6F6-5A4E-6147-A030-4854266269C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8" name="Subtitle 2">
            <a:extLst>
              <a:ext uri="{FF2B5EF4-FFF2-40B4-BE49-F238E27FC236}">
                <a16:creationId xmlns:a16="http://schemas.microsoft.com/office/drawing/2014/main" id="{0641B5D3-F246-7748-81D7-B115CB741207}"/>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9" name="Text Placeholder 12">
            <a:extLst>
              <a:ext uri="{FF2B5EF4-FFF2-40B4-BE49-F238E27FC236}">
                <a16:creationId xmlns:a16="http://schemas.microsoft.com/office/drawing/2014/main" id="{D3B925AA-E70F-DA4F-8146-574288D5A28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17.12.2025</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3516401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a ja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AFE1513F-D87A-2E4F-A659-BEBF26807055}"/>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17.12.2025</a:t>
            </a:fld>
            <a:endParaRPr lang="fi-FI"/>
          </a:p>
        </p:txBody>
      </p:sp>
      <p:sp>
        <p:nvSpPr>
          <p:cNvPr id="11" name="Footer Placeholder 2">
            <a:extLst>
              <a:ext uri="{FF2B5EF4-FFF2-40B4-BE49-F238E27FC236}">
                <a16:creationId xmlns:a16="http://schemas.microsoft.com/office/drawing/2014/main" id="{B95573DD-696B-1E40-9233-90914B5A2401}"/>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D9161ED9-88AA-6940-B18F-0755889B3189}"/>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13" name="Text Placeholder 6">
            <a:extLst>
              <a:ext uri="{FF2B5EF4-FFF2-40B4-BE49-F238E27FC236}">
                <a16:creationId xmlns:a16="http://schemas.microsoft.com/office/drawing/2014/main" id="{A3DE16B3-2CB4-624F-ABDC-390095D815A3}"/>
              </a:ext>
            </a:extLst>
          </p:cNvPr>
          <p:cNvSpPr>
            <a:spLocks noGrp="1"/>
          </p:cNvSpPr>
          <p:nvPr>
            <p:ph type="body" sz="quarter" idx="13"/>
          </p:nvPr>
        </p:nvSpPr>
        <p:spPr>
          <a:xfrm>
            <a:off x="770382" y="1412776"/>
            <a:ext cx="5113338" cy="2664296"/>
          </a:xfrm>
        </p:spPr>
        <p:txBody>
          <a:bodyPr anchor="t" anchorCtr="0"/>
          <a:lstStyle>
            <a:lvl1pPr marL="0" indent="0" algn="l">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Trio Grotesk" panose="020B0505040000000004" pitchFamily="34"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p:txBody>
      </p:sp>
      <p:sp>
        <p:nvSpPr>
          <p:cNvPr id="5" name="Picture Placeholder 4">
            <a:extLst>
              <a:ext uri="{FF2B5EF4-FFF2-40B4-BE49-F238E27FC236}">
                <a16:creationId xmlns:a16="http://schemas.microsoft.com/office/drawing/2014/main" id="{146FEA15-271C-7846-9C77-8D1CC73238E7}"/>
              </a:ext>
            </a:extLst>
          </p:cNvPr>
          <p:cNvSpPr>
            <a:spLocks noGrp="1"/>
          </p:cNvSpPr>
          <p:nvPr>
            <p:ph type="pic" sz="quarter" idx="14"/>
          </p:nvPr>
        </p:nvSpPr>
        <p:spPr>
          <a:xfrm>
            <a:off x="6599238" y="764704"/>
            <a:ext cx="5113338" cy="4680520"/>
          </a:xfrm>
          <a:prstGeom prst="roundRect">
            <a:avLst/>
          </a:prstGeom>
          <a:solidFill>
            <a:schemeClr val="accent2"/>
          </a:solidFill>
        </p:spPr>
        <p:txBody>
          <a:bodyPr/>
          <a:lstStyle>
            <a:lvl1pPr marL="0" indent="0" algn="ctr">
              <a:buFontTx/>
              <a:buNone/>
              <a:defRPr sz="1000"/>
            </a:lvl1pPr>
          </a:lstStyle>
          <a:p>
            <a:r>
              <a:rPr lang="fi-FI"/>
              <a:t>Lisää kuva napsauttamalla kuvaketta</a:t>
            </a:r>
            <a:endParaRPr lang="x-none" dirty="0"/>
          </a:p>
        </p:txBody>
      </p:sp>
      <p:sp>
        <p:nvSpPr>
          <p:cNvPr id="14" name="Subtitle 2">
            <a:extLst>
              <a:ext uri="{FF2B5EF4-FFF2-40B4-BE49-F238E27FC236}">
                <a16:creationId xmlns:a16="http://schemas.microsoft.com/office/drawing/2014/main" id="{A565D9F9-A52F-8D4E-AE6E-9F0B35AE2AF7}"/>
              </a:ext>
            </a:extLst>
          </p:cNvPr>
          <p:cNvSpPr>
            <a:spLocks noGrp="1"/>
          </p:cNvSpPr>
          <p:nvPr>
            <p:ph type="subTitle" idx="1"/>
          </p:nvPr>
        </p:nvSpPr>
        <p:spPr>
          <a:xfrm>
            <a:off x="771801" y="4437086"/>
            <a:ext cx="5111919"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0"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133565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 ja kuva 3">
    <p:bg>
      <p:bgPr>
        <a:solidFill>
          <a:srgbClr val="FEE3AC">
            <a:alpha val="21000"/>
          </a:srgbClr>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24680" y="0"/>
            <a:ext cx="5087938" cy="685800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8" name="Date Placeholder 3">
            <a:extLst>
              <a:ext uri="{FF2B5EF4-FFF2-40B4-BE49-F238E27FC236}">
                <a16:creationId xmlns:a16="http://schemas.microsoft.com/office/drawing/2014/main" id="{2566C21E-C407-704C-9C73-DAF988675715}"/>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17.12.2025</a:t>
            </a:fld>
            <a:endParaRPr lang="fi-FI" dirty="0"/>
          </a:p>
        </p:txBody>
      </p:sp>
      <p:sp>
        <p:nvSpPr>
          <p:cNvPr id="10" name="Footer Placeholder 4">
            <a:extLst>
              <a:ext uri="{FF2B5EF4-FFF2-40B4-BE49-F238E27FC236}">
                <a16:creationId xmlns:a16="http://schemas.microsoft.com/office/drawing/2014/main" id="{19056D03-F84D-4444-A4CA-0AAB6FCEDD5A}"/>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1" name="Slide Number Placeholder 5">
            <a:extLst>
              <a:ext uri="{FF2B5EF4-FFF2-40B4-BE49-F238E27FC236}">
                <a16:creationId xmlns:a16="http://schemas.microsoft.com/office/drawing/2014/main" id="{72A23D44-3F52-3D49-956F-4A4EE290750A}"/>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
        <p:nvSpPr>
          <p:cNvPr id="15" name="Title 1">
            <a:extLst>
              <a:ext uri="{FF2B5EF4-FFF2-40B4-BE49-F238E27FC236}">
                <a16:creationId xmlns:a16="http://schemas.microsoft.com/office/drawing/2014/main" id="{6446C82D-583E-8C4C-B26F-36160C0FC76B}"/>
              </a:ext>
            </a:extLst>
          </p:cNvPr>
          <p:cNvSpPr>
            <a:spLocks noGrp="1"/>
          </p:cNvSpPr>
          <p:nvPr>
            <p:ph type="ctrTitle" hasCustomPrompt="1"/>
          </p:nvPr>
        </p:nvSpPr>
        <p:spPr>
          <a:xfrm>
            <a:off x="5968181" y="1124744"/>
            <a:ext cx="5528419" cy="4574350"/>
          </a:xfrm>
        </p:spPr>
        <p:txBody>
          <a:bodyPr anchor="t" anchorCtr="0">
            <a:noAutofit/>
          </a:bodyPr>
          <a:lstStyle>
            <a:lvl1pPr algn="l">
              <a:lnSpc>
                <a:spcPct val="100000"/>
              </a:lnSpc>
              <a:defRPr lang="en-GB" b="1" smtClean="0">
                <a:effectLst/>
              </a:defRPr>
            </a:lvl1pPr>
          </a:lstStyle>
          <a:p>
            <a:pPr lvl="0"/>
            <a:r>
              <a:rPr lang="en-GB" noProof="0" dirty="0"/>
              <a:t>Click to edit Master text styles</a:t>
            </a:r>
          </a:p>
        </p:txBody>
      </p:sp>
    </p:spTree>
    <p:extLst>
      <p:ext uri="{BB962C8B-B14F-4D97-AF65-F5344CB8AC3E}">
        <p14:creationId xmlns:p14="http://schemas.microsoft.com/office/powerpoint/2010/main" val="36634294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a ja kuva 4">
    <p:bg>
      <p:bgPr>
        <a:solidFill>
          <a:schemeClr val="accent5"/>
        </a:solidFill>
        <a:effectLst/>
      </p:bgPr>
    </p:bg>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2928E746-97B7-064C-A4A1-5B902D77F199}"/>
              </a:ext>
            </a:extLst>
          </p:cNvPr>
          <p:cNvSpPr>
            <a:spLocks noGrp="1"/>
          </p:cNvSpPr>
          <p:nvPr>
            <p:ph type="pic" sz="quarter" idx="13"/>
          </p:nvPr>
        </p:nvSpPr>
        <p:spPr>
          <a:xfrm>
            <a:off x="-24680" y="0"/>
            <a:ext cx="5087938" cy="685800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14" name="Date Placeholder 3">
            <a:extLst>
              <a:ext uri="{FF2B5EF4-FFF2-40B4-BE49-F238E27FC236}">
                <a16:creationId xmlns:a16="http://schemas.microsoft.com/office/drawing/2014/main" id="{1D5DD0E3-218C-9349-8BF7-26A6DE36514B}"/>
              </a:ext>
            </a:extLst>
          </p:cNvPr>
          <p:cNvSpPr>
            <a:spLocks noGrp="1"/>
          </p:cNvSpPr>
          <p:nvPr>
            <p:ph type="dt" sz="half" idx="10"/>
          </p:nvPr>
        </p:nvSpPr>
        <p:spPr>
          <a:xfrm>
            <a:off x="5087938" y="6309321"/>
            <a:ext cx="2016124" cy="216024"/>
          </a:xfrm>
        </p:spPr>
        <p:txBody>
          <a:bodyPr/>
          <a:lstStyle>
            <a:lvl1pPr>
              <a:defRPr>
                <a:solidFill>
                  <a:schemeClr val="accent2"/>
                </a:solidFill>
              </a:defRPr>
            </a:lvl1pPr>
          </a:lstStyle>
          <a:p>
            <a:fld id="{54ECBA33-160D-4EC6-909B-9CB559B0B403}" type="datetime1">
              <a:rPr lang="fi-FI" smtClean="0"/>
              <a:pPr/>
              <a:t>17.12.2025</a:t>
            </a:fld>
            <a:endParaRPr lang="fi-FI" dirty="0"/>
          </a:p>
        </p:txBody>
      </p:sp>
      <p:sp>
        <p:nvSpPr>
          <p:cNvPr id="15" name="Footer Placeholder 4">
            <a:extLst>
              <a:ext uri="{FF2B5EF4-FFF2-40B4-BE49-F238E27FC236}">
                <a16:creationId xmlns:a16="http://schemas.microsoft.com/office/drawing/2014/main" id="{267CBB47-DA46-4F46-86C0-664C8BDDEDFF}"/>
              </a:ext>
            </a:extLst>
          </p:cNvPr>
          <p:cNvSpPr>
            <a:spLocks noGrp="1"/>
          </p:cNvSpPr>
          <p:nvPr>
            <p:ph type="ftr" sz="quarter" idx="11"/>
          </p:nvPr>
        </p:nvSpPr>
        <p:spPr>
          <a:xfrm>
            <a:off x="1199456" y="6309321"/>
            <a:ext cx="3888482" cy="216024"/>
          </a:xfrm>
        </p:spPr>
        <p:txBody>
          <a:bodyPr/>
          <a:lstStyle>
            <a:lvl1pPr>
              <a:defRPr>
                <a:solidFill>
                  <a:schemeClr val="accent2"/>
                </a:solidFill>
              </a:defRPr>
            </a:lvl1pPr>
          </a:lstStyle>
          <a:p>
            <a:r>
              <a:rPr lang="fi-FI"/>
              <a:t>Esityksen nimi ja tekijä</a:t>
            </a:r>
            <a:endParaRPr lang="fi-FI" dirty="0"/>
          </a:p>
        </p:txBody>
      </p:sp>
      <p:sp>
        <p:nvSpPr>
          <p:cNvPr id="16" name="Slide Number Placeholder 5">
            <a:extLst>
              <a:ext uri="{FF2B5EF4-FFF2-40B4-BE49-F238E27FC236}">
                <a16:creationId xmlns:a16="http://schemas.microsoft.com/office/drawing/2014/main" id="{4659B1CD-89EC-2046-9965-C616DB3D2208}"/>
              </a:ext>
            </a:extLst>
          </p:cNvPr>
          <p:cNvSpPr>
            <a:spLocks noGrp="1"/>
          </p:cNvSpPr>
          <p:nvPr>
            <p:ph type="sldNum" sz="quarter" idx="12"/>
          </p:nvPr>
        </p:nvSpPr>
        <p:spPr>
          <a:xfrm>
            <a:off x="766763" y="6309321"/>
            <a:ext cx="432693" cy="216024"/>
          </a:xfrm>
        </p:spPr>
        <p:txBody>
          <a:bodyPr/>
          <a:lstStyle>
            <a:lvl1pPr>
              <a:defRPr>
                <a:solidFill>
                  <a:schemeClr val="accent2"/>
                </a:solidFill>
              </a:defRPr>
            </a:lvl1pPr>
          </a:lstStyle>
          <a:p>
            <a:fld id="{0861148C-697E-4B67-BDAA-872F34DF1106}" type="slidenum">
              <a:rPr lang="fi-FI" smtClean="0"/>
              <a:pPr/>
              <a:t>‹#›</a:t>
            </a:fld>
            <a:endParaRPr lang="fi-FI" dirty="0"/>
          </a:p>
        </p:txBody>
      </p:sp>
      <p:sp>
        <p:nvSpPr>
          <p:cNvPr id="18" name="Title 1">
            <a:extLst>
              <a:ext uri="{FF2B5EF4-FFF2-40B4-BE49-F238E27FC236}">
                <a16:creationId xmlns:a16="http://schemas.microsoft.com/office/drawing/2014/main" id="{E81F616A-F114-3F4E-915D-5267DE84318B}"/>
              </a:ext>
            </a:extLst>
          </p:cNvPr>
          <p:cNvSpPr>
            <a:spLocks noGrp="1"/>
          </p:cNvSpPr>
          <p:nvPr>
            <p:ph type="ctrTitle"/>
          </p:nvPr>
        </p:nvSpPr>
        <p:spPr>
          <a:xfrm>
            <a:off x="5968181" y="1124744"/>
            <a:ext cx="5528419" cy="4574350"/>
          </a:xfrm>
        </p:spPr>
        <p:txBody>
          <a:bodyPr anchor="t" anchorCtr="0">
            <a:noAutofit/>
          </a:bodyPr>
          <a:lstStyle>
            <a:lvl1pPr algn="l">
              <a:lnSpc>
                <a:spcPct val="100000"/>
              </a:lnSpc>
              <a:defRPr lang="en-GB" b="1" smtClean="0">
                <a:solidFill>
                  <a:schemeClr val="accent2"/>
                </a:solidFill>
                <a:effectLst/>
              </a:defRPr>
            </a:lvl1pPr>
          </a:lstStyle>
          <a:p>
            <a:r>
              <a:rPr lang="fi-FI" noProof="0"/>
              <a:t>Muokkaa ots. perustyyl. napsautt.</a:t>
            </a:r>
            <a:endParaRPr lang="en-GB" dirty="0">
              <a:solidFill>
                <a:srgbClr val="5733AF"/>
              </a:solidFill>
              <a:effectLst/>
              <a:latin typeface="Trio Grotesk" panose="020B0505040000000004" pitchFamily="34" charset="77"/>
            </a:endParaRPr>
          </a:p>
        </p:txBody>
      </p:sp>
      <p:sp>
        <p:nvSpPr>
          <p:cNvPr id="8"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290405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perusdi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7345461"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7345461" cy="3240088"/>
          </a:xfrm>
        </p:spPr>
        <p:txBody>
          <a:bodyPr/>
          <a:lstStyle>
            <a:lvl1pPr>
              <a:buClr>
                <a:schemeClr val="accent1"/>
              </a:buClr>
              <a:defRPr>
                <a:latin typeface="+mn-lt"/>
              </a:defRPr>
            </a:lvl1pPr>
            <a:lvl2pPr>
              <a:buClr>
                <a:schemeClr val="accent1"/>
              </a:buClr>
              <a:defRPr>
                <a:latin typeface="+mn-lt"/>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17.12.2025</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2948211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perusdi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7345461"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7345461" cy="3240088"/>
          </a:xfrm>
        </p:spPr>
        <p:txBody>
          <a:bodyPr/>
          <a:lstStyle>
            <a:lvl1pPr>
              <a:buClr>
                <a:schemeClr val="accent1"/>
              </a:buClr>
              <a:defRPr>
                <a:latin typeface="+mn-lt"/>
              </a:defRPr>
            </a:lvl1pPr>
            <a:lvl2pPr>
              <a:buClr>
                <a:schemeClr val="accent1"/>
              </a:buClr>
              <a:defRPr>
                <a:latin typeface="+mn-lt"/>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17.12.2025</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2028109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usdia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7345461" cy="1584149"/>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17.12.2025</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
        <p:nvSpPr>
          <p:cNvPr id="8" name="Content Placeholder 2">
            <a:extLst>
              <a:ext uri="{FF2B5EF4-FFF2-40B4-BE49-F238E27FC236}">
                <a16:creationId xmlns:a16="http://schemas.microsoft.com/office/drawing/2014/main" id="{05E0344C-5087-5FB3-85C7-464667D48BDC}"/>
              </a:ext>
            </a:extLst>
          </p:cNvPr>
          <p:cNvSpPr>
            <a:spLocks noGrp="1"/>
          </p:cNvSpPr>
          <p:nvPr>
            <p:ph idx="1"/>
          </p:nvPr>
        </p:nvSpPr>
        <p:spPr>
          <a:xfrm>
            <a:off x="766763" y="2565400"/>
            <a:ext cx="7345461" cy="3240088"/>
          </a:xfrm>
        </p:spPr>
        <p:txBody>
          <a:bodyPr/>
          <a:lstStyle>
            <a:lvl1pPr>
              <a:buClr>
                <a:schemeClr val="accent1"/>
              </a:buClr>
              <a:defRPr>
                <a:latin typeface="+mn-lt"/>
              </a:defRPr>
            </a:lvl1pPr>
            <a:lvl2pPr>
              <a:buClr>
                <a:schemeClr val="accent1"/>
              </a:buClr>
              <a:defRPr>
                <a:latin typeface="+mn-lt"/>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37069897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erusdia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17.12.2025</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
        <p:nvSpPr>
          <p:cNvPr id="7" name="Content Placeholder 2">
            <a:extLst>
              <a:ext uri="{FF2B5EF4-FFF2-40B4-BE49-F238E27FC236}">
                <a16:creationId xmlns:a16="http://schemas.microsoft.com/office/drawing/2014/main" id="{A686D2CF-4FF8-1333-EA87-7BE4A7C1A516}"/>
              </a:ext>
            </a:extLst>
          </p:cNvPr>
          <p:cNvSpPr>
            <a:spLocks noGrp="1"/>
          </p:cNvSpPr>
          <p:nvPr>
            <p:ph idx="1"/>
          </p:nvPr>
        </p:nvSpPr>
        <p:spPr>
          <a:xfrm>
            <a:off x="766763" y="2565400"/>
            <a:ext cx="10658475" cy="3240088"/>
          </a:xfrm>
        </p:spPr>
        <p:txBody>
          <a:bodyPr/>
          <a:lstStyle>
            <a:lvl1pPr>
              <a:buClr>
                <a:schemeClr val="accent1"/>
              </a:buClr>
              <a:defRPr>
                <a:latin typeface="+mn-lt"/>
              </a:defRPr>
            </a:lvl1pPr>
            <a:lvl2pPr>
              <a:buClr>
                <a:schemeClr val="accent1"/>
              </a:buClr>
              <a:defRPr>
                <a:latin typeface="+mn-lt"/>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10280305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erusdia5">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4" cy="1008113"/>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780928"/>
            <a:ext cx="10658475" cy="3024560"/>
          </a:xfrm>
        </p:spPr>
        <p:txBody>
          <a:bodyPr/>
          <a:lstStyle>
            <a:lvl1pPr>
              <a:buClr>
                <a:schemeClr val="accent1"/>
              </a:buClr>
              <a:defRPr>
                <a:latin typeface="+mn-lt"/>
              </a:defRPr>
            </a:lvl1pPr>
            <a:lvl2pPr>
              <a:buClr>
                <a:schemeClr val="accent1"/>
              </a:buClr>
              <a:defRPr>
                <a:latin typeface="+mn-lt"/>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7" name="Date Placeholder 3">
            <a:extLst>
              <a:ext uri="{FF2B5EF4-FFF2-40B4-BE49-F238E27FC236}">
                <a16:creationId xmlns:a16="http://schemas.microsoft.com/office/drawing/2014/main" id="{89E4CB3B-08AB-9540-B83A-457D682A2C9E}"/>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17.12.2025</a:t>
            </a:fld>
            <a:endParaRPr lang="fi-FI" dirty="0"/>
          </a:p>
        </p:txBody>
      </p:sp>
      <p:sp>
        <p:nvSpPr>
          <p:cNvPr id="8" name="Footer Placeholder 4">
            <a:extLst>
              <a:ext uri="{FF2B5EF4-FFF2-40B4-BE49-F238E27FC236}">
                <a16:creationId xmlns:a16="http://schemas.microsoft.com/office/drawing/2014/main" id="{918D2812-E148-6F4A-BD4F-BA0A533A6501}"/>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9" name="Slide Number Placeholder 5">
            <a:extLst>
              <a:ext uri="{FF2B5EF4-FFF2-40B4-BE49-F238E27FC236}">
                <a16:creationId xmlns:a16="http://schemas.microsoft.com/office/drawing/2014/main" id="{7CDC2E56-4F39-AD45-B99A-2BB5907DA3A0}"/>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
        <p:nvSpPr>
          <p:cNvPr id="17" name="Text Placeholder 2">
            <a:extLst>
              <a:ext uri="{FF2B5EF4-FFF2-40B4-BE49-F238E27FC236}">
                <a16:creationId xmlns:a16="http://schemas.microsoft.com/office/drawing/2014/main" id="{3E7A6970-AEA7-0740-8AE0-E98E24500A02}"/>
              </a:ext>
            </a:extLst>
          </p:cNvPr>
          <p:cNvSpPr>
            <a:spLocks noGrp="1"/>
          </p:cNvSpPr>
          <p:nvPr>
            <p:ph type="body" idx="13"/>
          </p:nvPr>
        </p:nvSpPr>
        <p:spPr>
          <a:xfrm>
            <a:off x="766763" y="2132856"/>
            <a:ext cx="8353573" cy="576043"/>
          </a:xfrm>
        </p:spPr>
        <p:txBody>
          <a:bodyPr anchor="t" anchorCtr="0"/>
          <a:lstStyle>
            <a:lvl1pPr marL="0" indent="0">
              <a:spcBef>
                <a:spcPts val="0"/>
              </a:spcBef>
              <a:buNone/>
              <a:defRPr sz="22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33766240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erusdia6">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FEE3AC"/>
          </a:solidFill>
        </p:spPr>
        <p:txBody>
          <a:bodyPr lIns="216000" tIns="1296000" rIns="2520000" bIns="216000"/>
          <a:lstStyle>
            <a:lvl1pPr marL="0" indent="0">
              <a:buFontTx/>
              <a:buNone/>
              <a:defRPr sz="1800">
                <a:latin typeface="+mn-lt"/>
              </a:defRPr>
            </a:lvl1pPr>
            <a:lvl2pPr marL="444500" indent="-271463">
              <a:defRPr>
                <a:latin typeface="+mn-lt"/>
              </a:defRPr>
            </a:lvl2pPr>
            <a:lvl3pPr marL="898525" indent="-263525">
              <a:defRPr>
                <a:latin typeface="+mn-lt"/>
              </a:defRPr>
            </a:lvl3pPr>
            <a:lvl4pPr marL="1343025" indent="-271463">
              <a:defRPr>
                <a:latin typeface="+mn-lt"/>
              </a:defRPr>
            </a:lvl4pPr>
            <a:lvl5pPr marL="1795463" indent="-263525">
              <a:defRPr>
                <a:latin typeface="+mn-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2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chemeClr val="tx2"/>
          </a:solidFill>
        </p:spPr>
        <p:txBody>
          <a:bodyPr lIns="216000" tIns="648000" rIns="216000" bIns="648000"/>
          <a:lstStyle>
            <a:lvl1pPr marL="0" indent="0">
              <a:spcBef>
                <a:spcPts val="200"/>
              </a:spcBef>
              <a:buFontTx/>
              <a:buNone/>
              <a:defRPr sz="3600" b="1" i="0">
                <a:solidFill>
                  <a:schemeClr val="bg1"/>
                </a:solidFill>
                <a:latin typeface="Trio Grotesk" panose="020B0505040000000004" pitchFamily="34" charset="77"/>
              </a:defRPr>
            </a:lvl1pPr>
            <a:lvl2pPr marL="0" indent="0">
              <a:spcBef>
                <a:spcPts val="200"/>
              </a:spcBef>
              <a:buFontTx/>
              <a:buNone/>
              <a:defRPr b="0" i="0">
                <a:solidFill>
                  <a:schemeClr val="bg1"/>
                </a:solidFill>
                <a:latin typeface="Trio Grotesk Medium" panose="020B0505040000000004" pitchFamily="34" charset="77"/>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
        <p:nvSpPr>
          <p:cNvPr id="11" name="Date Placeholder 3">
            <a:extLst>
              <a:ext uri="{FF2B5EF4-FFF2-40B4-BE49-F238E27FC236}">
                <a16:creationId xmlns:a16="http://schemas.microsoft.com/office/drawing/2014/main" id="{FD605C8D-463F-3F48-8DEC-8CB78DAE6589}"/>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17.12.2025</a:t>
            </a:fld>
            <a:endParaRPr lang="fi-FI" dirty="0"/>
          </a:p>
        </p:txBody>
      </p:sp>
      <p:sp>
        <p:nvSpPr>
          <p:cNvPr id="12" name="Footer Placeholder 4">
            <a:extLst>
              <a:ext uri="{FF2B5EF4-FFF2-40B4-BE49-F238E27FC236}">
                <a16:creationId xmlns:a16="http://schemas.microsoft.com/office/drawing/2014/main" id="{7A8AA370-3151-C84F-A360-6B3E0C7C422A}"/>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EF1CE5C7-35BC-2E4A-8903-5A5E88D10FA2}"/>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8276748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erusdia6">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chemeClr val="accent6">
              <a:lumMod val="60000"/>
              <a:lumOff val="40000"/>
            </a:schemeClr>
          </a:solidFill>
        </p:spPr>
        <p:txBody>
          <a:bodyPr lIns="216000" tIns="1296000" rIns="2520000" bIns="216000"/>
          <a:lstStyle>
            <a:lvl1pPr marL="0" indent="0">
              <a:buFontTx/>
              <a:buNone/>
              <a:defRPr sz="1800">
                <a:latin typeface="+mn-lt"/>
              </a:defRPr>
            </a:lvl1pPr>
            <a:lvl2pPr marL="444500" indent="-271463">
              <a:defRPr>
                <a:latin typeface="+mn-lt"/>
              </a:defRPr>
            </a:lvl2pPr>
            <a:lvl3pPr marL="898525" indent="-263525">
              <a:defRPr>
                <a:latin typeface="+mn-lt"/>
              </a:defRPr>
            </a:lvl3pPr>
            <a:lvl4pPr marL="1343025" indent="-271463">
              <a:defRPr>
                <a:latin typeface="+mn-lt"/>
              </a:defRPr>
            </a:lvl4pPr>
            <a:lvl5pPr marL="1795463" indent="-263525">
              <a:defRPr>
                <a:latin typeface="+mn-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2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rgbClr val="442950"/>
          </a:solidFill>
        </p:spPr>
        <p:txBody>
          <a:bodyPr lIns="216000" tIns="648000" rIns="216000" bIns="648000"/>
          <a:lstStyle>
            <a:lvl1pPr marL="0" indent="0">
              <a:spcBef>
                <a:spcPts val="200"/>
              </a:spcBef>
              <a:buFontTx/>
              <a:buNone/>
              <a:defRPr sz="3600" b="1" i="0">
                <a:solidFill>
                  <a:schemeClr val="accent3"/>
                </a:solidFill>
                <a:latin typeface="Trio Grotesk" panose="020B0505040000000004" pitchFamily="34" charset="77"/>
              </a:defRPr>
            </a:lvl1pPr>
            <a:lvl2pPr marL="0" indent="0">
              <a:spcBef>
                <a:spcPts val="200"/>
              </a:spcBef>
              <a:buFontTx/>
              <a:buNone/>
              <a:defRPr b="0" i="0">
                <a:solidFill>
                  <a:schemeClr val="accent3"/>
                </a:solidFill>
                <a:latin typeface="Trio Grotesk Medium" panose="020B0505040000000004" pitchFamily="34" charset="77"/>
              </a:defRPr>
            </a:lvl2pPr>
            <a:lvl3pPr marL="0" indent="0">
              <a:spcBef>
                <a:spcPts val="200"/>
              </a:spcBef>
              <a:buFontTx/>
              <a:buNone/>
              <a:defRPr>
                <a:solidFill>
                  <a:schemeClr val="accent3"/>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
        <p:nvSpPr>
          <p:cNvPr id="11" name="Date Placeholder 3">
            <a:extLst>
              <a:ext uri="{FF2B5EF4-FFF2-40B4-BE49-F238E27FC236}">
                <a16:creationId xmlns:a16="http://schemas.microsoft.com/office/drawing/2014/main" id="{FD605C8D-463F-3F48-8DEC-8CB78DAE6589}"/>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17.12.2025</a:t>
            </a:fld>
            <a:endParaRPr lang="fi-FI" dirty="0"/>
          </a:p>
        </p:txBody>
      </p:sp>
      <p:sp>
        <p:nvSpPr>
          <p:cNvPr id="12" name="Footer Placeholder 4">
            <a:extLst>
              <a:ext uri="{FF2B5EF4-FFF2-40B4-BE49-F238E27FC236}">
                <a16:creationId xmlns:a16="http://schemas.microsoft.com/office/drawing/2014/main" id="{7A8AA370-3151-C84F-A360-6B3E0C7C422A}"/>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EF1CE5C7-35BC-2E4A-8903-5A5E88D10FA2}"/>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1384067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4">
    <p:bg>
      <p:bgPr>
        <a:solidFill>
          <a:schemeClr val="accent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090D897-5E61-664C-867B-9B125649FC69}"/>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6" name="Subtitle 2">
            <a:extLst>
              <a:ext uri="{FF2B5EF4-FFF2-40B4-BE49-F238E27FC236}">
                <a16:creationId xmlns:a16="http://schemas.microsoft.com/office/drawing/2014/main" id="{F1E02ACE-B499-AA43-ADA8-BEF84518F851}"/>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7" name="Text Placeholder 12">
            <a:extLst>
              <a:ext uri="{FF2B5EF4-FFF2-40B4-BE49-F238E27FC236}">
                <a16:creationId xmlns:a16="http://schemas.microsoft.com/office/drawing/2014/main" id="{D54C9C9C-7A0E-A84B-BF00-B059494D6584}"/>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17.12.2025</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354245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usdia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rgbClr val="FEE3AC"/>
          </a:solidFill>
        </p:spPr>
        <p:txBody>
          <a:bodyPr lIns="216000" tIns="1512000" rIns="216000" bIns="216000"/>
          <a:lstStyle>
            <a:lvl1pPr marL="0" indent="0" algn="l">
              <a:buFontTx/>
              <a:buNone/>
              <a:defRPr sz="1600" b="1" i="0">
                <a:latin typeface="Georgia" panose="02040502050405020303" pitchFamily="18" charset="0"/>
              </a:defRPr>
            </a:lvl1pPr>
            <a:lvl2pPr marL="0" indent="0" algn="l">
              <a:buFontTx/>
              <a:buNone/>
              <a:defRPr sz="1400">
                <a:latin typeface="Georgia" panose="02040502050405020303" pitchFamily="18" charset="0"/>
              </a:defRPr>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9" name="Content Placeholder 2"/>
          <p:cNvSpPr>
            <a:spLocks noGrp="1"/>
          </p:cNvSpPr>
          <p:nvPr>
            <p:ph sz="half" idx="13"/>
          </p:nvPr>
        </p:nvSpPr>
        <p:spPr>
          <a:xfrm>
            <a:off x="4403516" y="1989138"/>
            <a:ext cx="3384967" cy="3816350"/>
          </a:xfrm>
          <a:solidFill>
            <a:srgbClr val="FEE3AC"/>
          </a:solidFill>
        </p:spPr>
        <p:txBody>
          <a:bodyPr lIns="216000" tIns="1512000" rIns="216000" bIns="216000"/>
          <a:lstStyle>
            <a:lvl1pPr marL="0" indent="0" algn="l">
              <a:buFontTx/>
              <a:buNone/>
              <a:defRPr sz="1600" b="1" i="0">
                <a:latin typeface="Georgia" panose="02040502050405020303" pitchFamily="18" charset="0"/>
              </a:defRPr>
            </a:lvl1pPr>
            <a:lvl2pPr marL="0" indent="0" algn="l">
              <a:buFontTx/>
              <a:buNone/>
              <a:defRPr sz="1400">
                <a:latin typeface="Georgia" panose="02040502050405020303" pitchFamily="18" charset="0"/>
              </a:defRPr>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FEE3AC"/>
          </a:solidFill>
        </p:spPr>
        <p:txBody>
          <a:bodyPr lIns="216000" tIns="1512000" rIns="216000" bIns="216000"/>
          <a:lstStyle>
            <a:lvl1pPr marL="0" indent="0" algn="l">
              <a:buFontTx/>
              <a:buNone/>
              <a:defRPr sz="1600" b="1" i="0">
                <a:latin typeface="Georgia" panose="02040502050405020303" pitchFamily="18" charset="0"/>
              </a:defRPr>
            </a:lvl1pPr>
            <a:lvl2pPr marL="0" indent="0" algn="l">
              <a:buFontTx/>
              <a:buNone/>
              <a:defRPr sz="1400">
                <a:latin typeface="Georgia" panose="02040502050405020303" pitchFamily="18" charset="0"/>
              </a:defRPr>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accent6"/>
          </a:solidFill>
        </p:spPr>
        <p:txBody>
          <a:bodyPr/>
          <a:lstStyle>
            <a:lvl1pPr marL="0" indent="0">
              <a:buFontTx/>
              <a:buNone/>
              <a:defRPr sz="1000"/>
            </a:lvl1pPr>
          </a:lstStyle>
          <a:p>
            <a:r>
              <a:rPr lang="fi-FI" noProof="0"/>
              <a:t>Lisää kuva napsauttamalla kuvaketta</a:t>
            </a:r>
            <a:endParaRPr lang="fi-FI" noProof="0" dirty="0"/>
          </a:p>
        </p:txBody>
      </p:sp>
      <p:sp>
        <p:nvSpPr>
          <p:cNvPr id="11" name="Picture Placeholder 7"/>
          <p:cNvSpPr>
            <a:spLocks noGrp="1"/>
          </p:cNvSpPr>
          <p:nvPr>
            <p:ph type="pic" sz="quarter" idx="16"/>
          </p:nvPr>
        </p:nvSpPr>
        <p:spPr>
          <a:xfrm>
            <a:off x="4619938" y="2205039"/>
            <a:ext cx="2952123" cy="1079942"/>
          </a:xfrm>
          <a:solidFill>
            <a:schemeClr val="accent6"/>
          </a:solidFill>
        </p:spPr>
        <p:txBody>
          <a:bodyPr/>
          <a:lstStyle>
            <a:lvl1pPr marL="0" indent="0">
              <a:buFontTx/>
              <a:buNone/>
              <a:defRPr sz="1000"/>
            </a:lvl1pPr>
          </a:lstStyle>
          <a:p>
            <a:r>
              <a:rPr lang="fi-FI" noProof="0"/>
              <a:t>Lisää kuva napsauttamalla kuvaketta</a:t>
            </a:r>
            <a:endParaRPr lang="fi-FI" noProof="0" dirty="0"/>
          </a:p>
        </p:txBody>
      </p:sp>
      <p:sp>
        <p:nvSpPr>
          <p:cNvPr id="12" name="Picture Placeholder 7"/>
          <p:cNvSpPr>
            <a:spLocks noGrp="1"/>
          </p:cNvSpPr>
          <p:nvPr>
            <p:ph type="pic" sz="quarter" idx="17"/>
          </p:nvPr>
        </p:nvSpPr>
        <p:spPr>
          <a:xfrm>
            <a:off x="8256300" y="2205039"/>
            <a:ext cx="2952123" cy="1079942"/>
          </a:xfrm>
          <a:solidFill>
            <a:schemeClr val="accent6"/>
          </a:solidFill>
        </p:spPr>
        <p:txBody>
          <a:bodyPr/>
          <a:lstStyle>
            <a:lvl1pPr marL="0" indent="0">
              <a:buFontTx/>
              <a:buNone/>
              <a:defRPr sz="1000"/>
            </a:lvl1pPr>
          </a:lstStyle>
          <a:p>
            <a:r>
              <a:rPr lang="fi-FI" noProof="0"/>
              <a:t>Lisää kuva napsauttamalla kuvaketta</a:t>
            </a:r>
            <a:endParaRPr lang="fi-FI" noProof="0" dirty="0"/>
          </a:p>
        </p:txBody>
      </p:sp>
      <p:sp>
        <p:nvSpPr>
          <p:cNvPr id="13" name="Date Placeholder 3">
            <a:extLst>
              <a:ext uri="{FF2B5EF4-FFF2-40B4-BE49-F238E27FC236}">
                <a16:creationId xmlns:a16="http://schemas.microsoft.com/office/drawing/2014/main" id="{000F27D5-A14E-B242-B0CF-C818149AC72B}"/>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17.12.2025</a:t>
            </a:fld>
            <a:endParaRPr lang="fi-FI" dirty="0"/>
          </a:p>
        </p:txBody>
      </p:sp>
      <p:sp>
        <p:nvSpPr>
          <p:cNvPr id="14" name="Footer Placeholder 4">
            <a:extLst>
              <a:ext uri="{FF2B5EF4-FFF2-40B4-BE49-F238E27FC236}">
                <a16:creationId xmlns:a16="http://schemas.microsoft.com/office/drawing/2014/main" id="{F0E16E5F-84C1-8742-A18F-084E7D9C4E0D}"/>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5" name="Slide Number Placeholder 5">
            <a:extLst>
              <a:ext uri="{FF2B5EF4-FFF2-40B4-BE49-F238E27FC236}">
                <a16:creationId xmlns:a16="http://schemas.microsoft.com/office/drawing/2014/main" id="{F7D5EB66-4438-2A43-8E06-44DFF9C3E528}"/>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11016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usdia8">
    <p:spTree>
      <p:nvGrpSpPr>
        <p:cNvPr id="1" name=""/>
        <p:cNvGrpSpPr/>
        <p:nvPr/>
      </p:nvGrpSpPr>
      <p:grpSpPr>
        <a:xfrm>
          <a:off x="0" y="0"/>
          <a:ext cx="0" cy="0"/>
          <a:chOff x="0" y="0"/>
          <a:chExt cx="0" cy="0"/>
        </a:xfrm>
      </p:grpSpPr>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endParaRPr lang="fi-FI" noProof="0" dirty="0"/>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endParaRPr lang="fi-FI" noProof="0" dirty="0"/>
          </a:p>
        </p:txBody>
      </p:sp>
      <p:sp>
        <p:nvSpPr>
          <p:cNvPr id="12" name="Date Placeholder 3">
            <a:extLst>
              <a:ext uri="{FF2B5EF4-FFF2-40B4-BE49-F238E27FC236}">
                <a16:creationId xmlns:a16="http://schemas.microsoft.com/office/drawing/2014/main" id="{5F77EA00-8B40-4640-B3A3-75BDA21131A1}"/>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17.12.2025</a:t>
            </a:fld>
            <a:endParaRPr lang="fi-FI" dirty="0"/>
          </a:p>
        </p:txBody>
      </p:sp>
      <p:sp>
        <p:nvSpPr>
          <p:cNvPr id="13" name="Footer Placeholder 4">
            <a:extLst>
              <a:ext uri="{FF2B5EF4-FFF2-40B4-BE49-F238E27FC236}">
                <a16:creationId xmlns:a16="http://schemas.microsoft.com/office/drawing/2014/main" id="{58DDDD37-A046-774F-A3E5-0ED0CA22604A}"/>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4" name="Slide Number Placeholder 5">
            <a:extLst>
              <a:ext uri="{FF2B5EF4-FFF2-40B4-BE49-F238E27FC236}">
                <a16:creationId xmlns:a16="http://schemas.microsoft.com/office/drawing/2014/main" id="{57A6FF50-986D-9540-BF9D-35842F38E1CD}"/>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3997525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erusdia9">
    <p:spTree>
      <p:nvGrpSpPr>
        <p:cNvPr id="1" name=""/>
        <p:cNvGrpSpPr/>
        <p:nvPr/>
      </p:nvGrpSpPr>
      <p:grpSpPr>
        <a:xfrm>
          <a:off x="0" y="0"/>
          <a:ext cx="0" cy="0"/>
          <a:chOff x="0" y="0"/>
          <a:chExt cx="0" cy="0"/>
        </a:xfrm>
      </p:grpSpPr>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11" name="Chart Placeholder 4">
            <a:extLst>
              <a:ext uri="{FF2B5EF4-FFF2-40B4-BE49-F238E27FC236}">
                <a16:creationId xmlns:a16="http://schemas.microsoft.com/office/drawing/2014/main" id="{2507290A-9E9E-9D43-AA6F-D8760E71F60A}"/>
              </a:ext>
            </a:extLst>
          </p:cNvPr>
          <p:cNvSpPr>
            <a:spLocks noGrp="1"/>
          </p:cNvSpPr>
          <p:nvPr>
            <p:ph type="chart" sz="quarter" idx="14"/>
          </p:nvPr>
        </p:nvSpPr>
        <p:spPr>
          <a:xfrm>
            <a:off x="766764" y="1556740"/>
            <a:ext cx="10658474" cy="4248748"/>
          </a:xfrm>
        </p:spPr>
        <p:txBody>
          <a:bodyPr/>
          <a:lstStyle>
            <a:lvl1pPr marL="0" indent="0">
              <a:buFontTx/>
              <a:buNone/>
              <a:defRPr sz="1200"/>
            </a:lvl1pPr>
          </a:lstStyle>
          <a:p>
            <a:r>
              <a:rPr lang="fi-FI" noProof="0"/>
              <a:t>Lisää kaavio napsauttamalla kuvaketta</a:t>
            </a:r>
            <a:endParaRPr lang="fi-FI" noProof="0" dirty="0"/>
          </a:p>
        </p:txBody>
      </p:sp>
      <p:sp>
        <p:nvSpPr>
          <p:cNvPr id="12" name="Date Placeholder 3">
            <a:extLst>
              <a:ext uri="{FF2B5EF4-FFF2-40B4-BE49-F238E27FC236}">
                <a16:creationId xmlns:a16="http://schemas.microsoft.com/office/drawing/2014/main" id="{09FE7FB2-E685-D74D-83A6-9CDDEF3159A2}"/>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17.12.2025</a:t>
            </a:fld>
            <a:endParaRPr lang="fi-FI" dirty="0"/>
          </a:p>
        </p:txBody>
      </p:sp>
      <p:sp>
        <p:nvSpPr>
          <p:cNvPr id="13" name="Footer Placeholder 4">
            <a:extLst>
              <a:ext uri="{FF2B5EF4-FFF2-40B4-BE49-F238E27FC236}">
                <a16:creationId xmlns:a16="http://schemas.microsoft.com/office/drawing/2014/main" id="{893AC403-3305-0349-ACB3-E83CA761DF61}"/>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4" name="Slide Number Placeholder 5">
            <a:extLst>
              <a:ext uri="{FF2B5EF4-FFF2-40B4-BE49-F238E27FC236}">
                <a16:creationId xmlns:a16="http://schemas.microsoft.com/office/drawing/2014/main" id="{8FFDE94E-BD06-8544-9817-B49BBF5CD262}"/>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8197760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erusdia10">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2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66763" y="2852920"/>
            <a:ext cx="5113337" cy="2952568"/>
          </a:xfrm>
        </p:spPr>
        <p:txBody>
          <a:bodyPr/>
          <a:lstStyle>
            <a:lvl1pPr>
              <a:buClr>
                <a:schemeClr val="accent1"/>
              </a:buClr>
              <a:defRPr sz="1800">
                <a:latin typeface="+mn-l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2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lvl1pPr>
              <a:buClr>
                <a:schemeClr val="accent1"/>
              </a:buClr>
              <a:defRPr sz="1800">
                <a:latin typeface="+mn-l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11" name="Date Placeholder 3">
            <a:extLst>
              <a:ext uri="{FF2B5EF4-FFF2-40B4-BE49-F238E27FC236}">
                <a16:creationId xmlns:a16="http://schemas.microsoft.com/office/drawing/2014/main" id="{B0C9BB15-0877-524F-9F6A-98718510BBFB}"/>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17.12.2025</a:t>
            </a:fld>
            <a:endParaRPr lang="fi-FI" dirty="0"/>
          </a:p>
        </p:txBody>
      </p:sp>
      <p:sp>
        <p:nvSpPr>
          <p:cNvPr id="12" name="Footer Placeholder 4">
            <a:extLst>
              <a:ext uri="{FF2B5EF4-FFF2-40B4-BE49-F238E27FC236}">
                <a16:creationId xmlns:a16="http://schemas.microsoft.com/office/drawing/2014/main" id="{A146B179-AE5E-4543-964C-9E875C9FFE6C}"/>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F128F863-3178-A44B-97CD-0F6F10A2F7F6}"/>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172678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erusdia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2348656"/>
            <a:ext cx="5113337" cy="3456831"/>
          </a:xfrm>
        </p:spPr>
        <p:txBody>
          <a:bodyPr/>
          <a:lstStyle>
            <a:lvl1pPr>
              <a:buClr>
                <a:schemeClr val="tx2"/>
              </a:buClr>
              <a:defRPr sz="1800">
                <a:latin typeface="+mn-lt"/>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fi-FI" noProof="0"/>
              <a:t>Muokkaa tekstin perustyylejä napsauttamalla</a:t>
            </a:r>
          </a:p>
        </p:txBody>
      </p:sp>
      <p:sp>
        <p:nvSpPr>
          <p:cNvPr id="8" name="Date Placeholder 3">
            <a:extLst>
              <a:ext uri="{FF2B5EF4-FFF2-40B4-BE49-F238E27FC236}">
                <a16:creationId xmlns:a16="http://schemas.microsoft.com/office/drawing/2014/main" id="{96F6697B-4F77-B942-BFBC-57DFC8B29B88}"/>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17.12.2025</a:t>
            </a:fld>
            <a:endParaRPr lang="fi-FI" dirty="0"/>
          </a:p>
        </p:txBody>
      </p:sp>
      <p:sp>
        <p:nvSpPr>
          <p:cNvPr id="9" name="Footer Placeholder 4">
            <a:extLst>
              <a:ext uri="{FF2B5EF4-FFF2-40B4-BE49-F238E27FC236}">
                <a16:creationId xmlns:a16="http://schemas.microsoft.com/office/drawing/2014/main" id="{2DD928C7-5FE3-6848-846C-BF0CE78C2B0D}"/>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0" name="Slide Number Placeholder 5">
            <a:extLst>
              <a:ext uri="{FF2B5EF4-FFF2-40B4-BE49-F238E27FC236}">
                <a16:creationId xmlns:a16="http://schemas.microsoft.com/office/drawing/2014/main" id="{2B3B1755-C7B1-C349-B6D2-2847322F9E47}"/>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
        <p:nvSpPr>
          <p:cNvPr id="12" name="Picture Placeholder 7">
            <a:extLst>
              <a:ext uri="{FF2B5EF4-FFF2-40B4-BE49-F238E27FC236}">
                <a16:creationId xmlns:a16="http://schemas.microsoft.com/office/drawing/2014/main" id="{4B5A23F5-B5C6-0F48-A6A1-9E24E1E9508F}"/>
              </a:ext>
            </a:extLst>
          </p:cNvPr>
          <p:cNvSpPr>
            <a:spLocks noGrp="1"/>
          </p:cNvSpPr>
          <p:nvPr>
            <p:ph type="pic" sz="quarter" idx="17"/>
          </p:nvPr>
        </p:nvSpPr>
        <p:spPr>
          <a:xfrm>
            <a:off x="6456040" y="2348656"/>
            <a:ext cx="4969197" cy="3456832"/>
          </a:xfrm>
          <a:solidFill>
            <a:schemeClr val="accent6"/>
          </a:solidFill>
        </p:spPr>
        <p:txBody>
          <a:bodyPr/>
          <a:lstStyle>
            <a:lvl1pPr marL="0" indent="0">
              <a:buFontTx/>
              <a:buNone/>
              <a:defRPr sz="1000"/>
            </a:lvl1pPr>
          </a:lstStyle>
          <a:p>
            <a:r>
              <a:rPr lang="fi-FI" noProof="0"/>
              <a:t>Lisää kuva napsauttamalla kuvaketta</a:t>
            </a:r>
            <a:endParaRPr lang="fi-FI" noProof="0" dirty="0"/>
          </a:p>
        </p:txBody>
      </p:sp>
    </p:spTree>
    <p:extLst>
      <p:ext uri="{BB962C8B-B14F-4D97-AF65-F5344CB8AC3E}">
        <p14:creationId xmlns:p14="http://schemas.microsoft.com/office/powerpoint/2010/main" val="12036515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rgbClr val="FEE3AC"/>
          </a:solidFill>
        </p:spPr>
        <p:txBody>
          <a:bodyPr lIns="216000" tIns="216000" rIns="216000" bIns="216000"/>
          <a:lstStyle>
            <a:lvl1pPr marL="0" indent="0">
              <a:buFontTx/>
              <a:buNone/>
              <a:defRPr b="1" i="0">
                <a:latin typeface="Georgia" panose="02040502050405020303" pitchFamily="18" charset="0"/>
              </a:defRPr>
            </a:lvl1pPr>
            <a:lvl2pPr marL="0" indent="0" algn="just">
              <a:buFontTx/>
              <a:buNone/>
              <a:defRPr sz="1600">
                <a:latin typeface="Georgia" panose="02040502050405020303" pitchFamily="18" charset="0"/>
              </a:defRPr>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9" name="Content Placeholder 2"/>
          <p:cNvSpPr>
            <a:spLocks noGrp="1"/>
          </p:cNvSpPr>
          <p:nvPr>
            <p:ph sz="half" idx="13"/>
          </p:nvPr>
        </p:nvSpPr>
        <p:spPr>
          <a:xfrm>
            <a:off x="4403516" y="1989138"/>
            <a:ext cx="3384967" cy="3816350"/>
          </a:xfrm>
          <a:solidFill>
            <a:srgbClr val="FEE3AC"/>
          </a:solidFill>
        </p:spPr>
        <p:txBody>
          <a:bodyPr lIns="216000" tIns="216000" rIns="216000" bIns="216000"/>
          <a:lstStyle>
            <a:lvl1pPr marL="0" indent="0">
              <a:buFontTx/>
              <a:buNone/>
              <a:defRPr b="1" i="0">
                <a:latin typeface="Georgia" panose="02040502050405020303" pitchFamily="18" charset="0"/>
              </a:defRPr>
            </a:lvl1pPr>
            <a:lvl2pPr marL="0" indent="0" algn="just">
              <a:buFontTx/>
              <a:buNone/>
              <a:defRPr sz="1600">
                <a:latin typeface="Georgia" panose="02040502050405020303" pitchFamily="18" charset="0"/>
              </a:defRPr>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FEE3AC"/>
          </a:solidFill>
        </p:spPr>
        <p:txBody>
          <a:bodyPr lIns="216000" tIns="216000" rIns="216000" bIns="216000"/>
          <a:lstStyle>
            <a:lvl1pPr marL="0" indent="0">
              <a:buFontTx/>
              <a:buNone/>
              <a:defRPr b="1" i="0">
                <a:latin typeface="Georgia" panose="02040502050405020303" pitchFamily="18" charset="0"/>
              </a:defRPr>
            </a:lvl1pPr>
            <a:lvl2pPr marL="0" indent="0" algn="just">
              <a:buFontTx/>
              <a:buNone/>
              <a:defRPr sz="1600">
                <a:latin typeface="Georgia" panose="02040502050405020303" pitchFamily="18" charset="0"/>
              </a:defRPr>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Date Placeholder 3">
            <a:extLst>
              <a:ext uri="{FF2B5EF4-FFF2-40B4-BE49-F238E27FC236}">
                <a16:creationId xmlns:a16="http://schemas.microsoft.com/office/drawing/2014/main" id="{7832A129-5B78-444B-9E4D-DDF9DF69694A}"/>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17.12.2025</a:t>
            </a:fld>
            <a:endParaRPr lang="fi-FI" dirty="0"/>
          </a:p>
        </p:txBody>
      </p:sp>
      <p:sp>
        <p:nvSpPr>
          <p:cNvPr id="12" name="Footer Placeholder 4">
            <a:extLst>
              <a:ext uri="{FF2B5EF4-FFF2-40B4-BE49-F238E27FC236}">
                <a16:creationId xmlns:a16="http://schemas.microsoft.com/office/drawing/2014/main" id="{8CCB1B8D-B148-8A49-998E-6C1FE328E942}"/>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5D35C860-0835-DD4C-9E34-AD55F84F7E9C}"/>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2607333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1799912"/>
          </a:xfrm>
          <a:solidFill>
            <a:srgbClr val="FEE3AC"/>
          </a:solidFill>
        </p:spPr>
        <p:txBody>
          <a:bodyPr lIns="216000" tIns="216000" rIns="216000" bIns="216000"/>
          <a:lstStyle>
            <a:lvl1pPr marL="0" indent="0">
              <a:buFontTx/>
              <a:buNone/>
              <a:defRPr b="1" i="0">
                <a:latin typeface="Georgia" panose="02040502050405020303" pitchFamily="18" charset="0"/>
              </a:defRPr>
            </a:lvl1pPr>
            <a:lvl2pPr marL="0" indent="0" algn="just">
              <a:buFontTx/>
              <a:buNone/>
              <a:defRPr sz="1600">
                <a:latin typeface="Georgia" panose="02040502050405020303" pitchFamily="18" charset="0"/>
              </a:defRPr>
            </a:lvl2pPr>
            <a:lvl3pPr marL="0" indent="0" algn="just">
              <a:buFontTx/>
              <a:buNone/>
              <a:defRPr sz="1400">
                <a:latin typeface="Georgia" panose="02040502050405020303" pitchFamily="18" charset="0"/>
              </a:defRPr>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a:p>
            <a:pPr lvl="2"/>
            <a:r>
              <a:rPr lang="fi-FI" noProof="0"/>
              <a:t>kolmas taso</a:t>
            </a:r>
          </a:p>
        </p:txBody>
      </p:sp>
      <p:sp>
        <p:nvSpPr>
          <p:cNvPr id="9" name="Content Placeholder 2"/>
          <p:cNvSpPr>
            <a:spLocks noGrp="1"/>
          </p:cNvSpPr>
          <p:nvPr>
            <p:ph sz="half" idx="13"/>
          </p:nvPr>
        </p:nvSpPr>
        <p:spPr>
          <a:xfrm>
            <a:off x="6311900" y="1989138"/>
            <a:ext cx="5113338" cy="1799912"/>
          </a:xfrm>
          <a:solidFill>
            <a:srgbClr val="FEE3AC"/>
          </a:solidFill>
        </p:spPr>
        <p:txBody>
          <a:bodyPr lIns="216000" tIns="216000" rIns="216000" bIns="216000"/>
          <a:lstStyle>
            <a:lvl1pPr marL="0" indent="0">
              <a:buFontTx/>
              <a:buNone/>
              <a:defRPr b="1" i="0">
                <a:latin typeface="Georgia" panose="02040502050405020303" pitchFamily="18" charset="0"/>
              </a:defRPr>
            </a:lvl1pPr>
            <a:lvl2pPr marL="0" indent="0" algn="just">
              <a:buFontTx/>
              <a:buNone/>
              <a:defRPr sz="1600">
                <a:latin typeface="Georgia" panose="02040502050405020303" pitchFamily="18" charset="0"/>
              </a:defRPr>
            </a:lvl2pPr>
            <a:lvl3pPr marL="0" indent="0" algn="just">
              <a:buFontTx/>
              <a:buNone/>
              <a:defRPr sz="1400">
                <a:latin typeface="Georgia" panose="02040502050405020303" pitchFamily="18" charset="0"/>
              </a:defRPr>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a:p>
            <a:pPr lvl="2"/>
            <a:r>
              <a:rPr lang="fi-FI" noProof="0"/>
              <a:t>kolmas taso</a:t>
            </a:r>
          </a:p>
        </p:txBody>
      </p:sp>
      <p:sp>
        <p:nvSpPr>
          <p:cNvPr id="10" name="Content Placeholder 2"/>
          <p:cNvSpPr>
            <a:spLocks noGrp="1"/>
          </p:cNvSpPr>
          <p:nvPr>
            <p:ph sz="half" idx="14"/>
          </p:nvPr>
        </p:nvSpPr>
        <p:spPr>
          <a:xfrm>
            <a:off x="766762" y="4005576"/>
            <a:ext cx="5113338" cy="1799912"/>
          </a:xfrm>
          <a:solidFill>
            <a:srgbClr val="FEE3AC"/>
          </a:solidFill>
        </p:spPr>
        <p:txBody>
          <a:bodyPr lIns="216000" tIns="216000" rIns="216000" bIns="216000"/>
          <a:lstStyle>
            <a:lvl1pPr marL="0" indent="0">
              <a:buFontTx/>
              <a:buNone/>
              <a:defRPr b="1" i="0">
                <a:latin typeface="Georgia" panose="02040502050405020303" pitchFamily="18" charset="0"/>
              </a:defRPr>
            </a:lvl1pPr>
            <a:lvl2pPr marL="0" indent="0" algn="just">
              <a:buFontTx/>
              <a:buNone/>
              <a:defRPr sz="1600">
                <a:latin typeface="Georgia" panose="02040502050405020303" pitchFamily="18" charset="0"/>
              </a:defRPr>
            </a:lvl2pPr>
            <a:lvl3pPr marL="0" indent="0" algn="just">
              <a:buFontTx/>
              <a:buNone/>
              <a:defRPr sz="1400">
                <a:latin typeface="Georgia" panose="02040502050405020303" pitchFamily="18" charset="0"/>
              </a:defRPr>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a:p>
            <a:pPr lvl="2"/>
            <a:r>
              <a:rPr lang="fi-FI" noProof="0"/>
              <a:t>kolmas taso</a:t>
            </a:r>
          </a:p>
        </p:txBody>
      </p:sp>
      <p:sp>
        <p:nvSpPr>
          <p:cNvPr id="11" name="Content Placeholder 2"/>
          <p:cNvSpPr>
            <a:spLocks noGrp="1"/>
          </p:cNvSpPr>
          <p:nvPr>
            <p:ph sz="half" idx="15"/>
          </p:nvPr>
        </p:nvSpPr>
        <p:spPr>
          <a:xfrm>
            <a:off x="6311900" y="4005576"/>
            <a:ext cx="5113338" cy="1799912"/>
          </a:xfrm>
          <a:solidFill>
            <a:srgbClr val="FEE3AC"/>
          </a:solidFill>
        </p:spPr>
        <p:txBody>
          <a:bodyPr lIns="216000" tIns="216000" rIns="216000" bIns="216000"/>
          <a:lstStyle>
            <a:lvl1pPr marL="0" indent="0">
              <a:buFontTx/>
              <a:buNone/>
              <a:defRPr b="1" i="0">
                <a:latin typeface="Georgia" panose="02040502050405020303" pitchFamily="18" charset="0"/>
              </a:defRPr>
            </a:lvl1pPr>
            <a:lvl2pPr marL="0" indent="0" algn="just">
              <a:buFontTx/>
              <a:buNone/>
              <a:defRPr sz="1600">
                <a:latin typeface="Georgia" panose="02040502050405020303" pitchFamily="18" charset="0"/>
              </a:defRPr>
            </a:lvl2pPr>
            <a:lvl3pPr marL="0" indent="0" algn="just">
              <a:buFontTx/>
              <a:buNone/>
              <a:defRPr sz="1400">
                <a:latin typeface="Georgia" panose="02040502050405020303" pitchFamily="18" charset="0"/>
              </a:defRPr>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a:p>
            <a:pPr lvl="2"/>
            <a:r>
              <a:rPr lang="fi-FI" noProof="0"/>
              <a:t>kolmas taso</a:t>
            </a:r>
          </a:p>
        </p:txBody>
      </p:sp>
      <p:sp>
        <p:nvSpPr>
          <p:cNvPr id="12" name="Date Placeholder 3">
            <a:extLst>
              <a:ext uri="{FF2B5EF4-FFF2-40B4-BE49-F238E27FC236}">
                <a16:creationId xmlns:a16="http://schemas.microsoft.com/office/drawing/2014/main" id="{A131C3B9-5A57-F34B-A376-31659B75DDCA}"/>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17.12.2025</a:t>
            </a:fld>
            <a:endParaRPr lang="fi-FI" dirty="0"/>
          </a:p>
        </p:txBody>
      </p:sp>
      <p:sp>
        <p:nvSpPr>
          <p:cNvPr id="13" name="Footer Placeholder 4">
            <a:extLst>
              <a:ext uri="{FF2B5EF4-FFF2-40B4-BE49-F238E27FC236}">
                <a16:creationId xmlns:a16="http://schemas.microsoft.com/office/drawing/2014/main" id="{60AC1D08-A661-3543-AF6B-98448B0056E3}"/>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4" name="Slide Number Placeholder 5">
            <a:extLst>
              <a:ext uri="{FF2B5EF4-FFF2-40B4-BE49-F238E27FC236}">
                <a16:creationId xmlns:a16="http://schemas.microsoft.com/office/drawing/2014/main" id="{3F5513D6-42D2-544B-B860-2A7522FDB869}"/>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698919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endParaRPr lang="fi-FI" noProof="0" dirty="0"/>
          </a:p>
        </p:txBody>
      </p:sp>
      <p:sp>
        <p:nvSpPr>
          <p:cNvPr id="11" name="Date Placeholder 3">
            <a:extLst>
              <a:ext uri="{FF2B5EF4-FFF2-40B4-BE49-F238E27FC236}">
                <a16:creationId xmlns:a16="http://schemas.microsoft.com/office/drawing/2014/main" id="{BEB38106-4976-7C4A-8EE7-4EDA196F1A80}"/>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17.12.2025</a:t>
            </a:fld>
            <a:endParaRPr lang="fi-FI" dirty="0"/>
          </a:p>
        </p:txBody>
      </p:sp>
      <p:sp>
        <p:nvSpPr>
          <p:cNvPr id="12" name="Footer Placeholder 4">
            <a:extLst>
              <a:ext uri="{FF2B5EF4-FFF2-40B4-BE49-F238E27FC236}">
                <a16:creationId xmlns:a16="http://schemas.microsoft.com/office/drawing/2014/main" id="{C9EE523B-1144-664B-9492-20A3D8732A15}"/>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642DBFBB-32E7-5340-9FCF-7D76952836D7}"/>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9805671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9" name="Table Placeholder 8"/>
          <p:cNvSpPr>
            <a:spLocks noGrp="1"/>
          </p:cNvSpPr>
          <p:nvPr>
            <p:ph type="tbl" sz="quarter" idx="13"/>
          </p:nvPr>
        </p:nvSpPr>
        <p:spPr>
          <a:xfrm>
            <a:off x="766763" y="1989138"/>
            <a:ext cx="10658475" cy="3816350"/>
          </a:xfrm>
        </p:spPr>
        <p:txBody>
          <a:bodyPr/>
          <a:lstStyle>
            <a:lvl1pPr marL="0" indent="0">
              <a:buFontTx/>
              <a:buNone/>
              <a:defRPr sz="1200"/>
            </a:lvl1pPr>
          </a:lstStyle>
          <a:p>
            <a:r>
              <a:rPr lang="fi-FI"/>
              <a:t>Lisää taulukko napsauttamalla kuvaketta</a:t>
            </a:r>
            <a:endParaRPr lang="en-US"/>
          </a:p>
        </p:txBody>
      </p:sp>
      <p:sp>
        <p:nvSpPr>
          <p:cNvPr id="8" name="Date Placeholder 3">
            <a:extLst>
              <a:ext uri="{FF2B5EF4-FFF2-40B4-BE49-F238E27FC236}">
                <a16:creationId xmlns:a16="http://schemas.microsoft.com/office/drawing/2014/main" id="{719ED4ED-8F7A-B34E-931C-D3A0EE0A6727}"/>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17.12.2025</a:t>
            </a:fld>
            <a:endParaRPr lang="fi-FI" dirty="0"/>
          </a:p>
        </p:txBody>
      </p:sp>
      <p:sp>
        <p:nvSpPr>
          <p:cNvPr id="10" name="Footer Placeholder 4">
            <a:extLst>
              <a:ext uri="{FF2B5EF4-FFF2-40B4-BE49-F238E27FC236}">
                <a16:creationId xmlns:a16="http://schemas.microsoft.com/office/drawing/2014/main" id="{DB394D43-DE53-3449-9C13-D67DECA3F829}"/>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1" name="Slide Number Placeholder 5">
            <a:extLst>
              <a:ext uri="{FF2B5EF4-FFF2-40B4-BE49-F238E27FC236}">
                <a16:creationId xmlns:a16="http://schemas.microsoft.com/office/drawing/2014/main" id="{80A82AD2-B624-534B-A972-F7F32883D809}"/>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3074109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iitos 1,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b="0" i="0">
                <a:solidFill>
                  <a:schemeClr val="bg1"/>
                </a:solidFill>
                <a:latin typeface="Trio Grotesk Medium" panose="020B05050400000000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6"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Freeform 6">
            <a:hlinkClick r:id="rId3" tooltip="hankinnat.fi"/>
          </p:cNvPr>
          <p:cNvSpPr>
            <a:spLocks noChangeAspect="1" noEditPoints="1"/>
          </p:cNvSpPr>
          <p:nvPr userDrawn="1"/>
        </p:nvSpPr>
        <p:spPr bwMode="auto">
          <a:xfrm>
            <a:off x="766763" y="6313453"/>
            <a:ext cx="1944554" cy="216000"/>
          </a:xfrm>
          <a:custGeom>
            <a:avLst/>
            <a:gdLst>
              <a:gd name="T0" fmla="*/ 3499 w 3502"/>
              <a:gd name="T1" fmla="*/ 38 h 389"/>
              <a:gd name="T2" fmla="*/ 3445 w 3502"/>
              <a:gd name="T3" fmla="*/ 370 h 389"/>
              <a:gd name="T4" fmla="*/ 3486 w 3502"/>
              <a:gd name="T5" fmla="*/ 381 h 389"/>
              <a:gd name="T6" fmla="*/ 184 w 3502"/>
              <a:gd name="T7" fmla="*/ 195 h 389"/>
              <a:gd name="T8" fmla="*/ 46 w 3502"/>
              <a:gd name="T9" fmla="*/ 373 h 389"/>
              <a:gd name="T10" fmla="*/ 10 w 3502"/>
              <a:gd name="T11" fmla="*/ 7 h 389"/>
              <a:gd name="T12" fmla="*/ 144 w 3502"/>
              <a:gd name="T13" fmla="*/ 132 h 389"/>
              <a:gd name="T14" fmla="*/ 248 w 3502"/>
              <a:gd name="T15" fmla="*/ 373 h 389"/>
              <a:gd name="T16" fmla="*/ 372 w 3502"/>
              <a:gd name="T17" fmla="*/ 186 h 389"/>
              <a:gd name="T18" fmla="*/ 489 w 3502"/>
              <a:gd name="T19" fmla="*/ 132 h 389"/>
              <a:gd name="T20" fmla="*/ 610 w 3502"/>
              <a:gd name="T21" fmla="*/ 375 h 389"/>
              <a:gd name="T22" fmla="*/ 487 w 3502"/>
              <a:gd name="T23" fmla="*/ 389 h 389"/>
              <a:gd name="T24" fmla="*/ 357 w 3502"/>
              <a:gd name="T25" fmla="*/ 284 h 389"/>
              <a:gd name="T26" fmla="*/ 547 w 3502"/>
              <a:gd name="T27" fmla="*/ 231 h 389"/>
              <a:gd name="T28" fmla="*/ 473 w 3502"/>
              <a:gd name="T29" fmla="*/ 176 h 389"/>
              <a:gd name="T30" fmla="*/ 407 w 3502"/>
              <a:gd name="T31" fmla="*/ 283 h 389"/>
              <a:gd name="T32" fmla="*/ 497 w 3502"/>
              <a:gd name="T33" fmla="*/ 348 h 389"/>
              <a:gd name="T34" fmla="*/ 748 w 3502"/>
              <a:gd name="T35" fmla="*/ 379 h 389"/>
              <a:gd name="T36" fmla="*/ 795 w 3502"/>
              <a:gd name="T37" fmla="*/ 162 h 389"/>
              <a:gd name="T38" fmla="*/ 966 w 3502"/>
              <a:gd name="T39" fmla="*/ 161 h 389"/>
              <a:gd name="T40" fmla="*/ 953 w 3502"/>
              <a:gd name="T41" fmla="*/ 381 h 389"/>
              <a:gd name="T42" fmla="*/ 877 w 3502"/>
              <a:gd name="T43" fmla="*/ 176 h 389"/>
              <a:gd name="T44" fmla="*/ 757 w 3502"/>
              <a:gd name="T45" fmla="*/ 382 h 389"/>
              <a:gd name="T46" fmla="*/ 1128 w 3502"/>
              <a:gd name="T47" fmla="*/ 14 h 389"/>
              <a:gd name="T48" fmla="*/ 1365 w 3502"/>
              <a:gd name="T49" fmla="*/ 139 h 389"/>
              <a:gd name="T50" fmla="*/ 1369 w 3502"/>
              <a:gd name="T51" fmla="*/ 382 h 389"/>
              <a:gd name="T52" fmla="*/ 1492 w 3502"/>
              <a:gd name="T53" fmla="*/ 140 h 389"/>
              <a:gd name="T54" fmla="*/ 1482 w 3502"/>
              <a:gd name="T55" fmla="*/ 79 h 389"/>
              <a:gd name="T56" fmla="*/ 1542 w 3502"/>
              <a:gd name="T57" fmla="*/ 44 h 389"/>
              <a:gd name="T58" fmla="*/ 1670 w 3502"/>
              <a:gd name="T59" fmla="*/ 142 h 389"/>
              <a:gd name="T60" fmla="*/ 1774 w 3502"/>
              <a:gd name="T61" fmla="*/ 136 h 389"/>
              <a:gd name="T62" fmla="*/ 1913 w 3502"/>
              <a:gd name="T63" fmla="*/ 220 h 389"/>
              <a:gd name="T64" fmla="*/ 1867 w 3502"/>
              <a:gd name="T65" fmla="*/ 228 h 389"/>
              <a:gd name="T66" fmla="*/ 1747 w 3502"/>
              <a:gd name="T67" fmla="*/ 188 h 389"/>
              <a:gd name="T68" fmla="*/ 2048 w 3502"/>
              <a:gd name="T69" fmla="*/ 151 h 389"/>
              <a:gd name="T70" fmla="*/ 2124 w 3502"/>
              <a:gd name="T71" fmla="*/ 147 h 389"/>
              <a:gd name="T72" fmla="*/ 2287 w 3502"/>
              <a:gd name="T73" fmla="*/ 192 h 389"/>
              <a:gd name="T74" fmla="*/ 2250 w 3502"/>
              <a:gd name="T75" fmla="*/ 370 h 389"/>
              <a:gd name="T76" fmla="*/ 2152 w 3502"/>
              <a:gd name="T77" fmla="*/ 179 h 389"/>
              <a:gd name="T78" fmla="*/ 2448 w 3502"/>
              <a:gd name="T79" fmla="*/ 206 h 389"/>
              <a:gd name="T80" fmla="*/ 2448 w 3502"/>
              <a:gd name="T81" fmla="*/ 150 h 389"/>
              <a:gd name="T82" fmla="*/ 2633 w 3502"/>
              <a:gd name="T83" fmla="*/ 161 h 389"/>
              <a:gd name="T84" fmla="*/ 2624 w 3502"/>
              <a:gd name="T85" fmla="*/ 377 h 389"/>
              <a:gd name="T86" fmla="*/ 2421 w 3502"/>
              <a:gd name="T87" fmla="*/ 352 h 389"/>
              <a:gd name="T88" fmla="*/ 2472 w 3502"/>
              <a:gd name="T89" fmla="*/ 223 h 389"/>
              <a:gd name="T90" fmla="*/ 2597 w 3502"/>
              <a:gd name="T91" fmla="*/ 192 h 389"/>
              <a:gd name="T92" fmla="*/ 2517 w 3502"/>
              <a:gd name="T93" fmla="*/ 257 h 389"/>
              <a:gd name="T94" fmla="*/ 2466 w 3502"/>
              <a:gd name="T95" fmla="*/ 335 h 389"/>
              <a:gd name="T96" fmla="*/ 2598 w 3502"/>
              <a:gd name="T97" fmla="*/ 273 h 389"/>
              <a:gd name="T98" fmla="*/ 2757 w 3502"/>
              <a:gd name="T99" fmla="*/ 141 h 389"/>
              <a:gd name="T100" fmla="*/ 2854 w 3502"/>
              <a:gd name="T101" fmla="*/ 139 h 389"/>
              <a:gd name="T102" fmla="*/ 2857 w 3502"/>
              <a:gd name="T103" fmla="*/ 330 h 389"/>
              <a:gd name="T104" fmla="*/ 2932 w 3502"/>
              <a:gd name="T105" fmla="*/ 324 h 389"/>
              <a:gd name="T106" fmla="*/ 2841 w 3502"/>
              <a:gd name="T107" fmla="*/ 382 h 389"/>
              <a:gd name="T108" fmla="*/ 3025 w 3502"/>
              <a:gd name="T109" fmla="*/ 373 h 389"/>
              <a:gd name="T110" fmla="*/ 3089 w 3502"/>
              <a:gd name="T111" fmla="*/ 378 h 389"/>
              <a:gd name="T112" fmla="*/ 3217 w 3502"/>
              <a:gd name="T113" fmla="*/ 373 h 389"/>
              <a:gd name="T114" fmla="*/ 3217 w 3502"/>
              <a:gd name="T115" fmla="*/ 78 h 389"/>
              <a:gd name="T116" fmla="*/ 3340 w 3502"/>
              <a:gd name="T117" fmla="*/ 16 h 389"/>
              <a:gd name="T118" fmla="*/ 3302 w 3502"/>
              <a:gd name="T119" fmla="*/ 46 h 389"/>
              <a:gd name="T120" fmla="*/ 3349 w 3502"/>
              <a:gd name="T121" fmla="*/ 15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2" h="389">
                <a:moveTo>
                  <a:pt x="3490" y="80"/>
                </a:moveTo>
                <a:lnTo>
                  <a:pt x="3447" y="80"/>
                </a:lnTo>
                <a:lnTo>
                  <a:pt x="3442" y="79"/>
                </a:lnTo>
                <a:lnTo>
                  <a:pt x="3440" y="78"/>
                </a:lnTo>
                <a:lnTo>
                  <a:pt x="3438" y="76"/>
                </a:lnTo>
                <a:lnTo>
                  <a:pt x="3437" y="75"/>
                </a:lnTo>
                <a:lnTo>
                  <a:pt x="3436" y="73"/>
                </a:lnTo>
                <a:lnTo>
                  <a:pt x="3435" y="71"/>
                </a:lnTo>
                <a:lnTo>
                  <a:pt x="3435" y="68"/>
                </a:lnTo>
                <a:lnTo>
                  <a:pt x="3435" y="46"/>
                </a:lnTo>
                <a:lnTo>
                  <a:pt x="3435" y="44"/>
                </a:lnTo>
                <a:lnTo>
                  <a:pt x="3436" y="41"/>
                </a:lnTo>
                <a:lnTo>
                  <a:pt x="3437" y="39"/>
                </a:lnTo>
                <a:lnTo>
                  <a:pt x="3438" y="38"/>
                </a:lnTo>
                <a:lnTo>
                  <a:pt x="3440" y="36"/>
                </a:lnTo>
                <a:lnTo>
                  <a:pt x="3442" y="35"/>
                </a:lnTo>
                <a:lnTo>
                  <a:pt x="3444" y="35"/>
                </a:lnTo>
                <a:lnTo>
                  <a:pt x="3447" y="35"/>
                </a:lnTo>
                <a:lnTo>
                  <a:pt x="3490" y="35"/>
                </a:lnTo>
                <a:lnTo>
                  <a:pt x="3495" y="35"/>
                </a:lnTo>
                <a:lnTo>
                  <a:pt x="3497" y="36"/>
                </a:lnTo>
                <a:lnTo>
                  <a:pt x="3499" y="38"/>
                </a:lnTo>
                <a:lnTo>
                  <a:pt x="3500" y="39"/>
                </a:lnTo>
                <a:lnTo>
                  <a:pt x="3501" y="41"/>
                </a:lnTo>
                <a:lnTo>
                  <a:pt x="3502" y="44"/>
                </a:lnTo>
                <a:lnTo>
                  <a:pt x="3502" y="46"/>
                </a:lnTo>
                <a:lnTo>
                  <a:pt x="3502" y="68"/>
                </a:lnTo>
                <a:lnTo>
                  <a:pt x="3502" y="71"/>
                </a:lnTo>
                <a:lnTo>
                  <a:pt x="3501" y="73"/>
                </a:lnTo>
                <a:lnTo>
                  <a:pt x="3500" y="75"/>
                </a:lnTo>
                <a:lnTo>
                  <a:pt x="3499" y="76"/>
                </a:lnTo>
                <a:lnTo>
                  <a:pt x="3497" y="78"/>
                </a:lnTo>
                <a:lnTo>
                  <a:pt x="3495" y="79"/>
                </a:lnTo>
                <a:lnTo>
                  <a:pt x="3493" y="79"/>
                </a:lnTo>
                <a:lnTo>
                  <a:pt x="3490" y="80"/>
                </a:lnTo>
                <a:close/>
                <a:moveTo>
                  <a:pt x="3456" y="382"/>
                </a:moveTo>
                <a:lnTo>
                  <a:pt x="3454" y="382"/>
                </a:lnTo>
                <a:lnTo>
                  <a:pt x="3452" y="382"/>
                </a:lnTo>
                <a:lnTo>
                  <a:pt x="3450" y="381"/>
                </a:lnTo>
                <a:lnTo>
                  <a:pt x="3448" y="379"/>
                </a:lnTo>
                <a:lnTo>
                  <a:pt x="3447" y="377"/>
                </a:lnTo>
                <a:lnTo>
                  <a:pt x="3446" y="375"/>
                </a:lnTo>
                <a:lnTo>
                  <a:pt x="3445" y="373"/>
                </a:lnTo>
                <a:lnTo>
                  <a:pt x="3445" y="370"/>
                </a:lnTo>
                <a:lnTo>
                  <a:pt x="3445" y="151"/>
                </a:lnTo>
                <a:lnTo>
                  <a:pt x="3445" y="149"/>
                </a:lnTo>
                <a:lnTo>
                  <a:pt x="3446" y="146"/>
                </a:lnTo>
                <a:lnTo>
                  <a:pt x="3447" y="144"/>
                </a:lnTo>
                <a:lnTo>
                  <a:pt x="3448" y="142"/>
                </a:lnTo>
                <a:lnTo>
                  <a:pt x="3450" y="141"/>
                </a:lnTo>
                <a:lnTo>
                  <a:pt x="3452" y="140"/>
                </a:lnTo>
                <a:lnTo>
                  <a:pt x="3454" y="139"/>
                </a:lnTo>
                <a:lnTo>
                  <a:pt x="3456" y="139"/>
                </a:lnTo>
                <a:lnTo>
                  <a:pt x="3479" y="139"/>
                </a:lnTo>
                <a:lnTo>
                  <a:pt x="3484" y="140"/>
                </a:lnTo>
                <a:lnTo>
                  <a:pt x="3486" y="141"/>
                </a:lnTo>
                <a:lnTo>
                  <a:pt x="3488" y="142"/>
                </a:lnTo>
                <a:lnTo>
                  <a:pt x="3490" y="146"/>
                </a:lnTo>
                <a:lnTo>
                  <a:pt x="3491" y="149"/>
                </a:lnTo>
                <a:lnTo>
                  <a:pt x="3491" y="151"/>
                </a:lnTo>
                <a:lnTo>
                  <a:pt x="3491" y="370"/>
                </a:lnTo>
                <a:lnTo>
                  <a:pt x="3491" y="373"/>
                </a:lnTo>
                <a:lnTo>
                  <a:pt x="3490" y="375"/>
                </a:lnTo>
                <a:lnTo>
                  <a:pt x="3489" y="377"/>
                </a:lnTo>
                <a:lnTo>
                  <a:pt x="3488" y="379"/>
                </a:lnTo>
                <a:lnTo>
                  <a:pt x="3486" y="381"/>
                </a:lnTo>
                <a:lnTo>
                  <a:pt x="3484" y="382"/>
                </a:lnTo>
                <a:lnTo>
                  <a:pt x="3482" y="382"/>
                </a:lnTo>
                <a:lnTo>
                  <a:pt x="3479" y="382"/>
                </a:lnTo>
                <a:lnTo>
                  <a:pt x="3456" y="382"/>
                </a:lnTo>
                <a:close/>
                <a:moveTo>
                  <a:pt x="237" y="382"/>
                </a:moveTo>
                <a:lnTo>
                  <a:pt x="215" y="382"/>
                </a:lnTo>
                <a:lnTo>
                  <a:pt x="209" y="382"/>
                </a:lnTo>
                <a:lnTo>
                  <a:pt x="207" y="381"/>
                </a:lnTo>
                <a:lnTo>
                  <a:pt x="205" y="379"/>
                </a:lnTo>
                <a:lnTo>
                  <a:pt x="203" y="375"/>
                </a:lnTo>
                <a:lnTo>
                  <a:pt x="202" y="373"/>
                </a:lnTo>
                <a:lnTo>
                  <a:pt x="202" y="370"/>
                </a:lnTo>
                <a:lnTo>
                  <a:pt x="202" y="248"/>
                </a:lnTo>
                <a:lnTo>
                  <a:pt x="202" y="240"/>
                </a:lnTo>
                <a:lnTo>
                  <a:pt x="201" y="232"/>
                </a:lnTo>
                <a:lnTo>
                  <a:pt x="200" y="228"/>
                </a:lnTo>
                <a:lnTo>
                  <a:pt x="200" y="225"/>
                </a:lnTo>
                <a:lnTo>
                  <a:pt x="198" y="218"/>
                </a:lnTo>
                <a:lnTo>
                  <a:pt x="195" y="211"/>
                </a:lnTo>
                <a:lnTo>
                  <a:pt x="192" y="206"/>
                </a:lnTo>
                <a:lnTo>
                  <a:pt x="188" y="200"/>
                </a:lnTo>
                <a:lnTo>
                  <a:pt x="184" y="195"/>
                </a:lnTo>
                <a:lnTo>
                  <a:pt x="180" y="191"/>
                </a:lnTo>
                <a:lnTo>
                  <a:pt x="174" y="187"/>
                </a:lnTo>
                <a:lnTo>
                  <a:pt x="169" y="184"/>
                </a:lnTo>
                <a:lnTo>
                  <a:pt x="162" y="181"/>
                </a:lnTo>
                <a:lnTo>
                  <a:pt x="155" y="179"/>
                </a:lnTo>
                <a:lnTo>
                  <a:pt x="148" y="177"/>
                </a:lnTo>
                <a:lnTo>
                  <a:pt x="140" y="176"/>
                </a:lnTo>
                <a:lnTo>
                  <a:pt x="132" y="176"/>
                </a:lnTo>
                <a:lnTo>
                  <a:pt x="117" y="177"/>
                </a:lnTo>
                <a:lnTo>
                  <a:pt x="110" y="178"/>
                </a:lnTo>
                <a:lnTo>
                  <a:pt x="107" y="179"/>
                </a:lnTo>
                <a:lnTo>
                  <a:pt x="104" y="179"/>
                </a:lnTo>
                <a:lnTo>
                  <a:pt x="98" y="181"/>
                </a:lnTo>
                <a:lnTo>
                  <a:pt x="92" y="183"/>
                </a:lnTo>
                <a:lnTo>
                  <a:pt x="86" y="186"/>
                </a:lnTo>
                <a:lnTo>
                  <a:pt x="80" y="188"/>
                </a:lnTo>
                <a:lnTo>
                  <a:pt x="70" y="194"/>
                </a:lnTo>
                <a:lnTo>
                  <a:pt x="61" y="201"/>
                </a:lnTo>
                <a:lnTo>
                  <a:pt x="53" y="207"/>
                </a:lnTo>
                <a:lnTo>
                  <a:pt x="46" y="213"/>
                </a:lnTo>
                <a:lnTo>
                  <a:pt x="46" y="370"/>
                </a:lnTo>
                <a:lnTo>
                  <a:pt x="46" y="373"/>
                </a:lnTo>
                <a:lnTo>
                  <a:pt x="45" y="375"/>
                </a:lnTo>
                <a:lnTo>
                  <a:pt x="44" y="377"/>
                </a:lnTo>
                <a:lnTo>
                  <a:pt x="43" y="379"/>
                </a:lnTo>
                <a:lnTo>
                  <a:pt x="41" y="381"/>
                </a:lnTo>
                <a:lnTo>
                  <a:pt x="39" y="382"/>
                </a:lnTo>
                <a:lnTo>
                  <a:pt x="36" y="382"/>
                </a:lnTo>
                <a:lnTo>
                  <a:pt x="34" y="382"/>
                </a:lnTo>
                <a:lnTo>
                  <a:pt x="13" y="382"/>
                </a:lnTo>
                <a:lnTo>
                  <a:pt x="7" y="382"/>
                </a:lnTo>
                <a:lnTo>
                  <a:pt x="5" y="381"/>
                </a:lnTo>
                <a:lnTo>
                  <a:pt x="3" y="379"/>
                </a:lnTo>
                <a:lnTo>
                  <a:pt x="1" y="375"/>
                </a:lnTo>
                <a:lnTo>
                  <a:pt x="0" y="373"/>
                </a:lnTo>
                <a:lnTo>
                  <a:pt x="0" y="370"/>
                </a:lnTo>
                <a:lnTo>
                  <a:pt x="0" y="19"/>
                </a:lnTo>
                <a:lnTo>
                  <a:pt x="0" y="16"/>
                </a:lnTo>
                <a:lnTo>
                  <a:pt x="1" y="14"/>
                </a:lnTo>
                <a:lnTo>
                  <a:pt x="2" y="12"/>
                </a:lnTo>
                <a:lnTo>
                  <a:pt x="3" y="10"/>
                </a:lnTo>
                <a:lnTo>
                  <a:pt x="5" y="9"/>
                </a:lnTo>
                <a:lnTo>
                  <a:pt x="7" y="8"/>
                </a:lnTo>
                <a:lnTo>
                  <a:pt x="10" y="7"/>
                </a:lnTo>
                <a:lnTo>
                  <a:pt x="13" y="7"/>
                </a:lnTo>
                <a:lnTo>
                  <a:pt x="34" y="7"/>
                </a:lnTo>
                <a:lnTo>
                  <a:pt x="39" y="8"/>
                </a:lnTo>
                <a:lnTo>
                  <a:pt x="41" y="9"/>
                </a:lnTo>
                <a:lnTo>
                  <a:pt x="43" y="10"/>
                </a:lnTo>
                <a:lnTo>
                  <a:pt x="45" y="14"/>
                </a:lnTo>
                <a:lnTo>
                  <a:pt x="46" y="16"/>
                </a:lnTo>
                <a:lnTo>
                  <a:pt x="46" y="19"/>
                </a:lnTo>
                <a:lnTo>
                  <a:pt x="46" y="165"/>
                </a:lnTo>
                <a:lnTo>
                  <a:pt x="50" y="162"/>
                </a:lnTo>
                <a:lnTo>
                  <a:pt x="55" y="159"/>
                </a:lnTo>
                <a:lnTo>
                  <a:pt x="60" y="156"/>
                </a:lnTo>
                <a:lnTo>
                  <a:pt x="65" y="153"/>
                </a:lnTo>
                <a:lnTo>
                  <a:pt x="76" y="147"/>
                </a:lnTo>
                <a:lnTo>
                  <a:pt x="88" y="142"/>
                </a:lnTo>
                <a:lnTo>
                  <a:pt x="94" y="140"/>
                </a:lnTo>
                <a:lnTo>
                  <a:pt x="101" y="138"/>
                </a:lnTo>
                <a:lnTo>
                  <a:pt x="107" y="136"/>
                </a:lnTo>
                <a:lnTo>
                  <a:pt x="114" y="135"/>
                </a:lnTo>
                <a:lnTo>
                  <a:pt x="121" y="134"/>
                </a:lnTo>
                <a:lnTo>
                  <a:pt x="129" y="133"/>
                </a:lnTo>
                <a:lnTo>
                  <a:pt x="144" y="132"/>
                </a:lnTo>
                <a:lnTo>
                  <a:pt x="156" y="133"/>
                </a:lnTo>
                <a:lnTo>
                  <a:pt x="168" y="134"/>
                </a:lnTo>
                <a:lnTo>
                  <a:pt x="173" y="135"/>
                </a:lnTo>
                <a:lnTo>
                  <a:pt x="178" y="136"/>
                </a:lnTo>
                <a:lnTo>
                  <a:pt x="188" y="140"/>
                </a:lnTo>
                <a:lnTo>
                  <a:pt x="197" y="144"/>
                </a:lnTo>
                <a:lnTo>
                  <a:pt x="206" y="149"/>
                </a:lnTo>
                <a:lnTo>
                  <a:pt x="214" y="154"/>
                </a:lnTo>
                <a:lnTo>
                  <a:pt x="217" y="158"/>
                </a:lnTo>
                <a:lnTo>
                  <a:pt x="221" y="161"/>
                </a:lnTo>
                <a:lnTo>
                  <a:pt x="227" y="169"/>
                </a:lnTo>
                <a:lnTo>
                  <a:pt x="233" y="177"/>
                </a:lnTo>
                <a:lnTo>
                  <a:pt x="237" y="187"/>
                </a:lnTo>
                <a:lnTo>
                  <a:pt x="239" y="192"/>
                </a:lnTo>
                <a:lnTo>
                  <a:pt x="241" y="197"/>
                </a:lnTo>
                <a:lnTo>
                  <a:pt x="243" y="202"/>
                </a:lnTo>
                <a:lnTo>
                  <a:pt x="244" y="208"/>
                </a:lnTo>
                <a:lnTo>
                  <a:pt x="246" y="220"/>
                </a:lnTo>
                <a:lnTo>
                  <a:pt x="248" y="233"/>
                </a:lnTo>
                <a:lnTo>
                  <a:pt x="248" y="247"/>
                </a:lnTo>
                <a:lnTo>
                  <a:pt x="248" y="370"/>
                </a:lnTo>
                <a:lnTo>
                  <a:pt x="248" y="373"/>
                </a:lnTo>
                <a:lnTo>
                  <a:pt x="247" y="375"/>
                </a:lnTo>
                <a:lnTo>
                  <a:pt x="246" y="377"/>
                </a:lnTo>
                <a:lnTo>
                  <a:pt x="245" y="379"/>
                </a:lnTo>
                <a:lnTo>
                  <a:pt x="243" y="381"/>
                </a:lnTo>
                <a:lnTo>
                  <a:pt x="242" y="382"/>
                </a:lnTo>
                <a:lnTo>
                  <a:pt x="239" y="382"/>
                </a:lnTo>
                <a:lnTo>
                  <a:pt x="237" y="382"/>
                </a:lnTo>
                <a:close/>
                <a:moveTo>
                  <a:pt x="407" y="202"/>
                </a:moveTo>
                <a:lnTo>
                  <a:pt x="405" y="204"/>
                </a:lnTo>
                <a:lnTo>
                  <a:pt x="402" y="205"/>
                </a:lnTo>
                <a:lnTo>
                  <a:pt x="400" y="206"/>
                </a:lnTo>
                <a:lnTo>
                  <a:pt x="398" y="207"/>
                </a:lnTo>
                <a:lnTo>
                  <a:pt x="396" y="206"/>
                </a:lnTo>
                <a:lnTo>
                  <a:pt x="394" y="206"/>
                </a:lnTo>
                <a:lnTo>
                  <a:pt x="390" y="204"/>
                </a:lnTo>
                <a:lnTo>
                  <a:pt x="387" y="202"/>
                </a:lnTo>
                <a:lnTo>
                  <a:pt x="383" y="199"/>
                </a:lnTo>
                <a:lnTo>
                  <a:pt x="380" y="197"/>
                </a:lnTo>
                <a:lnTo>
                  <a:pt x="377" y="194"/>
                </a:lnTo>
                <a:lnTo>
                  <a:pt x="375" y="192"/>
                </a:lnTo>
                <a:lnTo>
                  <a:pt x="373" y="189"/>
                </a:lnTo>
                <a:lnTo>
                  <a:pt x="372" y="186"/>
                </a:lnTo>
                <a:lnTo>
                  <a:pt x="371" y="183"/>
                </a:lnTo>
                <a:lnTo>
                  <a:pt x="371" y="180"/>
                </a:lnTo>
                <a:lnTo>
                  <a:pt x="371" y="177"/>
                </a:lnTo>
                <a:lnTo>
                  <a:pt x="372" y="173"/>
                </a:lnTo>
                <a:lnTo>
                  <a:pt x="373" y="171"/>
                </a:lnTo>
                <a:lnTo>
                  <a:pt x="374" y="169"/>
                </a:lnTo>
                <a:lnTo>
                  <a:pt x="377" y="165"/>
                </a:lnTo>
                <a:lnTo>
                  <a:pt x="385" y="159"/>
                </a:lnTo>
                <a:lnTo>
                  <a:pt x="389" y="155"/>
                </a:lnTo>
                <a:lnTo>
                  <a:pt x="395" y="152"/>
                </a:lnTo>
                <a:lnTo>
                  <a:pt x="400" y="150"/>
                </a:lnTo>
                <a:lnTo>
                  <a:pt x="406" y="147"/>
                </a:lnTo>
                <a:lnTo>
                  <a:pt x="413" y="144"/>
                </a:lnTo>
                <a:lnTo>
                  <a:pt x="420" y="142"/>
                </a:lnTo>
                <a:lnTo>
                  <a:pt x="427" y="140"/>
                </a:lnTo>
                <a:lnTo>
                  <a:pt x="435" y="138"/>
                </a:lnTo>
                <a:lnTo>
                  <a:pt x="443" y="136"/>
                </a:lnTo>
                <a:lnTo>
                  <a:pt x="452" y="135"/>
                </a:lnTo>
                <a:lnTo>
                  <a:pt x="460" y="134"/>
                </a:lnTo>
                <a:lnTo>
                  <a:pt x="470" y="133"/>
                </a:lnTo>
                <a:lnTo>
                  <a:pt x="479" y="133"/>
                </a:lnTo>
                <a:lnTo>
                  <a:pt x="489" y="132"/>
                </a:lnTo>
                <a:lnTo>
                  <a:pt x="505" y="133"/>
                </a:lnTo>
                <a:lnTo>
                  <a:pt x="513" y="134"/>
                </a:lnTo>
                <a:lnTo>
                  <a:pt x="520" y="135"/>
                </a:lnTo>
                <a:lnTo>
                  <a:pt x="534" y="137"/>
                </a:lnTo>
                <a:lnTo>
                  <a:pt x="546" y="140"/>
                </a:lnTo>
                <a:lnTo>
                  <a:pt x="558" y="144"/>
                </a:lnTo>
                <a:lnTo>
                  <a:pt x="563" y="146"/>
                </a:lnTo>
                <a:lnTo>
                  <a:pt x="568" y="149"/>
                </a:lnTo>
                <a:lnTo>
                  <a:pt x="577" y="154"/>
                </a:lnTo>
                <a:lnTo>
                  <a:pt x="581" y="157"/>
                </a:lnTo>
                <a:lnTo>
                  <a:pt x="584" y="161"/>
                </a:lnTo>
                <a:lnTo>
                  <a:pt x="591" y="168"/>
                </a:lnTo>
                <a:lnTo>
                  <a:pt x="596" y="175"/>
                </a:lnTo>
                <a:lnTo>
                  <a:pt x="601" y="183"/>
                </a:lnTo>
                <a:lnTo>
                  <a:pt x="605" y="191"/>
                </a:lnTo>
                <a:lnTo>
                  <a:pt x="608" y="199"/>
                </a:lnTo>
                <a:lnTo>
                  <a:pt x="610" y="208"/>
                </a:lnTo>
                <a:lnTo>
                  <a:pt x="611" y="217"/>
                </a:lnTo>
                <a:lnTo>
                  <a:pt x="611" y="227"/>
                </a:lnTo>
                <a:lnTo>
                  <a:pt x="611" y="370"/>
                </a:lnTo>
                <a:lnTo>
                  <a:pt x="611" y="373"/>
                </a:lnTo>
                <a:lnTo>
                  <a:pt x="610" y="375"/>
                </a:lnTo>
                <a:lnTo>
                  <a:pt x="609" y="377"/>
                </a:lnTo>
                <a:lnTo>
                  <a:pt x="608" y="379"/>
                </a:lnTo>
                <a:lnTo>
                  <a:pt x="606" y="381"/>
                </a:lnTo>
                <a:lnTo>
                  <a:pt x="604" y="382"/>
                </a:lnTo>
                <a:lnTo>
                  <a:pt x="602" y="382"/>
                </a:lnTo>
                <a:lnTo>
                  <a:pt x="599" y="382"/>
                </a:lnTo>
                <a:lnTo>
                  <a:pt x="591" y="382"/>
                </a:lnTo>
                <a:lnTo>
                  <a:pt x="587" y="382"/>
                </a:lnTo>
                <a:lnTo>
                  <a:pt x="582" y="381"/>
                </a:lnTo>
                <a:lnTo>
                  <a:pt x="578" y="379"/>
                </a:lnTo>
                <a:lnTo>
                  <a:pt x="575" y="377"/>
                </a:lnTo>
                <a:lnTo>
                  <a:pt x="572" y="375"/>
                </a:lnTo>
                <a:lnTo>
                  <a:pt x="570" y="372"/>
                </a:lnTo>
                <a:lnTo>
                  <a:pt x="568" y="368"/>
                </a:lnTo>
                <a:lnTo>
                  <a:pt x="567" y="364"/>
                </a:lnTo>
                <a:lnTo>
                  <a:pt x="557" y="370"/>
                </a:lnTo>
                <a:lnTo>
                  <a:pt x="547" y="374"/>
                </a:lnTo>
                <a:lnTo>
                  <a:pt x="536" y="379"/>
                </a:lnTo>
                <a:lnTo>
                  <a:pt x="525" y="382"/>
                </a:lnTo>
                <a:lnTo>
                  <a:pt x="513" y="385"/>
                </a:lnTo>
                <a:lnTo>
                  <a:pt x="500" y="387"/>
                </a:lnTo>
                <a:lnTo>
                  <a:pt x="487" y="389"/>
                </a:lnTo>
                <a:lnTo>
                  <a:pt x="473" y="389"/>
                </a:lnTo>
                <a:lnTo>
                  <a:pt x="460" y="389"/>
                </a:lnTo>
                <a:lnTo>
                  <a:pt x="447" y="387"/>
                </a:lnTo>
                <a:lnTo>
                  <a:pt x="435" y="385"/>
                </a:lnTo>
                <a:lnTo>
                  <a:pt x="424" y="383"/>
                </a:lnTo>
                <a:lnTo>
                  <a:pt x="414" y="379"/>
                </a:lnTo>
                <a:lnTo>
                  <a:pt x="404" y="375"/>
                </a:lnTo>
                <a:lnTo>
                  <a:pt x="395" y="371"/>
                </a:lnTo>
                <a:lnTo>
                  <a:pt x="387" y="365"/>
                </a:lnTo>
                <a:lnTo>
                  <a:pt x="379" y="359"/>
                </a:lnTo>
                <a:lnTo>
                  <a:pt x="373" y="352"/>
                </a:lnTo>
                <a:lnTo>
                  <a:pt x="367" y="345"/>
                </a:lnTo>
                <a:lnTo>
                  <a:pt x="363" y="338"/>
                </a:lnTo>
                <a:lnTo>
                  <a:pt x="359" y="330"/>
                </a:lnTo>
                <a:lnTo>
                  <a:pt x="358" y="326"/>
                </a:lnTo>
                <a:lnTo>
                  <a:pt x="357" y="321"/>
                </a:lnTo>
                <a:lnTo>
                  <a:pt x="355" y="312"/>
                </a:lnTo>
                <a:lnTo>
                  <a:pt x="355" y="308"/>
                </a:lnTo>
                <a:lnTo>
                  <a:pt x="355" y="303"/>
                </a:lnTo>
                <a:lnTo>
                  <a:pt x="355" y="298"/>
                </a:lnTo>
                <a:lnTo>
                  <a:pt x="355" y="293"/>
                </a:lnTo>
                <a:lnTo>
                  <a:pt x="357" y="284"/>
                </a:lnTo>
                <a:lnTo>
                  <a:pt x="359" y="276"/>
                </a:lnTo>
                <a:lnTo>
                  <a:pt x="363" y="268"/>
                </a:lnTo>
                <a:lnTo>
                  <a:pt x="367" y="260"/>
                </a:lnTo>
                <a:lnTo>
                  <a:pt x="373" y="253"/>
                </a:lnTo>
                <a:lnTo>
                  <a:pt x="379" y="247"/>
                </a:lnTo>
                <a:lnTo>
                  <a:pt x="383" y="244"/>
                </a:lnTo>
                <a:lnTo>
                  <a:pt x="387" y="241"/>
                </a:lnTo>
                <a:lnTo>
                  <a:pt x="395" y="235"/>
                </a:lnTo>
                <a:lnTo>
                  <a:pt x="404" y="230"/>
                </a:lnTo>
                <a:lnTo>
                  <a:pt x="414" y="226"/>
                </a:lnTo>
                <a:lnTo>
                  <a:pt x="424" y="223"/>
                </a:lnTo>
                <a:lnTo>
                  <a:pt x="435" y="220"/>
                </a:lnTo>
                <a:lnTo>
                  <a:pt x="447" y="218"/>
                </a:lnTo>
                <a:lnTo>
                  <a:pt x="460" y="217"/>
                </a:lnTo>
                <a:lnTo>
                  <a:pt x="473" y="217"/>
                </a:lnTo>
                <a:lnTo>
                  <a:pt x="487" y="217"/>
                </a:lnTo>
                <a:lnTo>
                  <a:pt x="500" y="218"/>
                </a:lnTo>
                <a:lnTo>
                  <a:pt x="513" y="221"/>
                </a:lnTo>
                <a:lnTo>
                  <a:pt x="519" y="222"/>
                </a:lnTo>
                <a:lnTo>
                  <a:pt x="525" y="223"/>
                </a:lnTo>
                <a:lnTo>
                  <a:pt x="536" y="227"/>
                </a:lnTo>
                <a:lnTo>
                  <a:pt x="547" y="231"/>
                </a:lnTo>
                <a:lnTo>
                  <a:pt x="557" y="236"/>
                </a:lnTo>
                <a:lnTo>
                  <a:pt x="566" y="241"/>
                </a:lnTo>
                <a:lnTo>
                  <a:pt x="566" y="228"/>
                </a:lnTo>
                <a:lnTo>
                  <a:pt x="565" y="222"/>
                </a:lnTo>
                <a:lnTo>
                  <a:pt x="564" y="216"/>
                </a:lnTo>
                <a:lnTo>
                  <a:pt x="562" y="210"/>
                </a:lnTo>
                <a:lnTo>
                  <a:pt x="560" y="205"/>
                </a:lnTo>
                <a:lnTo>
                  <a:pt x="557" y="201"/>
                </a:lnTo>
                <a:lnTo>
                  <a:pt x="553" y="196"/>
                </a:lnTo>
                <a:lnTo>
                  <a:pt x="551" y="194"/>
                </a:lnTo>
                <a:lnTo>
                  <a:pt x="549" y="192"/>
                </a:lnTo>
                <a:lnTo>
                  <a:pt x="544" y="189"/>
                </a:lnTo>
                <a:lnTo>
                  <a:pt x="538" y="185"/>
                </a:lnTo>
                <a:lnTo>
                  <a:pt x="532" y="183"/>
                </a:lnTo>
                <a:lnTo>
                  <a:pt x="526" y="180"/>
                </a:lnTo>
                <a:lnTo>
                  <a:pt x="519" y="178"/>
                </a:lnTo>
                <a:lnTo>
                  <a:pt x="512" y="177"/>
                </a:lnTo>
                <a:lnTo>
                  <a:pt x="504" y="176"/>
                </a:lnTo>
                <a:lnTo>
                  <a:pt x="496" y="175"/>
                </a:lnTo>
                <a:lnTo>
                  <a:pt x="487" y="175"/>
                </a:lnTo>
                <a:lnTo>
                  <a:pt x="480" y="175"/>
                </a:lnTo>
                <a:lnTo>
                  <a:pt x="473" y="176"/>
                </a:lnTo>
                <a:lnTo>
                  <a:pt x="460" y="177"/>
                </a:lnTo>
                <a:lnTo>
                  <a:pt x="454" y="179"/>
                </a:lnTo>
                <a:lnTo>
                  <a:pt x="448" y="180"/>
                </a:lnTo>
                <a:lnTo>
                  <a:pt x="438" y="184"/>
                </a:lnTo>
                <a:lnTo>
                  <a:pt x="429" y="188"/>
                </a:lnTo>
                <a:lnTo>
                  <a:pt x="420" y="192"/>
                </a:lnTo>
                <a:lnTo>
                  <a:pt x="417" y="194"/>
                </a:lnTo>
                <a:lnTo>
                  <a:pt x="413" y="197"/>
                </a:lnTo>
                <a:lnTo>
                  <a:pt x="407" y="202"/>
                </a:lnTo>
                <a:close/>
                <a:moveTo>
                  <a:pt x="477" y="256"/>
                </a:moveTo>
                <a:lnTo>
                  <a:pt x="469" y="257"/>
                </a:lnTo>
                <a:lnTo>
                  <a:pt x="461" y="257"/>
                </a:lnTo>
                <a:lnTo>
                  <a:pt x="454" y="258"/>
                </a:lnTo>
                <a:lnTo>
                  <a:pt x="447" y="259"/>
                </a:lnTo>
                <a:lnTo>
                  <a:pt x="441" y="261"/>
                </a:lnTo>
                <a:lnTo>
                  <a:pt x="434" y="263"/>
                </a:lnTo>
                <a:lnTo>
                  <a:pt x="423" y="268"/>
                </a:lnTo>
                <a:lnTo>
                  <a:pt x="418" y="271"/>
                </a:lnTo>
                <a:lnTo>
                  <a:pt x="414" y="275"/>
                </a:lnTo>
                <a:lnTo>
                  <a:pt x="410" y="278"/>
                </a:lnTo>
                <a:lnTo>
                  <a:pt x="408" y="280"/>
                </a:lnTo>
                <a:lnTo>
                  <a:pt x="407" y="283"/>
                </a:lnTo>
                <a:lnTo>
                  <a:pt x="404" y="287"/>
                </a:lnTo>
                <a:lnTo>
                  <a:pt x="403" y="292"/>
                </a:lnTo>
                <a:lnTo>
                  <a:pt x="402" y="297"/>
                </a:lnTo>
                <a:lnTo>
                  <a:pt x="401" y="303"/>
                </a:lnTo>
                <a:lnTo>
                  <a:pt x="402" y="309"/>
                </a:lnTo>
                <a:lnTo>
                  <a:pt x="403" y="314"/>
                </a:lnTo>
                <a:lnTo>
                  <a:pt x="404" y="319"/>
                </a:lnTo>
                <a:lnTo>
                  <a:pt x="407" y="323"/>
                </a:lnTo>
                <a:lnTo>
                  <a:pt x="410" y="327"/>
                </a:lnTo>
                <a:lnTo>
                  <a:pt x="414" y="331"/>
                </a:lnTo>
                <a:lnTo>
                  <a:pt x="418" y="335"/>
                </a:lnTo>
                <a:lnTo>
                  <a:pt x="423" y="338"/>
                </a:lnTo>
                <a:lnTo>
                  <a:pt x="429" y="341"/>
                </a:lnTo>
                <a:lnTo>
                  <a:pt x="434" y="343"/>
                </a:lnTo>
                <a:lnTo>
                  <a:pt x="441" y="345"/>
                </a:lnTo>
                <a:lnTo>
                  <a:pt x="447" y="347"/>
                </a:lnTo>
                <a:lnTo>
                  <a:pt x="454" y="348"/>
                </a:lnTo>
                <a:lnTo>
                  <a:pt x="461" y="349"/>
                </a:lnTo>
                <a:lnTo>
                  <a:pt x="469" y="349"/>
                </a:lnTo>
                <a:lnTo>
                  <a:pt x="477" y="349"/>
                </a:lnTo>
                <a:lnTo>
                  <a:pt x="491" y="349"/>
                </a:lnTo>
                <a:lnTo>
                  <a:pt x="497" y="348"/>
                </a:lnTo>
                <a:lnTo>
                  <a:pt x="504" y="347"/>
                </a:lnTo>
                <a:lnTo>
                  <a:pt x="517" y="345"/>
                </a:lnTo>
                <a:lnTo>
                  <a:pt x="529" y="342"/>
                </a:lnTo>
                <a:lnTo>
                  <a:pt x="540" y="338"/>
                </a:lnTo>
                <a:lnTo>
                  <a:pt x="550" y="333"/>
                </a:lnTo>
                <a:lnTo>
                  <a:pt x="558" y="328"/>
                </a:lnTo>
                <a:lnTo>
                  <a:pt x="566" y="323"/>
                </a:lnTo>
                <a:lnTo>
                  <a:pt x="566" y="284"/>
                </a:lnTo>
                <a:lnTo>
                  <a:pt x="558" y="278"/>
                </a:lnTo>
                <a:lnTo>
                  <a:pt x="554" y="276"/>
                </a:lnTo>
                <a:lnTo>
                  <a:pt x="550" y="273"/>
                </a:lnTo>
                <a:lnTo>
                  <a:pt x="540" y="269"/>
                </a:lnTo>
                <a:lnTo>
                  <a:pt x="529" y="265"/>
                </a:lnTo>
                <a:lnTo>
                  <a:pt x="517" y="261"/>
                </a:lnTo>
                <a:lnTo>
                  <a:pt x="504" y="259"/>
                </a:lnTo>
                <a:lnTo>
                  <a:pt x="497" y="258"/>
                </a:lnTo>
                <a:lnTo>
                  <a:pt x="491" y="257"/>
                </a:lnTo>
                <a:lnTo>
                  <a:pt x="477" y="256"/>
                </a:lnTo>
                <a:close/>
                <a:moveTo>
                  <a:pt x="757" y="382"/>
                </a:moveTo>
                <a:lnTo>
                  <a:pt x="752" y="382"/>
                </a:lnTo>
                <a:lnTo>
                  <a:pt x="750" y="381"/>
                </a:lnTo>
                <a:lnTo>
                  <a:pt x="748" y="379"/>
                </a:lnTo>
                <a:lnTo>
                  <a:pt x="745" y="375"/>
                </a:lnTo>
                <a:lnTo>
                  <a:pt x="745" y="373"/>
                </a:lnTo>
                <a:lnTo>
                  <a:pt x="745" y="370"/>
                </a:lnTo>
                <a:lnTo>
                  <a:pt x="745" y="151"/>
                </a:lnTo>
                <a:lnTo>
                  <a:pt x="745" y="148"/>
                </a:lnTo>
                <a:lnTo>
                  <a:pt x="745" y="145"/>
                </a:lnTo>
                <a:lnTo>
                  <a:pt x="746" y="143"/>
                </a:lnTo>
                <a:lnTo>
                  <a:pt x="748" y="142"/>
                </a:lnTo>
                <a:lnTo>
                  <a:pt x="749" y="141"/>
                </a:lnTo>
                <a:lnTo>
                  <a:pt x="751" y="140"/>
                </a:lnTo>
                <a:lnTo>
                  <a:pt x="754" y="139"/>
                </a:lnTo>
                <a:lnTo>
                  <a:pt x="756" y="139"/>
                </a:lnTo>
                <a:lnTo>
                  <a:pt x="764" y="139"/>
                </a:lnTo>
                <a:lnTo>
                  <a:pt x="770" y="140"/>
                </a:lnTo>
                <a:lnTo>
                  <a:pt x="776" y="141"/>
                </a:lnTo>
                <a:lnTo>
                  <a:pt x="780" y="143"/>
                </a:lnTo>
                <a:lnTo>
                  <a:pt x="784" y="145"/>
                </a:lnTo>
                <a:lnTo>
                  <a:pt x="787" y="149"/>
                </a:lnTo>
                <a:lnTo>
                  <a:pt x="789" y="154"/>
                </a:lnTo>
                <a:lnTo>
                  <a:pt x="790" y="159"/>
                </a:lnTo>
                <a:lnTo>
                  <a:pt x="791" y="165"/>
                </a:lnTo>
                <a:lnTo>
                  <a:pt x="795" y="162"/>
                </a:lnTo>
                <a:lnTo>
                  <a:pt x="799" y="159"/>
                </a:lnTo>
                <a:lnTo>
                  <a:pt x="804" y="156"/>
                </a:lnTo>
                <a:lnTo>
                  <a:pt x="809" y="153"/>
                </a:lnTo>
                <a:lnTo>
                  <a:pt x="820" y="147"/>
                </a:lnTo>
                <a:lnTo>
                  <a:pt x="832" y="142"/>
                </a:lnTo>
                <a:lnTo>
                  <a:pt x="838" y="140"/>
                </a:lnTo>
                <a:lnTo>
                  <a:pt x="845" y="138"/>
                </a:lnTo>
                <a:lnTo>
                  <a:pt x="852" y="136"/>
                </a:lnTo>
                <a:lnTo>
                  <a:pt x="859" y="135"/>
                </a:lnTo>
                <a:lnTo>
                  <a:pt x="866" y="134"/>
                </a:lnTo>
                <a:lnTo>
                  <a:pt x="873" y="133"/>
                </a:lnTo>
                <a:lnTo>
                  <a:pt x="889" y="132"/>
                </a:lnTo>
                <a:lnTo>
                  <a:pt x="902" y="133"/>
                </a:lnTo>
                <a:lnTo>
                  <a:pt x="913" y="134"/>
                </a:lnTo>
                <a:lnTo>
                  <a:pt x="918" y="135"/>
                </a:lnTo>
                <a:lnTo>
                  <a:pt x="924" y="136"/>
                </a:lnTo>
                <a:lnTo>
                  <a:pt x="934" y="140"/>
                </a:lnTo>
                <a:lnTo>
                  <a:pt x="943" y="144"/>
                </a:lnTo>
                <a:lnTo>
                  <a:pt x="951" y="149"/>
                </a:lnTo>
                <a:lnTo>
                  <a:pt x="959" y="154"/>
                </a:lnTo>
                <a:lnTo>
                  <a:pt x="963" y="158"/>
                </a:lnTo>
                <a:lnTo>
                  <a:pt x="966" y="161"/>
                </a:lnTo>
                <a:lnTo>
                  <a:pt x="973" y="169"/>
                </a:lnTo>
                <a:lnTo>
                  <a:pt x="978" y="177"/>
                </a:lnTo>
                <a:lnTo>
                  <a:pt x="983" y="187"/>
                </a:lnTo>
                <a:lnTo>
                  <a:pt x="985" y="192"/>
                </a:lnTo>
                <a:lnTo>
                  <a:pt x="987" y="197"/>
                </a:lnTo>
                <a:lnTo>
                  <a:pt x="988" y="202"/>
                </a:lnTo>
                <a:lnTo>
                  <a:pt x="990" y="208"/>
                </a:lnTo>
                <a:lnTo>
                  <a:pt x="992" y="220"/>
                </a:lnTo>
                <a:lnTo>
                  <a:pt x="993" y="233"/>
                </a:lnTo>
                <a:lnTo>
                  <a:pt x="994" y="247"/>
                </a:lnTo>
                <a:lnTo>
                  <a:pt x="994" y="370"/>
                </a:lnTo>
                <a:lnTo>
                  <a:pt x="993" y="373"/>
                </a:lnTo>
                <a:lnTo>
                  <a:pt x="993" y="375"/>
                </a:lnTo>
                <a:lnTo>
                  <a:pt x="992" y="377"/>
                </a:lnTo>
                <a:lnTo>
                  <a:pt x="990" y="379"/>
                </a:lnTo>
                <a:lnTo>
                  <a:pt x="989" y="381"/>
                </a:lnTo>
                <a:lnTo>
                  <a:pt x="987" y="382"/>
                </a:lnTo>
                <a:lnTo>
                  <a:pt x="985" y="382"/>
                </a:lnTo>
                <a:lnTo>
                  <a:pt x="982" y="382"/>
                </a:lnTo>
                <a:lnTo>
                  <a:pt x="960" y="382"/>
                </a:lnTo>
                <a:lnTo>
                  <a:pt x="955" y="382"/>
                </a:lnTo>
                <a:lnTo>
                  <a:pt x="953" y="381"/>
                </a:lnTo>
                <a:lnTo>
                  <a:pt x="951" y="379"/>
                </a:lnTo>
                <a:lnTo>
                  <a:pt x="948" y="375"/>
                </a:lnTo>
                <a:lnTo>
                  <a:pt x="948" y="373"/>
                </a:lnTo>
                <a:lnTo>
                  <a:pt x="948" y="370"/>
                </a:lnTo>
                <a:lnTo>
                  <a:pt x="948" y="248"/>
                </a:lnTo>
                <a:lnTo>
                  <a:pt x="947" y="240"/>
                </a:lnTo>
                <a:lnTo>
                  <a:pt x="946" y="232"/>
                </a:lnTo>
                <a:lnTo>
                  <a:pt x="946" y="228"/>
                </a:lnTo>
                <a:lnTo>
                  <a:pt x="945" y="225"/>
                </a:lnTo>
                <a:lnTo>
                  <a:pt x="943" y="218"/>
                </a:lnTo>
                <a:lnTo>
                  <a:pt x="941" y="211"/>
                </a:lnTo>
                <a:lnTo>
                  <a:pt x="937" y="206"/>
                </a:lnTo>
                <a:lnTo>
                  <a:pt x="934" y="200"/>
                </a:lnTo>
                <a:lnTo>
                  <a:pt x="930" y="195"/>
                </a:lnTo>
                <a:lnTo>
                  <a:pt x="925" y="191"/>
                </a:lnTo>
                <a:lnTo>
                  <a:pt x="920" y="187"/>
                </a:lnTo>
                <a:lnTo>
                  <a:pt x="914" y="184"/>
                </a:lnTo>
                <a:lnTo>
                  <a:pt x="908" y="181"/>
                </a:lnTo>
                <a:lnTo>
                  <a:pt x="901" y="179"/>
                </a:lnTo>
                <a:lnTo>
                  <a:pt x="894" y="177"/>
                </a:lnTo>
                <a:lnTo>
                  <a:pt x="886" y="176"/>
                </a:lnTo>
                <a:lnTo>
                  <a:pt x="877" y="176"/>
                </a:lnTo>
                <a:lnTo>
                  <a:pt x="862" y="177"/>
                </a:lnTo>
                <a:lnTo>
                  <a:pt x="855" y="178"/>
                </a:lnTo>
                <a:lnTo>
                  <a:pt x="852" y="179"/>
                </a:lnTo>
                <a:lnTo>
                  <a:pt x="848" y="179"/>
                </a:lnTo>
                <a:lnTo>
                  <a:pt x="842" y="181"/>
                </a:lnTo>
                <a:lnTo>
                  <a:pt x="836" y="183"/>
                </a:lnTo>
                <a:lnTo>
                  <a:pt x="830" y="186"/>
                </a:lnTo>
                <a:lnTo>
                  <a:pt x="825" y="188"/>
                </a:lnTo>
                <a:lnTo>
                  <a:pt x="815" y="194"/>
                </a:lnTo>
                <a:lnTo>
                  <a:pt x="805" y="201"/>
                </a:lnTo>
                <a:lnTo>
                  <a:pt x="797" y="207"/>
                </a:lnTo>
                <a:lnTo>
                  <a:pt x="791" y="213"/>
                </a:lnTo>
                <a:lnTo>
                  <a:pt x="791" y="370"/>
                </a:lnTo>
                <a:lnTo>
                  <a:pt x="790" y="373"/>
                </a:lnTo>
                <a:lnTo>
                  <a:pt x="790" y="375"/>
                </a:lnTo>
                <a:lnTo>
                  <a:pt x="789" y="377"/>
                </a:lnTo>
                <a:lnTo>
                  <a:pt x="787" y="379"/>
                </a:lnTo>
                <a:lnTo>
                  <a:pt x="786" y="381"/>
                </a:lnTo>
                <a:lnTo>
                  <a:pt x="784" y="382"/>
                </a:lnTo>
                <a:lnTo>
                  <a:pt x="781" y="382"/>
                </a:lnTo>
                <a:lnTo>
                  <a:pt x="778" y="382"/>
                </a:lnTo>
                <a:lnTo>
                  <a:pt x="757" y="382"/>
                </a:lnTo>
                <a:close/>
                <a:moveTo>
                  <a:pt x="1327" y="375"/>
                </a:moveTo>
                <a:lnTo>
                  <a:pt x="1237" y="250"/>
                </a:lnTo>
                <a:lnTo>
                  <a:pt x="1173" y="295"/>
                </a:lnTo>
                <a:lnTo>
                  <a:pt x="1173" y="370"/>
                </a:lnTo>
                <a:lnTo>
                  <a:pt x="1172" y="373"/>
                </a:lnTo>
                <a:lnTo>
                  <a:pt x="1172" y="375"/>
                </a:lnTo>
                <a:lnTo>
                  <a:pt x="1171" y="377"/>
                </a:lnTo>
                <a:lnTo>
                  <a:pt x="1169" y="379"/>
                </a:lnTo>
                <a:lnTo>
                  <a:pt x="1168" y="381"/>
                </a:lnTo>
                <a:lnTo>
                  <a:pt x="1165" y="382"/>
                </a:lnTo>
                <a:lnTo>
                  <a:pt x="1163" y="382"/>
                </a:lnTo>
                <a:lnTo>
                  <a:pt x="1160" y="382"/>
                </a:lnTo>
                <a:lnTo>
                  <a:pt x="1139" y="382"/>
                </a:lnTo>
                <a:lnTo>
                  <a:pt x="1134" y="382"/>
                </a:lnTo>
                <a:lnTo>
                  <a:pt x="1132" y="381"/>
                </a:lnTo>
                <a:lnTo>
                  <a:pt x="1130" y="379"/>
                </a:lnTo>
                <a:lnTo>
                  <a:pt x="1127" y="375"/>
                </a:lnTo>
                <a:lnTo>
                  <a:pt x="1127" y="373"/>
                </a:lnTo>
                <a:lnTo>
                  <a:pt x="1127" y="370"/>
                </a:lnTo>
                <a:lnTo>
                  <a:pt x="1127" y="20"/>
                </a:lnTo>
                <a:lnTo>
                  <a:pt x="1127" y="17"/>
                </a:lnTo>
                <a:lnTo>
                  <a:pt x="1128" y="14"/>
                </a:lnTo>
                <a:lnTo>
                  <a:pt x="1128" y="12"/>
                </a:lnTo>
                <a:lnTo>
                  <a:pt x="1130" y="10"/>
                </a:lnTo>
                <a:lnTo>
                  <a:pt x="1132" y="9"/>
                </a:lnTo>
                <a:lnTo>
                  <a:pt x="1134" y="8"/>
                </a:lnTo>
                <a:lnTo>
                  <a:pt x="1136" y="7"/>
                </a:lnTo>
                <a:lnTo>
                  <a:pt x="1139" y="7"/>
                </a:lnTo>
                <a:lnTo>
                  <a:pt x="1160" y="7"/>
                </a:lnTo>
                <a:lnTo>
                  <a:pt x="1163" y="7"/>
                </a:lnTo>
                <a:lnTo>
                  <a:pt x="1166" y="8"/>
                </a:lnTo>
                <a:lnTo>
                  <a:pt x="1168" y="9"/>
                </a:lnTo>
                <a:lnTo>
                  <a:pt x="1169" y="10"/>
                </a:lnTo>
                <a:lnTo>
                  <a:pt x="1171" y="12"/>
                </a:lnTo>
                <a:lnTo>
                  <a:pt x="1172" y="14"/>
                </a:lnTo>
                <a:lnTo>
                  <a:pt x="1172" y="17"/>
                </a:lnTo>
                <a:lnTo>
                  <a:pt x="1173" y="20"/>
                </a:lnTo>
                <a:lnTo>
                  <a:pt x="1173" y="243"/>
                </a:lnTo>
                <a:lnTo>
                  <a:pt x="1312" y="145"/>
                </a:lnTo>
                <a:lnTo>
                  <a:pt x="1316" y="142"/>
                </a:lnTo>
                <a:lnTo>
                  <a:pt x="1320" y="140"/>
                </a:lnTo>
                <a:lnTo>
                  <a:pt x="1324" y="139"/>
                </a:lnTo>
                <a:lnTo>
                  <a:pt x="1328" y="139"/>
                </a:lnTo>
                <a:lnTo>
                  <a:pt x="1365" y="139"/>
                </a:lnTo>
                <a:lnTo>
                  <a:pt x="1368" y="139"/>
                </a:lnTo>
                <a:lnTo>
                  <a:pt x="1370" y="140"/>
                </a:lnTo>
                <a:lnTo>
                  <a:pt x="1374" y="142"/>
                </a:lnTo>
                <a:lnTo>
                  <a:pt x="1375" y="143"/>
                </a:lnTo>
                <a:lnTo>
                  <a:pt x="1376" y="145"/>
                </a:lnTo>
                <a:lnTo>
                  <a:pt x="1376" y="146"/>
                </a:lnTo>
                <a:lnTo>
                  <a:pt x="1377" y="148"/>
                </a:lnTo>
                <a:lnTo>
                  <a:pt x="1376" y="151"/>
                </a:lnTo>
                <a:lnTo>
                  <a:pt x="1375" y="153"/>
                </a:lnTo>
                <a:lnTo>
                  <a:pt x="1373" y="156"/>
                </a:lnTo>
                <a:lnTo>
                  <a:pt x="1370" y="158"/>
                </a:lnTo>
                <a:lnTo>
                  <a:pt x="1275" y="224"/>
                </a:lnTo>
                <a:lnTo>
                  <a:pt x="1378" y="364"/>
                </a:lnTo>
                <a:lnTo>
                  <a:pt x="1380" y="368"/>
                </a:lnTo>
                <a:lnTo>
                  <a:pt x="1380" y="372"/>
                </a:lnTo>
                <a:lnTo>
                  <a:pt x="1380" y="374"/>
                </a:lnTo>
                <a:lnTo>
                  <a:pt x="1379" y="376"/>
                </a:lnTo>
                <a:lnTo>
                  <a:pt x="1378" y="378"/>
                </a:lnTo>
                <a:lnTo>
                  <a:pt x="1377" y="380"/>
                </a:lnTo>
                <a:lnTo>
                  <a:pt x="1375" y="381"/>
                </a:lnTo>
                <a:lnTo>
                  <a:pt x="1373" y="382"/>
                </a:lnTo>
                <a:lnTo>
                  <a:pt x="1369" y="382"/>
                </a:lnTo>
                <a:lnTo>
                  <a:pt x="1342" y="382"/>
                </a:lnTo>
                <a:lnTo>
                  <a:pt x="1338" y="382"/>
                </a:lnTo>
                <a:lnTo>
                  <a:pt x="1336" y="381"/>
                </a:lnTo>
                <a:lnTo>
                  <a:pt x="1334" y="380"/>
                </a:lnTo>
                <a:lnTo>
                  <a:pt x="1330" y="378"/>
                </a:lnTo>
                <a:lnTo>
                  <a:pt x="1327" y="375"/>
                </a:lnTo>
                <a:close/>
                <a:moveTo>
                  <a:pt x="1496" y="382"/>
                </a:moveTo>
                <a:lnTo>
                  <a:pt x="1494" y="382"/>
                </a:lnTo>
                <a:lnTo>
                  <a:pt x="1492" y="382"/>
                </a:lnTo>
                <a:lnTo>
                  <a:pt x="1490" y="381"/>
                </a:lnTo>
                <a:lnTo>
                  <a:pt x="1488" y="379"/>
                </a:lnTo>
                <a:lnTo>
                  <a:pt x="1487" y="377"/>
                </a:lnTo>
                <a:lnTo>
                  <a:pt x="1486" y="375"/>
                </a:lnTo>
                <a:lnTo>
                  <a:pt x="1485" y="373"/>
                </a:lnTo>
                <a:lnTo>
                  <a:pt x="1485" y="370"/>
                </a:lnTo>
                <a:lnTo>
                  <a:pt x="1485" y="151"/>
                </a:lnTo>
                <a:lnTo>
                  <a:pt x="1485" y="149"/>
                </a:lnTo>
                <a:lnTo>
                  <a:pt x="1486" y="146"/>
                </a:lnTo>
                <a:lnTo>
                  <a:pt x="1487" y="144"/>
                </a:lnTo>
                <a:lnTo>
                  <a:pt x="1488" y="142"/>
                </a:lnTo>
                <a:lnTo>
                  <a:pt x="1490" y="141"/>
                </a:lnTo>
                <a:lnTo>
                  <a:pt x="1492" y="140"/>
                </a:lnTo>
                <a:lnTo>
                  <a:pt x="1494" y="139"/>
                </a:lnTo>
                <a:lnTo>
                  <a:pt x="1496" y="139"/>
                </a:lnTo>
                <a:lnTo>
                  <a:pt x="1519" y="139"/>
                </a:lnTo>
                <a:lnTo>
                  <a:pt x="1524" y="140"/>
                </a:lnTo>
                <a:lnTo>
                  <a:pt x="1526" y="141"/>
                </a:lnTo>
                <a:lnTo>
                  <a:pt x="1528" y="142"/>
                </a:lnTo>
                <a:lnTo>
                  <a:pt x="1530" y="146"/>
                </a:lnTo>
                <a:lnTo>
                  <a:pt x="1531" y="149"/>
                </a:lnTo>
                <a:lnTo>
                  <a:pt x="1531" y="151"/>
                </a:lnTo>
                <a:lnTo>
                  <a:pt x="1531" y="370"/>
                </a:lnTo>
                <a:lnTo>
                  <a:pt x="1531" y="373"/>
                </a:lnTo>
                <a:lnTo>
                  <a:pt x="1530" y="375"/>
                </a:lnTo>
                <a:lnTo>
                  <a:pt x="1529" y="377"/>
                </a:lnTo>
                <a:lnTo>
                  <a:pt x="1528" y="379"/>
                </a:lnTo>
                <a:lnTo>
                  <a:pt x="1526" y="381"/>
                </a:lnTo>
                <a:lnTo>
                  <a:pt x="1524" y="382"/>
                </a:lnTo>
                <a:lnTo>
                  <a:pt x="1522" y="382"/>
                </a:lnTo>
                <a:lnTo>
                  <a:pt x="1519" y="382"/>
                </a:lnTo>
                <a:lnTo>
                  <a:pt x="1496" y="382"/>
                </a:lnTo>
                <a:close/>
                <a:moveTo>
                  <a:pt x="1530" y="80"/>
                </a:moveTo>
                <a:lnTo>
                  <a:pt x="1487" y="80"/>
                </a:lnTo>
                <a:lnTo>
                  <a:pt x="1482" y="79"/>
                </a:lnTo>
                <a:lnTo>
                  <a:pt x="1480" y="78"/>
                </a:lnTo>
                <a:lnTo>
                  <a:pt x="1478" y="76"/>
                </a:lnTo>
                <a:lnTo>
                  <a:pt x="1477" y="75"/>
                </a:lnTo>
                <a:lnTo>
                  <a:pt x="1476" y="73"/>
                </a:lnTo>
                <a:lnTo>
                  <a:pt x="1475" y="71"/>
                </a:lnTo>
                <a:lnTo>
                  <a:pt x="1475" y="68"/>
                </a:lnTo>
                <a:lnTo>
                  <a:pt x="1475" y="46"/>
                </a:lnTo>
                <a:lnTo>
                  <a:pt x="1475" y="44"/>
                </a:lnTo>
                <a:lnTo>
                  <a:pt x="1476" y="41"/>
                </a:lnTo>
                <a:lnTo>
                  <a:pt x="1477" y="39"/>
                </a:lnTo>
                <a:lnTo>
                  <a:pt x="1478" y="38"/>
                </a:lnTo>
                <a:lnTo>
                  <a:pt x="1480" y="36"/>
                </a:lnTo>
                <a:lnTo>
                  <a:pt x="1482" y="35"/>
                </a:lnTo>
                <a:lnTo>
                  <a:pt x="1484" y="35"/>
                </a:lnTo>
                <a:lnTo>
                  <a:pt x="1487" y="35"/>
                </a:lnTo>
                <a:lnTo>
                  <a:pt x="1530" y="35"/>
                </a:lnTo>
                <a:lnTo>
                  <a:pt x="1535" y="35"/>
                </a:lnTo>
                <a:lnTo>
                  <a:pt x="1537" y="36"/>
                </a:lnTo>
                <a:lnTo>
                  <a:pt x="1539" y="38"/>
                </a:lnTo>
                <a:lnTo>
                  <a:pt x="1540" y="39"/>
                </a:lnTo>
                <a:lnTo>
                  <a:pt x="1541" y="41"/>
                </a:lnTo>
                <a:lnTo>
                  <a:pt x="1542" y="44"/>
                </a:lnTo>
                <a:lnTo>
                  <a:pt x="1542" y="46"/>
                </a:lnTo>
                <a:lnTo>
                  <a:pt x="1542" y="68"/>
                </a:lnTo>
                <a:lnTo>
                  <a:pt x="1542" y="71"/>
                </a:lnTo>
                <a:lnTo>
                  <a:pt x="1541" y="73"/>
                </a:lnTo>
                <a:lnTo>
                  <a:pt x="1540" y="75"/>
                </a:lnTo>
                <a:lnTo>
                  <a:pt x="1539" y="76"/>
                </a:lnTo>
                <a:lnTo>
                  <a:pt x="1537" y="78"/>
                </a:lnTo>
                <a:lnTo>
                  <a:pt x="1535" y="79"/>
                </a:lnTo>
                <a:lnTo>
                  <a:pt x="1533" y="79"/>
                </a:lnTo>
                <a:lnTo>
                  <a:pt x="1530" y="80"/>
                </a:lnTo>
                <a:close/>
                <a:moveTo>
                  <a:pt x="1679" y="382"/>
                </a:moveTo>
                <a:lnTo>
                  <a:pt x="1674" y="382"/>
                </a:lnTo>
                <a:lnTo>
                  <a:pt x="1672" y="381"/>
                </a:lnTo>
                <a:lnTo>
                  <a:pt x="1670" y="379"/>
                </a:lnTo>
                <a:lnTo>
                  <a:pt x="1668" y="375"/>
                </a:lnTo>
                <a:lnTo>
                  <a:pt x="1667" y="373"/>
                </a:lnTo>
                <a:lnTo>
                  <a:pt x="1667" y="370"/>
                </a:lnTo>
                <a:lnTo>
                  <a:pt x="1667" y="151"/>
                </a:lnTo>
                <a:lnTo>
                  <a:pt x="1667" y="148"/>
                </a:lnTo>
                <a:lnTo>
                  <a:pt x="1668" y="145"/>
                </a:lnTo>
                <a:lnTo>
                  <a:pt x="1669" y="143"/>
                </a:lnTo>
                <a:lnTo>
                  <a:pt x="1670" y="142"/>
                </a:lnTo>
                <a:lnTo>
                  <a:pt x="1672" y="141"/>
                </a:lnTo>
                <a:lnTo>
                  <a:pt x="1674" y="140"/>
                </a:lnTo>
                <a:lnTo>
                  <a:pt x="1676" y="139"/>
                </a:lnTo>
                <a:lnTo>
                  <a:pt x="1678" y="139"/>
                </a:lnTo>
                <a:lnTo>
                  <a:pt x="1686" y="139"/>
                </a:lnTo>
                <a:lnTo>
                  <a:pt x="1693" y="140"/>
                </a:lnTo>
                <a:lnTo>
                  <a:pt x="1698" y="141"/>
                </a:lnTo>
                <a:lnTo>
                  <a:pt x="1703" y="143"/>
                </a:lnTo>
                <a:lnTo>
                  <a:pt x="1706" y="145"/>
                </a:lnTo>
                <a:lnTo>
                  <a:pt x="1709" y="149"/>
                </a:lnTo>
                <a:lnTo>
                  <a:pt x="1711" y="154"/>
                </a:lnTo>
                <a:lnTo>
                  <a:pt x="1712" y="159"/>
                </a:lnTo>
                <a:lnTo>
                  <a:pt x="1713" y="165"/>
                </a:lnTo>
                <a:lnTo>
                  <a:pt x="1717" y="162"/>
                </a:lnTo>
                <a:lnTo>
                  <a:pt x="1722" y="159"/>
                </a:lnTo>
                <a:lnTo>
                  <a:pt x="1727" y="156"/>
                </a:lnTo>
                <a:lnTo>
                  <a:pt x="1732" y="153"/>
                </a:lnTo>
                <a:lnTo>
                  <a:pt x="1743" y="147"/>
                </a:lnTo>
                <a:lnTo>
                  <a:pt x="1755" y="142"/>
                </a:lnTo>
                <a:lnTo>
                  <a:pt x="1761" y="140"/>
                </a:lnTo>
                <a:lnTo>
                  <a:pt x="1767" y="138"/>
                </a:lnTo>
                <a:lnTo>
                  <a:pt x="1774" y="136"/>
                </a:lnTo>
                <a:lnTo>
                  <a:pt x="1781" y="135"/>
                </a:lnTo>
                <a:lnTo>
                  <a:pt x="1788" y="134"/>
                </a:lnTo>
                <a:lnTo>
                  <a:pt x="1795" y="133"/>
                </a:lnTo>
                <a:lnTo>
                  <a:pt x="1811" y="132"/>
                </a:lnTo>
                <a:lnTo>
                  <a:pt x="1823" y="133"/>
                </a:lnTo>
                <a:lnTo>
                  <a:pt x="1834" y="134"/>
                </a:lnTo>
                <a:lnTo>
                  <a:pt x="1840" y="135"/>
                </a:lnTo>
                <a:lnTo>
                  <a:pt x="1845" y="136"/>
                </a:lnTo>
                <a:lnTo>
                  <a:pt x="1855" y="140"/>
                </a:lnTo>
                <a:lnTo>
                  <a:pt x="1864" y="144"/>
                </a:lnTo>
                <a:lnTo>
                  <a:pt x="1873" y="149"/>
                </a:lnTo>
                <a:lnTo>
                  <a:pt x="1881" y="154"/>
                </a:lnTo>
                <a:lnTo>
                  <a:pt x="1884" y="158"/>
                </a:lnTo>
                <a:lnTo>
                  <a:pt x="1888" y="161"/>
                </a:lnTo>
                <a:lnTo>
                  <a:pt x="1894" y="169"/>
                </a:lnTo>
                <a:lnTo>
                  <a:pt x="1899" y="177"/>
                </a:lnTo>
                <a:lnTo>
                  <a:pt x="1904" y="187"/>
                </a:lnTo>
                <a:lnTo>
                  <a:pt x="1906" y="192"/>
                </a:lnTo>
                <a:lnTo>
                  <a:pt x="1908" y="197"/>
                </a:lnTo>
                <a:lnTo>
                  <a:pt x="1910" y="202"/>
                </a:lnTo>
                <a:lnTo>
                  <a:pt x="1911" y="208"/>
                </a:lnTo>
                <a:lnTo>
                  <a:pt x="1913" y="220"/>
                </a:lnTo>
                <a:lnTo>
                  <a:pt x="1914" y="233"/>
                </a:lnTo>
                <a:lnTo>
                  <a:pt x="1915" y="247"/>
                </a:lnTo>
                <a:lnTo>
                  <a:pt x="1915" y="370"/>
                </a:lnTo>
                <a:lnTo>
                  <a:pt x="1915" y="373"/>
                </a:lnTo>
                <a:lnTo>
                  <a:pt x="1914" y="375"/>
                </a:lnTo>
                <a:lnTo>
                  <a:pt x="1913" y="377"/>
                </a:lnTo>
                <a:lnTo>
                  <a:pt x="1912" y="379"/>
                </a:lnTo>
                <a:lnTo>
                  <a:pt x="1910" y="381"/>
                </a:lnTo>
                <a:lnTo>
                  <a:pt x="1908" y="382"/>
                </a:lnTo>
                <a:lnTo>
                  <a:pt x="1906" y="382"/>
                </a:lnTo>
                <a:lnTo>
                  <a:pt x="1904" y="382"/>
                </a:lnTo>
                <a:lnTo>
                  <a:pt x="1881" y="382"/>
                </a:lnTo>
                <a:lnTo>
                  <a:pt x="1876" y="382"/>
                </a:lnTo>
                <a:lnTo>
                  <a:pt x="1874" y="381"/>
                </a:lnTo>
                <a:lnTo>
                  <a:pt x="1872" y="379"/>
                </a:lnTo>
                <a:lnTo>
                  <a:pt x="1870" y="375"/>
                </a:lnTo>
                <a:lnTo>
                  <a:pt x="1869" y="373"/>
                </a:lnTo>
                <a:lnTo>
                  <a:pt x="1869" y="370"/>
                </a:lnTo>
                <a:lnTo>
                  <a:pt x="1869" y="248"/>
                </a:lnTo>
                <a:lnTo>
                  <a:pt x="1869" y="240"/>
                </a:lnTo>
                <a:lnTo>
                  <a:pt x="1868" y="232"/>
                </a:lnTo>
                <a:lnTo>
                  <a:pt x="1867" y="228"/>
                </a:lnTo>
                <a:lnTo>
                  <a:pt x="1866" y="225"/>
                </a:lnTo>
                <a:lnTo>
                  <a:pt x="1864" y="218"/>
                </a:lnTo>
                <a:lnTo>
                  <a:pt x="1862" y="211"/>
                </a:lnTo>
                <a:lnTo>
                  <a:pt x="1859" y="206"/>
                </a:lnTo>
                <a:lnTo>
                  <a:pt x="1855" y="200"/>
                </a:lnTo>
                <a:lnTo>
                  <a:pt x="1851" y="195"/>
                </a:lnTo>
                <a:lnTo>
                  <a:pt x="1846" y="191"/>
                </a:lnTo>
                <a:lnTo>
                  <a:pt x="1841" y="187"/>
                </a:lnTo>
                <a:lnTo>
                  <a:pt x="1835" y="184"/>
                </a:lnTo>
                <a:lnTo>
                  <a:pt x="1829" y="181"/>
                </a:lnTo>
                <a:lnTo>
                  <a:pt x="1822" y="179"/>
                </a:lnTo>
                <a:lnTo>
                  <a:pt x="1815" y="177"/>
                </a:lnTo>
                <a:lnTo>
                  <a:pt x="1807" y="176"/>
                </a:lnTo>
                <a:lnTo>
                  <a:pt x="1799" y="176"/>
                </a:lnTo>
                <a:lnTo>
                  <a:pt x="1784" y="177"/>
                </a:lnTo>
                <a:lnTo>
                  <a:pt x="1777" y="178"/>
                </a:lnTo>
                <a:lnTo>
                  <a:pt x="1774" y="179"/>
                </a:lnTo>
                <a:lnTo>
                  <a:pt x="1771" y="179"/>
                </a:lnTo>
                <a:lnTo>
                  <a:pt x="1764" y="181"/>
                </a:lnTo>
                <a:lnTo>
                  <a:pt x="1758" y="183"/>
                </a:lnTo>
                <a:lnTo>
                  <a:pt x="1753" y="186"/>
                </a:lnTo>
                <a:lnTo>
                  <a:pt x="1747" y="188"/>
                </a:lnTo>
                <a:lnTo>
                  <a:pt x="1737" y="194"/>
                </a:lnTo>
                <a:lnTo>
                  <a:pt x="1728" y="201"/>
                </a:lnTo>
                <a:lnTo>
                  <a:pt x="1720" y="207"/>
                </a:lnTo>
                <a:lnTo>
                  <a:pt x="1713" y="213"/>
                </a:lnTo>
                <a:lnTo>
                  <a:pt x="1713" y="370"/>
                </a:lnTo>
                <a:lnTo>
                  <a:pt x="1713" y="373"/>
                </a:lnTo>
                <a:lnTo>
                  <a:pt x="1712" y="375"/>
                </a:lnTo>
                <a:lnTo>
                  <a:pt x="1711" y="377"/>
                </a:lnTo>
                <a:lnTo>
                  <a:pt x="1710" y="379"/>
                </a:lnTo>
                <a:lnTo>
                  <a:pt x="1708" y="381"/>
                </a:lnTo>
                <a:lnTo>
                  <a:pt x="1706" y="382"/>
                </a:lnTo>
                <a:lnTo>
                  <a:pt x="1703" y="382"/>
                </a:lnTo>
                <a:lnTo>
                  <a:pt x="1701" y="382"/>
                </a:lnTo>
                <a:lnTo>
                  <a:pt x="1679" y="382"/>
                </a:lnTo>
                <a:close/>
                <a:moveTo>
                  <a:pt x="2061" y="382"/>
                </a:moveTo>
                <a:lnTo>
                  <a:pt x="2055" y="382"/>
                </a:lnTo>
                <a:lnTo>
                  <a:pt x="2053" y="381"/>
                </a:lnTo>
                <a:lnTo>
                  <a:pt x="2051" y="379"/>
                </a:lnTo>
                <a:lnTo>
                  <a:pt x="2049" y="375"/>
                </a:lnTo>
                <a:lnTo>
                  <a:pt x="2048" y="373"/>
                </a:lnTo>
                <a:lnTo>
                  <a:pt x="2048" y="370"/>
                </a:lnTo>
                <a:lnTo>
                  <a:pt x="2048" y="151"/>
                </a:lnTo>
                <a:lnTo>
                  <a:pt x="2048" y="148"/>
                </a:lnTo>
                <a:lnTo>
                  <a:pt x="2049" y="145"/>
                </a:lnTo>
                <a:lnTo>
                  <a:pt x="2050" y="143"/>
                </a:lnTo>
                <a:lnTo>
                  <a:pt x="2051" y="142"/>
                </a:lnTo>
                <a:lnTo>
                  <a:pt x="2053" y="141"/>
                </a:lnTo>
                <a:lnTo>
                  <a:pt x="2055" y="140"/>
                </a:lnTo>
                <a:lnTo>
                  <a:pt x="2057" y="139"/>
                </a:lnTo>
                <a:lnTo>
                  <a:pt x="2060" y="139"/>
                </a:lnTo>
                <a:lnTo>
                  <a:pt x="2067" y="139"/>
                </a:lnTo>
                <a:lnTo>
                  <a:pt x="2074" y="140"/>
                </a:lnTo>
                <a:lnTo>
                  <a:pt x="2079" y="141"/>
                </a:lnTo>
                <a:lnTo>
                  <a:pt x="2084" y="143"/>
                </a:lnTo>
                <a:lnTo>
                  <a:pt x="2087" y="145"/>
                </a:lnTo>
                <a:lnTo>
                  <a:pt x="2090" y="149"/>
                </a:lnTo>
                <a:lnTo>
                  <a:pt x="2092" y="154"/>
                </a:lnTo>
                <a:lnTo>
                  <a:pt x="2093" y="159"/>
                </a:lnTo>
                <a:lnTo>
                  <a:pt x="2094" y="165"/>
                </a:lnTo>
                <a:lnTo>
                  <a:pt x="2098" y="162"/>
                </a:lnTo>
                <a:lnTo>
                  <a:pt x="2103" y="159"/>
                </a:lnTo>
                <a:lnTo>
                  <a:pt x="2108" y="156"/>
                </a:lnTo>
                <a:lnTo>
                  <a:pt x="2113" y="153"/>
                </a:lnTo>
                <a:lnTo>
                  <a:pt x="2124" y="147"/>
                </a:lnTo>
                <a:lnTo>
                  <a:pt x="2136" y="142"/>
                </a:lnTo>
                <a:lnTo>
                  <a:pt x="2142" y="140"/>
                </a:lnTo>
                <a:lnTo>
                  <a:pt x="2148" y="138"/>
                </a:lnTo>
                <a:lnTo>
                  <a:pt x="2155" y="136"/>
                </a:lnTo>
                <a:lnTo>
                  <a:pt x="2162" y="135"/>
                </a:lnTo>
                <a:lnTo>
                  <a:pt x="2169" y="134"/>
                </a:lnTo>
                <a:lnTo>
                  <a:pt x="2177" y="133"/>
                </a:lnTo>
                <a:lnTo>
                  <a:pt x="2192" y="132"/>
                </a:lnTo>
                <a:lnTo>
                  <a:pt x="2204" y="133"/>
                </a:lnTo>
                <a:lnTo>
                  <a:pt x="2215" y="134"/>
                </a:lnTo>
                <a:lnTo>
                  <a:pt x="2221" y="135"/>
                </a:lnTo>
                <a:lnTo>
                  <a:pt x="2226" y="136"/>
                </a:lnTo>
                <a:lnTo>
                  <a:pt x="2236" y="140"/>
                </a:lnTo>
                <a:lnTo>
                  <a:pt x="2245" y="144"/>
                </a:lnTo>
                <a:lnTo>
                  <a:pt x="2254" y="149"/>
                </a:lnTo>
                <a:lnTo>
                  <a:pt x="2262" y="154"/>
                </a:lnTo>
                <a:lnTo>
                  <a:pt x="2265" y="158"/>
                </a:lnTo>
                <a:lnTo>
                  <a:pt x="2269" y="161"/>
                </a:lnTo>
                <a:lnTo>
                  <a:pt x="2275" y="169"/>
                </a:lnTo>
                <a:lnTo>
                  <a:pt x="2281" y="177"/>
                </a:lnTo>
                <a:lnTo>
                  <a:pt x="2285" y="187"/>
                </a:lnTo>
                <a:lnTo>
                  <a:pt x="2287" y="192"/>
                </a:lnTo>
                <a:lnTo>
                  <a:pt x="2289" y="197"/>
                </a:lnTo>
                <a:lnTo>
                  <a:pt x="2291" y="202"/>
                </a:lnTo>
                <a:lnTo>
                  <a:pt x="2292" y="208"/>
                </a:lnTo>
                <a:lnTo>
                  <a:pt x="2294" y="220"/>
                </a:lnTo>
                <a:lnTo>
                  <a:pt x="2295" y="233"/>
                </a:lnTo>
                <a:lnTo>
                  <a:pt x="2296" y="247"/>
                </a:lnTo>
                <a:lnTo>
                  <a:pt x="2296" y="370"/>
                </a:lnTo>
                <a:lnTo>
                  <a:pt x="2296" y="373"/>
                </a:lnTo>
                <a:lnTo>
                  <a:pt x="2295" y="375"/>
                </a:lnTo>
                <a:lnTo>
                  <a:pt x="2294" y="377"/>
                </a:lnTo>
                <a:lnTo>
                  <a:pt x="2293" y="379"/>
                </a:lnTo>
                <a:lnTo>
                  <a:pt x="2291" y="381"/>
                </a:lnTo>
                <a:lnTo>
                  <a:pt x="2289" y="382"/>
                </a:lnTo>
                <a:lnTo>
                  <a:pt x="2287" y="382"/>
                </a:lnTo>
                <a:lnTo>
                  <a:pt x="2285" y="382"/>
                </a:lnTo>
                <a:lnTo>
                  <a:pt x="2263" y="382"/>
                </a:lnTo>
                <a:lnTo>
                  <a:pt x="2257" y="382"/>
                </a:lnTo>
                <a:lnTo>
                  <a:pt x="2255" y="381"/>
                </a:lnTo>
                <a:lnTo>
                  <a:pt x="2253" y="379"/>
                </a:lnTo>
                <a:lnTo>
                  <a:pt x="2251" y="375"/>
                </a:lnTo>
                <a:lnTo>
                  <a:pt x="2250" y="373"/>
                </a:lnTo>
                <a:lnTo>
                  <a:pt x="2250" y="370"/>
                </a:lnTo>
                <a:lnTo>
                  <a:pt x="2250" y="248"/>
                </a:lnTo>
                <a:lnTo>
                  <a:pt x="2250" y="240"/>
                </a:lnTo>
                <a:lnTo>
                  <a:pt x="2249" y="232"/>
                </a:lnTo>
                <a:lnTo>
                  <a:pt x="2248" y="228"/>
                </a:lnTo>
                <a:lnTo>
                  <a:pt x="2247" y="225"/>
                </a:lnTo>
                <a:lnTo>
                  <a:pt x="2245" y="218"/>
                </a:lnTo>
                <a:lnTo>
                  <a:pt x="2243" y="211"/>
                </a:lnTo>
                <a:lnTo>
                  <a:pt x="2240" y="206"/>
                </a:lnTo>
                <a:lnTo>
                  <a:pt x="2236" y="200"/>
                </a:lnTo>
                <a:lnTo>
                  <a:pt x="2232" y="195"/>
                </a:lnTo>
                <a:lnTo>
                  <a:pt x="2227" y="191"/>
                </a:lnTo>
                <a:lnTo>
                  <a:pt x="2222" y="187"/>
                </a:lnTo>
                <a:lnTo>
                  <a:pt x="2216" y="184"/>
                </a:lnTo>
                <a:lnTo>
                  <a:pt x="2210" y="181"/>
                </a:lnTo>
                <a:lnTo>
                  <a:pt x="2203" y="179"/>
                </a:lnTo>
                <a:lnTo>
                  <a:pt x="2196" y="177"/>
                </a:lnTo>
                <a:lnTo>
                  <a:pt x="2188" y="176"/>
                </a:lnTo>
                <a:lnTo>
                  <a:pt x="2180" y="176"/>
                </a:lnTo>
                <a:lnTo>
                  <a:pt x="2165" y="177"/>
                </a:lnTo>
                <a:lnTo>
                  <a:pt x="2158" y="178"/>
                </a:lnTo>
                <a:lnTo>
                  <a:pt x="2155" y="179"/>
                </a:lnTo>
                <a:lnTo>
                  <a:pt x="2152" y="179"/>
                </a:lnTo>
                <a:lnTo>
                  <a:pt x="2145" y="181"/>
                </a:lnTo>
                <a:lnTo>
                  <a:pt x="2139" y="183"/>
                </a:lnTo>
                <a:lnTo>
                  <a:pt x="2134" y="186"/>
                </a:lnTo>
                <a:lnTo>
                  <a:pt x="2128" y="188"/>
                </a:lnTo>
                <a:lnTo>
                  <a:pt x="2118" y="194"/>
                </a:lnTo>
                <a:lnTo>
                  <a:pt x="2109" y="201"/>
                </a:lnTo>
                <a:lnTo>
                  <a:pt x="2101" y="207"/>
                </a:lnTo>
                <a:lnTo>
                  <a:pt x="2094" y="213"/>
                </a:lnTo>
                <a:lnTo>
                  <a:pt x="2094" y="370"/>
                </a:lnTo>
                <a:lnTo>
                  <a:pt x="2094" y="373"/>
                </a:lnTo>
                <a:lnTo>
                  <a:pt x="2093" y="375"/>
                </a:lnTo>
                <a:lnTo>
                  <a:pt x="2092" y="377"/>
                </a:lnTo>
                <a:lnTo>
                  <a:pt x="2091" y="379"/>
                </a:lnTo>
                <a:lnTo>
                  <a:pt x="2089" y="381"/>
                </a:lnTo>
                <a:lnTo>
                  <a:pt x="2087" y="382"/>
                </a:lnTo>
                <a:lnTo>
                  <a:pt x="2085" y="382"/>
                </a:lnTo>
                <a:lnTo>
                  <a:pt x="2082" y="382"/>
                </a:lnTo>
                <a:lnTo>
                  <a:pt x="2061" y="382"/>
                </a:lnTo>
                <a:close/>
                <a:moveTo>
                  <a:pt x="2455" y="202"/>
                </a:moveTo>
                <a:lnTo>
                  <a:pt x="2453" y="204"/>
                </a:lnTo>
                <a:lnTo>
                  <a:pt x="2450" y="205"/>
                </a:lnTo>
                <a:lnTo>
                  <a:pt x="2448" y="206"/>
                </a:lnTo>
                <a:lnTo>
                  <a:pt x="2446" y="207"/>
                </a:lnTo>
                <a:lnTo>
                  <a:pt x="2444" y="206"/>
                </a:lnTo>
                <a:lnTo>
                  <a:pt x="2442" y="206"/>
                </a:lnTo>
                <a:lnTo>
                  <a:pt x="2438" y="204"/>
                </a:lnTo>
                <a:lnTo>
                  <a:pt x="2434" y="202"/>
                </a:lnTo>
                <a:lnTo>
                  <a:pt x="2431" y="199"/>
                </a:lnTo>
                <a:lnTo>
                  <a:pt x="2428" y="197"/>
                </a:lnTo>
                <a:lnTo>
                  <a:pt x="2425" y="194"/>
                </a:lnTo>
                <a:lnTo>
                  <a:pt x="2423" y="192"/>
                </a:lnTo>
                <a:lnTo>
                  <a:pt x="2421" y="189"/>
                </a:lnTo>
                <a:lnTo>
                  <a:pt x="2420" y="186"/>
                </a:lnTo>
                <a:lnTo>
                  <a:pt x="2419" y="183"/>
                </a:lnTo>
                <a:lnTo>
                  <a:pt x="2419" y="180"/>
                </a:lnTo>
                <a:lnTo>
                  <a:pt x="2419" y="177"/>
                </a:lnTo>
                <a:lnTo>
                  <a:pt x="2420" y="173"/>
                </a:lnTo>
                <a:lnTo>
                  <a:pt x="2421" y="171"/>
                </a:lnTo>
                <a:lnTo>
                  <a:pt x="2422" y="169"/>
                </a:lnTo>
                <a:lnTo>
                  <a:pt x="2425" y="165"/>
                </a:lnTo>
                <a:lnTo>
                  <a:pt x="2433" y="159"/>
                </a:lnTo>
                <a:lnTo>
                  <a:pt x="2437" y="155"/>
                </a:lnTo>
                <a:lnTo>
                  <a:pt x="2442" y="152"/>
                </a:lnTo>
                <a:lnTo>
                  <a:pt x="2448" y="150"/>
                </a:lnTo>
                <a:lnTo>
                  <a:pt x="2454" y="147"/>
                </a:lnTo>
                <a:lnTo>
                  <a:pt x="2461" y="144"/>
                </a:lnTo>
                <a:lnTo>
                  <a:pt x="2468" y="142"/>
                </a:lnTo>
                <a:lnTo>
                  <a:pt x="2475" y="140"/>
                </a:lnTo>
                <a:lnTo>
                  <a:pt x="2483" y="138"/>
                </a:lnTo>
                <a:lnTo>
                  <a:pt x="2491" y="136"/>
                </a:lnTo>
                <a:lnTo>
                  <a:pt x="2500" y="135"/>
                </a:lnTo>
                <a:lnTo>
                  <a:pt x="2508" y="134"/>
                </a:lnTo>
                <a:lnTo>
                  <a:pt x="2517" y="133"/>
                </a:lnTo>
                <a:lnTo>
                  <a:pt x="2527" y="133"/>
                </a:lnTo>
                <a:lnTo>
                  <a:pt x="2537" y="132"/>
                </a:lnTo>
                <a:lnTo>
                  <a:pt x="2553" y="133"/>
                </a:lnTo>
                <a:lnTo>
                  <a:pt x="2561" y="134"/>
                </a:lnTo>
                <a:lnTo>
                  <a:pt x="2568" y="135"/>
                </a:lnTo>
                <a:lnTo>
                  <a:pt x="2582" y="137"/>
                </a:lnTo>
                <a:lnTo>
                  <a:pt x="2594" y="140"/>
                </a:lnTo>
                <a:lnTo>
                  <a:pt x="2606" y="144"/>
                </a:lnTo>
                <a:lnTo>
                  <a:pt x="2611" y="146"/>
                </a:lnTo>
                <a:lnTo>
                  <a:pt x="2616" y="149"/>
                </a:lnTo>
                <a:lnTo>
                  <a:pt x="2625" y="154"/>
                </a:lnTo>
                <a:lnTo>
                  <a:pt x="2629" y="157"/>
                </a:lnTo>
                <a:lnTo>
                  <a:pt x="2633" y="161"/>
                </a:lnTo>
                <a:lnTo>
                  <a:pt x="2640" y="168"/>
                </a:lnTo>
                <a:lnTo>
                  <a:pt x="2645" y="175"/>
                </a:lnTo>
                <a:lnTo>
                  <a:pt x="2650" y="183"/>
                </a:lnTo>
                <a:lnTo>
                  <a:pt x="2654" y="191"/>
                </a:lnTo>
                <a:lnTo>
                  <a:pt x="2657" y="199"/>
                </a:lnTo>
                <a:lnTo>
                  <a:pt x="2659" y="208"/>
                </a:lnTo>
                <a:lnTo>
                  <a:pt x="2660" y="217"/>
                </a:lnTo>
                <a:lnTo>
                  <a:pt x="2660" y="227"/>
                </a:lnTo>
                <a:lnTo>
                  <a:pt x="2660" y="370"/>
                </a:lnTo>
                <a:lnTo>
                  <a:pt x="2660" y="373"/>
                </a:lnTo>
                <a:lnTo>
                  <a:pt x="2659" y="375"/>
                </a:lnTo>
                <a:lnTo>
                  <a:pt x="2658" y="377"/>
                </a:lnTo>
                <a:lnTo>
                  <a:pt x="2657" y="379"/>
                </a:lnTo>
                <a:lnTo>
                  <a:pt x="2655" y="381"/>
                </a:lnTo>
                <a:lnTo>
                  <a:pt x="2653" y="382"/>
                </a:lnTo>
                <a:lnTo>
                  <a:pt x="2650" y="382"/>
                </a:lnTo>
                <a:lnTo>
                  <a:pt x="2648" y="382"/>
                </a:lnTo>
                <a:lnTo>
                  <a:pt x="2640" y="382"/>
                </a:lnTo>
                <a:lnTo>
                  <a:pt x="2635" y="382"/>
                </a:lnTo>
                <a:lnTo>
                  <a:pt x="2631" y="381"/>
                </a:lnTo>
                <a:lnTo>
                  <a:pt x="2627" y="379"/>
                </a:lnTo>
                <a:lnTo>
                  <a:pt x="2624" y="377"/>
                </a:lnTo>
                <a:lnTo>
                  <a:pt x="2620" y="375"/>
                </a:lnTo>
                <a:lnTo>
                  <a:pt x="2618" y="372"/>
                </a:lnTo>
                <a:lnTo>
                  <a:pt x="2616" y="368"/>
                </a:lnTo>
                <a:lnTo>
                  <a:pt x="2615" y="364"/>
                </a:lnTo>
                <a:lnTo>
                  <a:pt x="2605" y="370"/>
                </a:lnTo>
                <a:lnTo>
                  <a:pt x="2595" y="374"/>
                </a:lnTo>
                <a:lnTo>
                  <a:pt x="2584" y="379"/>
                </a:lnTo>
                <a:lnTo>
                  <a:pt x="2573" y="382"/>
                </a:lnTo>
                <a:lnTo>
                  <a:pt x="2560" y="385"/>
                </a:lnTo>
                <a:lnTo>
                  <a:pt x="2548" y="387"/>
                </a:lnTo>
                <a:lnTo>
                  <a:pt x="2534" y="389"/>
                </a:lnTo>
                <a:lnTo>
                  <a:pt x="2521" y="389"/>
                </a:lnTo>
                <a:lnTo>
                  <a:pt x="2507" y="389"/>
                </a:lnTo>
                <a:lnTo>
                  <a:pt x="2495" y="387"/>
                </a:lnTo>
                <a:lnTo>
                  <a:pt x="2483" y="385"/>
                </a:lnTo>
                <a:lnTo>
                  <a:pt x="2472" y="383"/>
                </a:lnTo>
                <a:lnTo>
                  <a:pt x="2462" y="379"/>
                </a:lnTo>
                <a:lnTo>
                  <a:pt x="2452" y="375"/>
                </a:lnTo>
                <a:lnTo>
                  <a:pt x="2443" y="371"/>
                </a:lnTo>
                <a:lnTo>
                  <a:pt x="2435" y="365"/>
                </a:lnTo>
                <a:lnTo>
                  <a:pt x="2427" y="359"/>
                </a:lnTo>
                <a:lnTo>
                  <a:pt x="2421" y="352"/>
                </a:lnTo>
                <a:lnTo>
                  <a:pt x="2415" y="345"/>
                </a:lnTo>
                <a:lnTo>
                  <a:pt x="2411" y="338"/>
                </a:lnTo>
                <a:lnTo>
                  <a:pt x="2407" y="330"/>
                </a:lnTo>
                <a:lnTo>
                  <a:pt x="2406" y="326"/>
                </a:lnTo>
                <a:lnTo>
                  <a:pt x="2405" y="321"/>
                </a:lnTo>
                <a:lnTo>
                  <a:pt x="2403" y="312"/>
                </a:lnTo>
                <a:lnTo>
                  <a:pt x="2403" y="308"/>
                </a:lnTo>
                <a:lnTo>
                  <a:pt x="2402" y="303"/>
                </a:lnTo>
                <a:lnTo>
                  <a:pt x="2403" y="298"/>
                </a:lnTo>
                <a:lnTo>
                  <a:pt x="2403" y="293"/>
                </a:lnTo>
                <a:lnTo>
                  <a:pt x="2405" y="284"/>
                </a:lnTo>
                <a:lnTo>
                  <a:pt x="2407" y="276"/>
                </a:lnTo>
                <a:lnTo>
                  <a:pt x="2411" y="268"/>
                </a:lnTo>
                <a:lnTo>
                  <a:pt x="2415" y="260"/>
                </a:lnTo>
                <a:lnTo>
                  <a:pt x="2421" y="253"/>
                </a:lnTo>
                <a:lnTo>
                  <a:pt x="2427" y="247"/>
                </a:lnTo>
                <a:lnTo>
                  <a:pt x="2431" y="244"/>
                </a:lnTo>
                <a:lnTo>
                  <a:pt x="2435" y="241"/>
                </a:lnTo>
                <a:lnTo>
                  <a:pt x="2443" y="235"/>
                </a:lnTo>
                <a:lnTo>
                  <a:pt x="2452" y="230"/>
                </a:lnTo>
                <a:lnTo>
                  <a:pt x="2462" y="226"/>
                </a:lnTo>
                <a:lnTo>
                  <a:pt x="2472" y="223"/>
                </a:lnTo>
                <a:lnTo>
                  <a:pt x="2483" y="220"/>
                </a:lnTo>
                <a:lnTo>
                  <a:pt x="2495" y="218"/>
                </a:lnTo>
                <a:lnTo>
                  <a:pt x="2507" y="217"/>
                </a:lnTo>
                <a:lnTo>
                  <a:pt x="2521" y="217"/>
                </a:lnTo>
                <a:lnTo>
                  <a:pt x="2535" y="217"/>
                </a:lnTo>
                <a:lnTo>
                  <a:pt x="2548" y="218"/>
                </a:lnTo>
                <a:lnTo>
                  <a:pt x="2561" y="221"/>
                </a:lnTo>
                <a:lnTo>
                  <a:pt x="2567" y="222"/>
                </a:lnTo>
                <a:lnTo>
                  <a:pt x="2573" y="223"/>
                </a:lnTo>
                <a:lnTo>
                  <a:pt x="2584" y="227"/>
                </a:lnTo>
                <a:lnTo>
                  <a:pt x="2595" y="231"/>
                </a:lnTo>
                <a:lnTo>
                  <a:pt x="2605" y="236"/>
                </a:lnTo>
                <a:lnTo>
                  <a:pt x="2614" y="241"/>
                </a:lnTo>
                <a:lnTo>
                  <a:pt x="2614" y="228"/>
                </a:lnTo>
                <a:lnTo>
                  <a:pt x="2613" y="222"/>
                </a:lnTo>
                <a:lnTo>
                  <a:pt x="2612" y="216"/>
                </a:lnTo>
                <a:lnTo>
                  <a:pt x="2610" y="210"/>
                </a:lnTo>
                <a:lnTo>
                  <a:pt x="2608" y="205"/>
                </a:lnTo>
                <a:lnTo>
                  <a:pt x="2605" y="201"/>
                </a:lnTo>
                <a:lnTo>
                  <a:pt x="2601" y="196"/>
                </a:lnTo>
                <a:lnTo>
                  <a:pt x="2599" y="194"/>
                </a:lnTo>
                <a:lnTo>
                  <a:pt x="2597" y="192"/>
                </a:lnTo>
                <a:lnTo>
                  <a:pt x="2592" y="189"/>
                </a:lnTo>
                <a:lnTo>
                  <a:pt x="2586" y="185"/>
                </a:lnTo>
                <a:lnTo>
                  <a:pt x="2580" y="183"/>
                </a:lnTo>
                <a:lnTo>
                  <a:pt x="2573" y="180"/>
                </a:lnTo>
                <a:lnTo>
                  <a:pt x="2567" y="178"/>
                </a:lnTo>
                <a:lnTo>
                  <a:pt x="2559" y="177"/>
                </a:lnTo>
                <a:lnTo>
                  <a:pt x="2552" y="176"/>
                </a:lnTo>
                <a:lnTo>
                  <a:pt x="2544" y="175"/>
                </a:lnTo>
                <a:lnTo>
                  <a:pt x="2535" y="175"/>
                </a:lnTo>
                <a:lnTo>
                  <a:pt x="2528" y="175"/>
                </a:lnTo>
                <a:lnTo>
                  <a:pt x="2521" y="176"/>
                </a:lnTo>
                <a:lnTo>
                  <a:pt x="2508" y="177"/>
                </a:lnTo>
                <a:lnTo>
                  <a:pt x="2502" y="179"/>
                </a:lnTo>
                <a:lnTo>
                  <a:pt x="2496" y="180"/>
                </a:lnTo>
                <a:lnTo>
                  <a:pt x="2486" y="184"/>
                </a:lnTo>
                <a:lnTo>
                  <a:pt x="2476" y="188"/>
                </a:lnTo>
                <a:lnTo>
                  <a:pt x="2468" y="192"/>
                </a:lnTo>
                <a:lnTo>
                  <a:pt x="2465" y="194"/>
                </a:lnTo>
                <a:lnTo>
                  <a:pt x="2461" y="197"/>
                </a:lnTo>
                <a:lnTo>
                  <a:pt x="2455" y="202"/>
                </a:lnTo>
                <a:close/>
                <a:moveTo>
                  <a:pt x="2525" y="256"/>
                </a:moveTo>
                <a:lnTo>
                  <a:pt x="2517" y="257"/>
                </a:lnTo>
                <a:lnTo>
                  <a:pt x="2509" y="257"/>
                </a:lnTo>
                <a:lnTo>
                  <a:pt x="2502" y="258"/>
                </a:lnTo>
                <a:lnTo>
                  <a:pt x="2495" y="259"/>
                </a:lnTo>
                <a:lnTo>
                  <a:pt x="2488" y="261"/>
                </a:lnTo>
                <a:lnTo>
                  <a:pt x="2482" y="263"/>
                </a:lnTo>
                <a:lnTo>
                  <a:pt x="2471" y="268"/>
                </a:lnTo>
                <a:lnTo>
                  <a:pt x="2466" y="271"/>
                </a:lnTo>
                <a:lnTo>
                  <a:pt x="2462" y="275"/>
                </a:lnTo>
                <a:lnTo>
                  <a:pt x="2458" y="278"/>
                </a:lnTo>
                <a:lnTo>
                  <a:pt x="2456" y="280"/>
                </a:lnTo>
                <a:lnTo>
                  <a:pt x="2455" y="283"/>
                </a:lnTo>
                <a:lnTo>
                  <a:pt x="2452" y="287"/>
                </a:lnTo>
                <a:lnTo>
                  <a:pt x="2451" y="292"/>
                </a:lnTo>
                <a:lnTo>
                  <a:pt x="2449" y="297"/>
                </a:lnTo>
                <a:lnTo>
                  <a:pt x="2449" y="303"/>
                </a:lnTo>
                <a:lnTo>
                  <a:pt x="2449" y="309"/>
                </a:lnTo>
                <a:lnTo>
                  <a:pt x="2451" y="314"/>
                </a:lnTo>
                <a:lnTo>
                  <a:pt x="2452" y="319"/>
                </a:lnTo>
                <a:lnTo>
                  <a:pt x="2455" y="323"/>
                </a:lnTo>
                <a:lnTo>
                  <a:pt x="2458" y="327"/>
                </a:lnTo>
                <a:lnTo>
                  <a:pt x="2462" y="331"/>
                </a:lnTo>
                <a:lnTo>
                  <a:pt x="2466" y="335"/>
                </a:lnTo>
                <a:lnTo>
                  <a:pt x="2471" y="338"/>
                </a:lnTo>
                <a:lnTo>
                  <a:pt x="2476" y="341"/>
                </a:lnTo>
                <a:lnTo>
                  <a:pt x="2482" y="343"/>
                </a:lnTo>
                <a:lnTo>
                  <a:pt x="2488" y="345"/>
                </a:lnTo>
                <a:lnTo>
                  <a:pt x="2495" y="347"/>
                </a:lnTo>
                <a:lnTo>
                  <a:pt x="2502" y="348"/>
                </a:lnTo>
                <a:lnTo>
                  <a:pt x="2509" y="349"/>
                </a:lnTo>
                <a:lnTo>
                  <a:pt x="2517" y="349"/>
                </a:lnTo>
                <a:lnTo>
                  <a:pt x="2525" y="349"/>
                </a:lnTo>
                <a:lnTo>
                  <a:pt x="2539" y="349"/>
                </a:lnTo>
                <a:lnTo>
                  <a:pt x="2545" y="348"/>
                </a:lnTo>
                <a:lnTo>
                  <a:pt x="2552" y="347"/>
                </a:lnTo>
                <a:lnTo>
                  <a:pt x="2565" y="345"/>
                </a:lnTo>
                <a:lnTo>
                  <a:pt x="2577" y="342"/>
                </a:lnTo>
                <a:lnTo>
                  <a:pt x="2588" y="338"/>
                </a:lnTo>
                <a:lnTo>
                  <a:pt x="2598" y="333"/>
                </a:lnTo>
                <a:lnTo>
                  <a:pt x="2606" y="328"/>
                </a:lnTo>
                <a:lnTo>
                  <a:pt x="2614" y="323"/>
                </a:lnTo>
                <a:lnTo>
                  <a:pt x="2614" y="284"/>
                </a:lnTo>
                <a:lnTo>
                  <a:pt x="2606" y="278"/>
                </a:lnTo>
                <a:lnTo>
                  <a:pt x="2602" y="276"/>
                </a:lnTo>
                <a:lnTo>
                  <a:pt x="2598" y="273"/>
                </a:lnTo>
                <a:lnTo>
                  <a:pt x="2588" y="269"/>
                </a:lnTo>
                <a:lnTo>
                  <a:pt x="2577" y="265"/>
                </a:lnTo>
                <a:lnTo>
                  <a:pt x="2565" y="261"/>
                </a:lnTo>
                <a:lnTo>
                  <a:pt x="2552" y="259"/>
                </a:lnTo>
                <a:lnTo>
                  <a:pt x="2545" y="258"/>
                </a:lnTo>
                <a:lnTo>
                  <a:pt x="2539" y="257"/>
                </a:lnTo>
                <a:lnTo>
                  <a:pt x="2525" y="256"/>
                </a:lnTo>
                <a:close/>
                <a:moveTo>
                  <a:pt x="2763" y="182"/>
                </a:moveTo>
                <a:lnTo>
                  <a:pt x="2761" y="182"/>
                </a:lnTo>
                <a:lnTo>
                  <a:pt x="2759" y="181"/>
                </a:lnTo>
                <a:lnTo>
                  <a:pt x="2757" y="181"/>
                </a:lnTo>
                <a:lnTo>
                  <a:pt x="2755" y="179"/>
                </a:lnTo>
                <a:lnTo>
                  <a:pt x="2754" y="178"/>
                </a:lnTo>
                <a:lnTo>
                  <a:pt x="2753" y="176"/>
                </a:lnTo>
                <a:lnTo>
                  <a:pt x="2752" y="174"/>
                </a:lnTo>
                <a:lnTo>
                  <a:pt x="2752" y="171"/>
                </a:lnTo>
                <a:lnTo>
                  <a:pt x="2752" y="151"/>
                </a:lnTo>
                <a:lnTo>
                  <a:pt x="2752" y="149"/>
                </a:lnTo>
                <a:lnTo>
                  <a:pt x="2753" y="146"/>
                </a:lnTo>
                <a:lnTo>
                  <a:pt x="2754" y="144"/>
                </a:lnTo>
                <a:lnTo>
                  <a:pt x="2755" y="142"/>
                </a:lnTo>
                <a:lnTo>
                  <a:pt x="2757" y="141"/>
                </a:lnTo>
                <a:lnTo>
                  <a:pt x="2759" y="140"/>
                </a:lnTo>
                <a:lnTo>
                  <a:pt x="2761" y="139"/>
                </a:lnTo>
                <a:lnTo>
                  <a:pt x="2763" y="139"/>
                </a:lnTo>
                <a:lnTo>
                  <a:pt x="2808" y="139"/>
                </a:lnTo>
                <a:lnTo>
                  <a:pt x="2808" y="55"/>
                </a:lnTo>
                <a:lnTo>
                  <a:pt x="2808" y="53"/>
                </a:lnTo>
                <a:lnTo>
                  <a:pt x="2809" y="50"/>
                </a:lnTo>
                <a:lnTo>
                  <a:pt x="2810" y="48"/>
                </a:lnTo>
                <a:lnTo>
                  <a:pt x="2811" y="47"/>
                </a:lnTo>
                <a:lnTo>
                  <a:pt x="2812" y="46"/>
                </a:lnTo>
                <a:lnTo>
                  <a:pt x="2814" y="45"/>
                </a:lnTo>
                <a:lnTo>
                  <a:pt x="2819" y="44"/>
                </a:lnTo>
                <a:lnTo>
                  <a:pt x="2842" y="44"/>
                </a:lnTo>
                <a:lnTo>
                  <a:pt x="2845" y="44"/>
                </a:lnTo>
                <a:lnTo>
                  <a:pt x="2847" y="45"/>
                </a:lnTo>
                <a:lnTo>
                  <a:pt x="2849" y="46"/>
                </a:lnTo>
                <a:lnTo>
                  <a:pt x="2851" y="47"/>
                </a:lnTo>
                <a:lnTo>
                  <a:pt x="2852" y="48"/>
                </a:lnTo>
                <a:lnTo>
                  <a:pt x="2853" y="50"/>
                </a:lnTo>
                <a:lnTo>
                  <a:pt x="2854" y="53"/>
                </a:lnTo>
                <a:lnTo>
                  <a:pt x="2854" y="55"/>
                </a:lnTo>
                <a:lnTo>
                  <a:pt x="2854" y="139"/>
                </a:lnTo>
                <a:lnTo>
                  <a:pt x="2924" y="139"/>
                </a:lnTo>
                <a:lnTo>
                  <a:pt x="2927" y="139"/>
                </a:lnTo>
                <a:lnTo>
                  <a:pt x="2929" y="140"/>
                </a:lnTo>
                <a:lnTo>
                  <a:pt x="2931" y="141"/>
                </a:lnTo>
                <a:lnTo>
                  <a:pt x="2933" y="142"/>
                </a:lnTo>
                <a:lnTo>
                  <a:pt x="2935" y="146"/>
                </a:lnTo>
                <a:lnTo>
                  <a:pt x="2936" y="149"/>
                </a:lnTo>
                <a:lnTo>
                  <a:pt x="2936" y="151"/>
                </a:lnTo>
                <a:lnTo>
                  <a:pt x="2936" y="171"/>
                </a:lnTo>
                <a:lnTo>
                  <a:pt x="2936" y="174"/>
                </a:lnTo>
                <a:lnTo>
                  <a:pt x="2935" y="176"/>
                </a:lnTo>
                <a:lnTo>
                  <a:pt x="2934" y="178"/>
                </a:lnTo>
                <a:lnTo>
                  <a:pt x="2933" y="179"/>
                </a:lnTo>
                <a:lnTo>
                  <a:pt x="2931" y="181"/>
                </a:lnTo>
                <a:lnTo>
                  <a:pt x="2929" y="181"/>
                </a:lnTo>
                <a:lnTo>
                  <a:pt x="2927" y="182"/>
                </a:lnTo>
                <a:lnTo>
                  <a:pt x="2924" y="182"/>
                </a:lnTo>
                <a:lnTo>
                  <a:pt x="2854" y="182"/>
                </a:lnTo>
                <a:lnTo>
                  <a:pt x="2854" y="312"/>
                </a:lnTo>
                <a:lnTo>
                  <a:pt x="2854" y="320"/>
                </a:lnTo>
                <a:lnTo>
                  <a:pt x="2856" y="327"/>
                </a:lnTo>
                <a:lnTo>
                  <a:pt x="2857" y="330"/>
                </a:lnTo>
                <a:lnTo>
                  <a:pt x="2858" y="333"/>
                </a:lnTo>
                <a:lnTo>
                  <a:pt x="2859" y="335"/>
                </a:lnTo>
                <a:lnTo>
                  <a:pt x="2861" y="337"/>
                </a:lnTo>
                <a:lnTo>
                  <a:pt x="2865" y="340"/>
                </a:lnTo>
                <a:lnTo>
                  <a:pt x="2867" y="342"/>
                </a:lnTo>
                <a:lnTo>
                  <a:pt x="2869" y="343"/>
                </a:lnTo>
                <a:lnTo>
                  <a:pt x="2872" y="344"/>
                </a:lnTo>
                <a:lnTo>
                  <a:pt x="2874" y="344"/>
                </a:lnTo>
                <a:lnTo>
                  <a:pt x="2880" y="345"/>
                </a:lnTo>
                <a:lnTo>
                  <a:pt x="2886" y="344"/>
                </a:lnTo>
                <a:lnTo>
                  <a:pt x="2891" y="343"/>
                </a:lnTo>
                <a:lnTo>
                  <a:pt x="2895" y="342"/>
                </a:lnTo>
                <a:lnTo>
                  <a:pt x="2900" y="340"/>
                </a:lnTo>
                <a:lnTo>
                  <a:pt x="2903" y="337"/>
                </a:lnTo>
                <a:lnTo>
                  <a:pt x="2907" y="334"/>
                </a:lnTo>
                <a:lnTo>
                  <a:pt x="2914" y="329"/>
                </a:lnTo>
                <a:lnTo>
                  <a:pt x="2916" y="326"/>
                </a:lnTo>
                <a:lnTo>
                  <a:pt x="2920" y="324"/>
                </a:lnTo>
                <a:lnTo>
                  <a:pt x="2923" y="322"/>
                </a:lnTo>
                <a:lnTo>
                  <a:pt x="2926" y="322"/>
                </a:lnTo>
                <a:lnTo>
                  <a:pt x="2931" y="323"/>
                </a:lnTo>
                <a:lnTo>
                  <a:pt x="2932" y="324"/>
                </a:lnTo>
                <a:lnTo>
                  <a:pt x="2940" y="331"/>
                </a:lnTo>
                <a:lnTo>
                  <a:pt x="2945" y="336"/>
                </a:lnTo>
                <a:lnTo>
                  <a:pt x="2948" y="342"/>
                </a:lnTo>
                <a:lnTo>
                  <a:pt x="2949" y="345"/>
                </a:lnTo>
                <a:lnTo>
                  <a:pt x="2949" y="348"/>
                </a:lnTo>
                <a:lnTo>
                  <a:pt x="2949" y="352"/>
                </a:lnTo>
                <a:lnTo>
                  <a:pt x="2947" y="356"/>
                </a:lnTo>
                <a:lnTo>
                  <a:pt x="2944" y="360"/>
                </a:lnTo>
                <a:lnTo>
                  <a:pt x="2940" y="365"/>
                </a:lnTo>
                <a:lnTo>
                  <a:pt x="2935" y="369"/>
                </a:lnTo>
                <a:lnTo>
                  <a:pt x="2930" y="373"/>
                </a:lnTo>
                <a:lnTo>
                  <a:pt x="2923" y="377"/>
                </a:lnTo>
                <a:lnTo>
                  <a:pt x="2916" y="381"/>
                </a:lnTo>
                <a:lnTo>
                  <a:pt x="2907" y="384"/>
                </a:lnTo>
                <a:lnTo>
                  <a:pt x="2898" y="387"/>
                </a:lnTo>
                <a:lnTo>
                  <a:pt x="2887" y="388"/>
                </a:lnTo>
                <a:lnTo>
                  <a:pt x="2876" y="389"/>
                </a:lnTo>
                <a:lnTo>
                  <a:pt x="2868" y="389"/>
                </a:lnTo>
                <a:lnTo>
                  <a:pt x="2861" y="388"/>
                </a:lnTo>
                <a:lnTo>
                  <a:pt x="2854" y="386"/>
                </a:lnTo>
                <a:lnTo>
                  <a:pt x="2847" y="384"/>
                </a:lnTo>
                <a:lnTo>
                  <a:pt x="2841" y="382"/>
                </a:lnTo>
                <a:lnTo>
                  <a:pt x="2836" y="378"/>
                </a:lnTo>
                <a:lnTo>
                  <a:pt x="2831" y="374"/>
                </a:lnTo>
                <a:lnTo>
                  <a:pt x="2826" y="370"/>
                </a:lnTo>
                <a:lnTo>
                  <a:pt x="2822" y="365"/>
                </a:lnTo>
                <a:lnTo>
                  <a:pt x="2818" y="359"/>
                </a:lnTo>
                <a:lnTo>
                  <a:pt x="2817" y="356"/>
                </a:lnTo>
                <a:lnTo>
                  <a:pt x="2815" y="353"/>
                </a:lnTo>
                <a:lnTo>
                  <a:pt x="2813" y="346"/>
                </a:lnTo>
                <a:lnTo>
                  <a:pt x="2811" y="339"/>
                </a:lnTo>
                <a:lnTo>
                  <a:pt x="2809" y="331"/>
                </a:lnTo>
                <a:lnTo>
                  <a:pt x="2808" y="323"/>
                </a:lnTo>
                <a:lnTo>
                  <a:pt x="2808" y="314"/>
                </a:lnTo>
                <a:lnTo>
                  <a:pt x="2808" y="182"/>
                </a:lnTo>
                <a:lnTo>
                  <a:pt x="2763" y="182"/>
                </a:lnTo>
                <a:close/>
                <a:moveTo>
                  <a:pt x="3080" y="382"/>
                </a:moveTo>
                <a:lnTo>
                  <a:pt x="3036" y="382"/>
                </a:lnTo>
                <a:lnTo>
                  <a:pt x="3031" y="382"/>
                </a:lnTo>
                <a:lnTo>
                  <a:pt x="3029" y="381"/>
                </a:lnTo>
                <a:lnTo>
                  <a:pt x="3028" y="379"/>
                </a:lnTo>
                <a:lnTo>
                  <a:pt x="3026" y="378"/>
                </a:lnTo>
                <a:lnTo>
                  <a:pt x="3025" y="376"/>
                </a:lnTo>
                <a:lnTo>
                  <a:pt x="3025" y="373"/>
                </a:lnTo>
                <a:lnTo>
                  <a:pt x="3024" y="371"/>
                </a:lnTo>
                <a:lnTo>
                  <a:pt x="3024" y="339"/>
                </a:lnTo>
                <a:lnTo>
                  <a:pt x="3025" y="337"/>
                </a:lnTo>
                <a:lnTo>
                  <a:pt x="3025" y="334"/>
                </a:lnTo>
                <a:lnTo>
                  <a:pt x="3026" y="332"/>
                </a:lnTo>
                <a:lnTo>
                  <a:pt x="3028" y="331"/>
                </a:lnTo>
                <a:lnTo>
                  <a:pt x="3029" y="329"/>
                </a:lnTo>
                <a:lnTo>
                  <a:pt x="3031" y="328"/>
                </a:lnTo>
                <a:lnTo>
                  <a:pt x="3033" y="328"/>
                </a:lnTo>
                <a:lnTo>
                  <a:pt x="3036" y="328"/>
                </a:lnTo>
                <a:lnTo>
                  <a:pt x="3080" y="328"/>
                </a:lnTo>
                <a:lnTo>
                  <a:pt x="3084" y="328"/>
                </a:lnTo>
                <a:lnTo>
                  <a:pt x="3086" y="329"/>
                </a:lnTo>
                <a:lnTo>
                  <a:pt x="3088" y="331"/>
                </a:lnTo>
                <a:lnTo>
                  <a:pt x="3089" y="332"/>
                </a:lnTo>
                <a:lnTo>
                  <a:pt x="3090" y="334"/>
                </a:lnTo>
                <a:lnTo>
                  <a:pt x="3091" y="337"/>
                </a:lnTo>
                <a:lnTo>
                  <a:pt x="3091" y="339"/>
                </a:lnTo>
                <a:lnTo>
                  <a:pt x="3091" y="371"/>
                </a:lnTo>
                <a:lnTo>
                  <a:pt x="3091" y="373"/>
                </a:lnTo>
                <a:lnTo>
                  <a:pt x="3090" y="376"/>
                </a:lnTo>
                <a:lnTo>
                  <a:pt x="3089" y="378"/>
                </a:lnTo>
                <a:lnTo>
                  <a:pt x="3088" y="379"/>
                </a:lnTo>
                <a:lnTo>
                  <a:pt x="3086" y="381"/>
                </a:lnTo>
                <a:lnTo>
                  <a:pt x="3084" y="382"/>
                </a:lnTo>
                <a:lnTo>
                  <a:pt x="3082" y="382"/>
                </a:lnTo>
                <a:lnTo>
                  <a:pt x="3080" y="382"/>
                </a:lnTo>
                <a:close/>
                <a:moveTo>
                  <a:pt x="3339" y="181"/>
                </a:moveTo>
                <a:lnTo>
                  <a:pt x="3263" y="181"/>
                </a:lnTo>
                <a:lnTo>
                  <a:pt x="3263" y="370"/>
                </a:lnTo>
                <a:lnTo>
                  <a:pt x="3263" y="373"/>
                </a:lnTo>
                <a:lnTo>
                  <a:pt x="3262" y="375"/>
                </a:lnTo>
                <a:lnTo>
                  <a:pt x="3261" y="377"/>
                </a:lnTo>
                <a:lnTo>
                  <a:pt x="3260" y="379"/>
                </a:lnTo>
                <a:lnTo>
                  <a:pt x="3258" y="381"/>
                </a:lnTo>
                <a:lnTo>
                  <a:pt x="3256" y="382"/>
                </a:lnTo>
                <a:lnTo>
                  <a:pt x="3253" y="382"/>
                </a:lnTo>
                <a:lnTo>
                  <a:pt x="3251" y="382"/>
                </a:lnTo>
                <a:lnTo>
                  <a:pt x="3230" y="382"/>
                </a:lnTo>
                <a:lnTo>
                  <a:pt x="3224" y="382"/>
                </a:lnTo>
                <a:lnTo>
                  <a:pt x="3222" y="381"/>
                </a:lnTo>
                <a:lnTo>
                  <a:pt x="3220" y="379"/>
                </a:lnTo>
                <a:lnTo>
                  <a:pt x="3218" y="375"/>
                </a:lnTo>
                <a:lnTo>
                  <a:pt x="3217" y="373"/>
                </a:lnTo>
                <a:lnTo>
                  <a:pt x="3217" y="370"/>
                </a:lnTo>
                <a:lnTo>
                  <a:pt x="3217" y="181"/>
                </a:lnTo>
                <a:lnTo>
                  <a:pt x="3169" y="181"/>
                </a:lnTo>
                <a:lnTo>
                  <a:pt x="3164" y="180"/>
                </a:lnTo>
                <a:lnTo>
                  <a:pt x="3162" y="179"/>
                </a:lnTo>
                <a:lnTo>
                  <a:pt x="3160" y="178"/>
                </a:lnTo>
                <a:lnTo>
                  <a:pt x="3159" y="176"/>
                </a:lnTo>
                <a:lnTo>
                  <a:pt x="3158" y="174"/>
                </a:lnTo>
                <a:lnTo>
                  <a:pt x="3157" y="172"/>
                </a:lnTo>
                <a:lnTo>
                  <a:pt x="3157" y="170"/>
                </a:lnTo>
                <a:lnTo>
                  <a:pt x="3157" y="151"/>
                </a:lnTo>
                <a:lnTo>
                  <a:pt x="3157" y="149"/>
                </a:lnTo>
                <a:lnTo>
                  <a:pt x="3158" y="146"/>
                </a:lnTo>
                <a:lnTo>
                  <a:pt x="3159" y="144"/>
                </a:lnTo>
                <a:lnTo>
                  <a:pt x="3160" y="142"/>
                </a:lnTo>
                <a:lnTo>
                  <a:pt x="3162" y="141"/>
                </a:lnTo>
                <a:lnTo>
                  <a:pt x="3164" y="140"/>
                </a:lnTo>
                <a:lnTo>
                  <a:pt x="3166" y="139"/>
                </a:lnTo>
                <a:lnTo>
                  <a:pt x="3169" y="139"/>
                </a:lnTo>
                <a:lnTo>
                  <a:pt x="3217" y="139"/>
                </a:lnTo>
                <a:lnTo>
                  <a:pt x="3217" y="87"/>
                </a:lnTo>
                <a:lnTo>
                  <a:pt x="3217" y="78"/>
                </a:lnTo>
                <a:lnTo>
                  <a:pt x="3218" y="69"/>
                </a:lnTo>
                <a:lnTo>
                  <a:pt x="3219" y="60"/>
                </a:lnTo>
                <a:lnTo>
                  <a:pt x="3221" y="52"/>
                </a:lnTo>
                <a:lnTo>
                  <a:pt x="3224" y="44"/>
                </a:lnTo>
                <a:lnTo>
                  <a:pt x="3227" y="37"/>
                </a:lnTo>
                <a:lnTo>
                  <a:pt x="3230" y="31"/>
                </a:lnTo>
                <a:lnTo>
                  <a:pt x="3234" y="25"/>
                </a:lnTo>
                <a:lnTo>
                  <a:pt x="3239" y="19"/>
                </a:lnTo>
                <a:lnTo>
                  <a:pt x="3244" y="14"/>
                </a:lnTo>
                <a:lnTo>
                  <a:pt x="3250" y="10"/>
                </a:lnTo>
                <a:lnTo>
                  <a:pt x="3257" y="7"/>
                </a:lnTo>
                <a:lnTo>
                  <a:pt x="3264" y="4"/>
                </a:lnTo>
                <a:lnTo>
                  <a:pt x="3272" y="2"/>
                </a:lnTo>
                <a:lnTo>
                  <a:pt x="3280" y="1"/>
                </a:lnTo>
                <a:lnTo>
                  <a:pt x="3289" y="0"/>
                </a:lnTo>
                <a:lnTo>
                  <a:pt x="3299" y="1"/>
                </a:lnTo>
                <a:lnTo>
                  <a:pt x="3308" y="2"/>
                </a:lnTo>
                <a:lnTo>
                  <a:pt x="3316" y="4"/>
                </a:lnTo>
                <a:lnTo>
                  <a:pt x="3323" y="6"/>
                </a:lnTo>
                <a:lnTo>
                  <a:pt x="3330" y="9"/>
                </a:lnTo>
                <a:lnTo>
                  <a:pt x="3335" y="13"/>
                </a:lnTo>
                <a:lnTo>
                  <a:pt x="3340" y="16"/>
                </a:lnTo>
                <a:lnTo>
                  <a:pt x="3344" y="20"/>
                </a:lnTo>
                <a:lnTo>
                  <a:pt x="3348" y="24"/>
                </a:lnTo>
                <a:lnTo>
                  <a:pt x="3351" y="29"/>
                </a:lnTo>
                <a:lnTo>
                  <a:pt x="3352" y="33"/>
                </a:lnTo>
                <a:lnTo>
                  <a:pt x="3353" y="38"/>
                </a:lnTo>
                <a:lnTo>
                  <a:pt x="3352" y="41"/>
                </a:lnTo>
                <a:lnTo>
                  <a:pt x="3352" y="43"/>
                </a:lnTo>
                <a:lnTo>
                  <a:pt x="3351" y="46"/>
                </a:lnTo>
                <a:lnTo>
                  <a:pt x="3349" y="49"/>
                </a:lnTo>
                <a:lnTo>
                  <a:pt x="3347" y="51"/>
                </a:lnTo>
                <a:lnTo>
                  <a:pt x="3345" y="53"/>
                </a:lnTo>
                <a:lnTo>
                  <a:pt x="3339" y="58"/>
                </a:lnTo>
                <a:lnTo>
                  <a:pt x="3335" y="60"/>
                </a:lnTo>
                <a:lnTo>
                  <a:pt x="3331" y="62"/>
                </a:lnTo>
                <a:lnTo>
                  <a:pt x="3327" y="63"/>
                </a:lnTo>
                <a:lnTo>
                  <a:pt x="3325" y="62"/>
                </a:lnTo>
                <a:lnTo>
                  <a:pt x="3322" y="61"/>
                </a:lnTo>
                <a:lnTo>
                  <a:pt x="3320" y="60"/>
                </a:lnTo>
                <a:lnTo>
                  <a:pt x="3317" y="57"/>
                </a:lnTo>
                <a:lnTo>
                  <a:pt x="3312" y="53"/>
                </a:lnTo>
                <a:lnTo>
                  <a:pt x="3305" y="48"/>
                </a:lnTo>
                <a:lnTo>
                  <a:pt x="3302" y="46"/>
                </a:lnTo>
                <a:lnTo>
                  <a:pt x="3298" y="45"/>
                </a:lnTo>
                <a:lnTo>
                  <a:pt x="3294" y="44"/>
                </a:lnTo>
                <a:lnTo>
                  <a:pt x="3290" y="44"/>
                </a:lnTo>
                <a:lnTo>
                  <a:pt x="3284" y="44"/>
                </a:lnTo>
                <a:lnTo>
                  <a:pt x="3279" y="46"/>
                </a:lnTo>
                <a:lnTo>
                  <a:pt x="3275" y="49"/>
                </a:lnTo>
                <a:lnTo>
                  <a:pt x="3273" y="51"/>
                </a:lnTo>
                <a:lnTo>
                  <a:pt x="3271" y="54"/>
                </a:lnTo>
                <a:lnTo>
                  <a:pt x="3268" y="60"/>
                </a:lnTo>
                <a:lnTo>
                  <a:pt x="3265" y="68"/>
                </a:lnTo>
                <a:lnTo>
                  <a:pt x="3264" y="72"/>
                </a:lnTo>
                <a:lnTo>
                  <a:pt x="3264" y="77"/>
                </a:lnTo>
                <a:lnTo>
                  <a:pt x="3263" y="89"/>
                </a:lnTo>
                <a:lnTo>
                  <a:pt x="3263" y="139"/>
                </a:lnTo>
                <a:lnTo>
                  <a:pt x="3339" y="139"/>
                </a:lnTo>
                <a:lnTo>
                  <a:pt x="3341" y="139"/>
                </a:lnTo>
                <a:lnTo>
                  <a:pt x="3343" y="140"/>
                </a:lnTo>
                <a:lnTo>
                  <a:pt x="3345" y="141"/>
                </a:lnTo>
                <a:lnTo>
                  <a:pt x="3347" y="142"/>
                </a:lnTo>
                <a:lnTo>
                  <a:pt x="3349" y="146"/>
                </a:lnTo>
                <a:lnTo>
                  <a:pt x="3349" y="149"/>
                </a:lnTo>
                <a:lnTo>
                  <a:pt x="3349" y="151"/>
                </a:lnTo>
                <a:lnTo>
                  <a:pt x="3349" y="170"/>
                </a:lnTo>
                <a:lnTo>
                  <a:pt x="3349" y="172"/>
                </a:lnTo>
                <a:lnTo>
                  <a:pt x="3349" y="174"/>
                </a:lnTo>
                <a:lnTo>
                  <a:pt x="3348" y="176"/>
                </a:lnTo>
                <a:lnTo>
                  <a:pt x="3347" y="178"/>
                </a:lnTo>
                <a:lnTo>
                  <a:pt x="3345" y="179"/>
                </a:lnTo>
                <a:lnTo>
                  <a:pt x="3343" y="180"/>
                </a:lnTo>
                <a:lnTo>
                  <a:pt x="3341" y="181"/>
                </a:lnTo>
                <a:lnTo>
                  <a:pt x="3339" y="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Date Placeholder 7"/>
          <p:cNvSpPr>
            <a:spLocks noGrp="1"/>
          </p:cNvSpPr>
          <p:nvPr>
            <p:ph type="dt" sz="half" idx="10"/>
          </p:nvPr>
        </p:nvSpPr>
        <p:spPr>
          <a:xfrm>
            <a:off x="5087938" y="549275"/>
            <a:ext cx="2016124" cy="216024"/>
          </a:xfrm>
        </p:spPr>
        <p:txBody>
          <a:bodyPr/>
          <a:lstStyle>
            <a:lvl1pPr>
              <a:defRPr>
                <a:noFill/>
              </a:defRPr>
            </a:lvl1pPr>
          </a:lstStyle>
          <a:p>
            <a:fld id="{A1943726-A193-45B0-8099-2C2B570FF038}" type="datetime1">
              <a:rPr lang="fi-FI" smtClean="0"/>
              <a:pPr/>
              <a:t>17.12.2025</a:t>
            </a:fld>
            <a:endParaRPr lang="fi-FI" dirty="0"/>
          </a:p>
        </p:txBody>
      </p:sp>
      <p:sp>
        <p:nvSpPr>
          <p:cNvPr id="10" name="Footer Placeholder 8"/>
          <p:cNvSpPr>
            <a:spLocks noGrp="1"/>
          </p:cNvSpPr>
          <p:nvPr>
            <p:ph type="ftr" sz="quarter" idx="11"/>
          </p:nvPr>
        </p:nvSpPr>
        <p:spPr>
          <a:xfrm>
            <a:off x="1199456" y="549275"/>
            <a:ext cx="3888482" cy="216024"/>
          </a:xfrm>
        </p:spPr>
        <p:txBody>
          <a:bodyPr/>
          <a:lstStyle>
            <a:lvl1pPr>
              <a:defRPr>
                <a:noFill/>
              </a:defRPr>
            </a:lvl1pPr>
          </a:lstStyle>
          <a:p>
            <a:r>
              <a:rPr lang="fi-FI"/>
              <a:t>Esityksen nimi ja tekijä</a:t>
            </a:r>
            <a:endParaRPr lang="fi-FI" dirty="0"/>
          </a:p>
        </p:txBody>
      </p:sp>
      <p:sp>
        <p:nvSpPr>
          <p:cNvPr id="11" name="Slide Number Placeholder 9"/>
          <p:cNvSpPr>
            <a:spLocks noGrp="1"/>
          </p:cNvSpPr>
          <p:nvPr>
            <p:ph type="sldNum" sz="quarter" idx="12"/>
          </p:nvPr>
        </p:nvSpPr>
        <p:spPr>
          <a:xfrm>
            <a:off x="766763" y="549275"/>
            <a:ext cx="432693" cy="216024"/>
          </a:xfrm>
        </p:spPr>
        <p:txBody>
          <a:bodyPr/>
          <a:lstStyle>
            <a:lvl1pPr>
              <a:defRPr>
                <a:noFill/>
              </a:defRPr>
            </a:lvl1pPr>
          </a:lstStyle>
          <a:p>
            <a:fld id="{0861148C-697E-4B67-BDAA-872F34DF1106}" type="slidenum">
              <a:rPr lang="fi-FI" smtClean="0"/>
              <a:pPr/>
              <a:t>‹#›</a:t>
            </a:fld>
            <a:endParaRPr lang="fi-FI" dirty="0"/>
          </a:p>
        </p:txBody>
      </p:sp>
      <p:pic>
        <p:nvPicPr>
          <p:cNvPr id="12" name="Kuva 11">
            <a:hlinkClick r:id="rId4"/>
            <a:extLst>
              <a:ext uri="{FF2B5EF4-FFF2-40B4-BE49-F238E27FC236}">
                <a16:creationId xmlns:a16="http://schemas.microsoft.com/office/drawing/2014/main" id="{AE9464C2-76B5-4004-8525-A7D3AD76C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0340" y="5136778"/>
            <a:ext cx="1944555" cy="810231"/>
          </a:xfrm>
          <a:prstGeom prst="rect">
            <a:avLst/>
          </a:prstGeom>
        </p:spPr>
      </p:pic>
    </p:spTree>
    <p:extLst>
      <p:ext uri="{BB962C8B-B14F-4D97-AF65-F5344CB8AC3E}">
        <p14:creationId xmlns:p14="http://schemas.microsoft.com/office/powerpoint/2010/main" val="35245846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Aloitusdia4">
    <p:bg>
      <p:bgPr>
        <a:solidFill>
          <a:srgbClr val="442950"/>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090D897-5E61-664C-867B-9B125649FC69}"/>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6" name="Subtitle 2">
            <a:extLst>
              <a:ext uri="{FF2B5EF4-FFF2-40B4-BE49-F238E27FC236}">
                <a16:creationId xmlns:a16="http://schemas.microsoft.com/office/drawing/2014/main" id="{F1E02ACE-B499-AA43-ADA8-BEF84518F851}"/>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7" name="Text Placeholder 12">
            <a:extLst>
              <a:ext uri="{FF2B5EF4-FFF2-40B4-BE49-F238E27FC236}">
                <a16:creationId xmlns:a16="http://schemas.microsoft.com/office/drawing/2014/main" id="{D54C9C9C-7A0E-A84B-BF00-B059494D6584}"/>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17.12.2025</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9980797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iitos2,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b="0" i="0">
                <a:solidFill>
                  <a:schemeClr val="bg1"/>
                </a:solidFill>
                <a:latin typeface="Trio Grotesk Medium" panose="020B05050400000000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6"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Freeform 6">
            <a:hlinkClick r:id="rId3" tooltip="hankinnat.fi"/>
          </p:cNvPr>
          <p:cNvSpPr>
            <a:spLocks noChangeAspect="1" noEditPoints="1"/>
          </p:cNvSpPr>
          <p:nvPr userDrawn="1"/>
        </p:nvSpPr>
        <p:spPr bwMode="auto">
          <a:xfrm>
            <a:off x="766763" y="6313453"/>
            <a:ext cx="1944554" cy="216000"/>
          </a:xfrm>
          <a:custGeom>
            <a:avLst/>
            <a:gdLst>
              <a:gd name="T0" fmla="*/ 3499 w 3502"/>
              <a:gd name="T1" fmla="*/ 38 h 389"/>
              <a:gd name="T2" fmla="*/ 3445 w 3502"/>
              <a:gd name="T3" fmla="*/ 370 h 389"/>
              <a:gd name="T4" fmla="*/ 3486 w 3502"/>
              <a:gd name="T5" fmla="*/ 381 h 389"/>
              <a:gd name="T6" fmla="*/ 184 w 3502"/>
              <a:gd name="T7" fmla="*/ 195 h 389"/>
              <a:gd name="T8" fmla="*/ 46 w 3502"/>
              <a:gd name="T9" fmla="*/ 373 h 389"/>
              <a:gd name="T10" fmla="*/ 10 w 3502"/>
              <a:gd name="T11" fmla="*/ 7 h 389"/>
              <a:gd name="T12" fmla="*/ 144 w 3502"/>
              <a:gd name="T13" fmla="*/ 132 h 389"/>
              <a:gd name="T14" fmla="*/ 248 w 3502"/>
              <a:gd name="T15" fmla="*/ 373 h 389"/>
              <a:gd name="T16" fmla="*/ 372 w 3502"/>
              <a:gd name="T17" fmla="*/ 186 h 389"/>
              <a:gd name="T18" fmla="*/ 489 w 3502"/>
              <a:gd name="T19" fmla="*/ 132 h 389"/>
              <a:gd name="T20" fmla="*/ 610 w 3502"/>
              <a:gd name="T21" fmla="*/ 375 h 389"/>
              <a:gd name="T22" fmla="*/ 487 w 3502"/>
              <a:gd name="T23" fmla="*/ 389 h 389"/>
              <a:gd name="T24" fmla="*/ 357 w 3502"/>
              <a:gd name="T25" fmla="*/ 284 h 389"/>
              <a:gd name="T26" fmla="*/ 547 w 3502"/>
              <a:gd name="T27" fmla="*/ 231 h 389"/>
              <a:gd name="T28" fmla="*/ 473 w 3502"/>
              <a:gd name="T29" fmla="*/ 176 h 389"/>
              <a:gd name="T30" fmla="*/ 407 w 3502"/>
              <a:gd name="T31" fmla="*/ 283 h 389"/>
              <a:gd name="T32" fmla="*/ 497 w 3502"/>
              <a:gd name="T33" fmla="*/ 348 h 389"/>
              <a:gd name="T34" fmla="*/ 748 w 3502"/>
              <a:gd name="T35" fmla="*/ 379 h 389"/>
              <a:gd name="T36" fmla="*/ 795 w 3502"/>
              <a:gd name="T37" fmla="*/ 162 h 389"/>
              <a:gd name="T38" fmla="*/ 966 w 3502"/>
              <a:gd name="T39" fmla="*/ 161 h 389"/>
              <a:gd name="T40" fmla="*/ 953 w 3502"/>
              <a:gd name="T41" fmla="*/ 381 h 389"/>
              <a:gd name="T42" fmla="*/ 877 w 3502"/>
              <a:gd name="T43" fmla="*/ 176 h 389"/>
              <a:gd name="T44" fmla="*/ 757 w 3502"/>
              <a:gd name="T45" fmla="*/ 382 h 389"/>
              <a:gd name="T46" fmla="*/ 1128 w 3502"/>
              <a:gd name="T47" fmla="*/ 14 h 389"/>
              <a:gd name="T48" fmla="*/ 1365 w 3502"/>
              <a:gd name="T49" fmla="*/ 139 h 389"/>
              <a:gd name="T50" fmla="*/ 1369 w 3502"/>
              <a:gd name="T51" fmla="*/ 382 h 389"/>
              <a:gd name="T52" fmla="*/ 1492 w 3502"/>
              <a:gd name="T53" fmla="*/ 140 h 389"/>
              <a:gd name="T54" fmla="*/ 1482 w 3502"/>
              <a:gd name="T55" fmla="*/ 79 h 389"/>
              <a:gd name="T56" fmla="*/ 1542 w 3502"/>
              <a:gd name="T57" fmla="*/ 44 h 389"/>
              <a:gd name="T58" fmla="*/ 1670 w 3502"/>
              <a:gd name="T59" fmla="*/ 142 h 389"/>
              <a:gd name="T60" fmla="*/ 1774 w 3502"/>
              <a:gd name="T61" fmla="*/ 136 h 389"/>
              <a:gd name="T62" fmla="*/ 1913 w 3502"/>
              <a:gd name="T63" fmla="*/ 220 h 389"/>
              <a:gd name="T64" fmla="*/ 1867 w 3502"/>
              <a:gd name="T65" fmla="*/ 228 h 389"/>
              <a:gd name="T66" fmla="*/ 1747 w 3502"/>
              <a:gd name="T67" fmla="*/ 188 h 389"/>
              <a:gd name="T68" fmla="*/ 2048 w 3502"/>
              <a:gd name="T69" fmla="*/ 151 h 389"/>
              <a:gd name="T70" fmla="*/ 2124 w 3502"/>
              <a:gd name="T71" fmla="*/ 147 h 389"/>
              <a:gd name="T72" fmla="*/ 2287 w 3502"/>
              <a:gd name="T73" fmla="*/ 192 h 389"/>
              <a:gd name="T74" fmla="*/ 2250 w 3502"/>
              <a:gd name="T75" fmla="*/ 370 h 389"/>
              <a:gd name="T76" fmla="*/ 2152 w 3502"/>
              <a:gd name="T77" fmla="*/ 179 h 389"/>
              <a:gd name="T78" fmla="*/ 2448 w 3502"/>
              <a:gd name="T79" fmla="*/ 206 h 389"/>
              <a:gd name="T80" fmla="*/ 2448 w 3502"/>
              <a:gd name="T81" fmla="*/ 150 h 389"/>
              <a:gd name="T82" fmla="*/ 2633 w 3502"/>
              <a:gd name="T83" fmla="*/ 161 h 389"/>
              <a:gd name="T84" fmla="*/ 2624 w 3502"/>
              <a:gd name="T85" fmla="*/ 377 h 389"/>
              <a:gd name="T86" fmla="*/ 2421 w 3502"/>
              <a:gd name="T87" fmla="*/ 352 h 389"/>
              <a:gd name="T88" fmla="*/ 2472 w 3502"/>
              <a:gd name="T89" fmla="*/ 223 h 389"/>
              <a:gd name="T90" fmla="*/ 2597 w 3502"/>
              <a:gd name="T91" fmla="*/ 192 h 389"/>
              <a:gd name="T92" fmla="*/ 2517 w 3502"/>
              <a:gd name="T93" fmla="*/ 257 h 389"/>
              <a:gd name="T94" fmla="*/ 2466 w 3502"/>
              <a:gd name="T95" fmla="*/ 335 h 389"/>
              <a:gd name="T96" fmla="*/ 2598 w 3502"/>
              <a:gd name="T97" fmla="*/ 273 h 389"/>
              <a:gd name="T98" fmla="*/ 2757 w 3502"/>
              <a:gd name="T99" fmla="*/ 141 h 389"/>
              <a:gd name="T100" fmla="*/ 2854 w 3502"/>
              <a:gd name="T101" fmla="*/ 139 h 389"/>
              <a:gd name="T102" fmla="*/ 2857 w 3502"/>
              <a:gd name="T103" fmla="*/ 330 h 389"/>
              <a:gd name="T104" fmla="*/ 2932 w 3502"/>
              <a:gd name="T105" fmla="*/ 324 h 389"/>
              <a:gd name="T106" fmla="*/ 2841 w 3502"/>
              <a:gd name="T107" fmla="*/ 382 h 389"/>
              <a:gd name="T108" fmla="*/ 3025 w 3502"/>
              <a:gd name="T109" fmla="*/ 373 h 389"/>
              <a:gd name="T110" fmla="*/ 3089 w 3502"/>
              <a:gd name="T111" fmla="*/ 378 h 389"/>
              <a:gd name="T112" fmla="*/ 3217 w 3502"/>
              <a:gd name="T113" fmla="*/ 373 h 389"/>
              <a:gd name="T114" fmla="*/ 3217 w 3502"/>
              <a:gd name="T115" fmla="*/ 78 h 389"/>
              <a:gd name="T116" fmla="*/ 3340 w 3502"/>
              <a:gd name="T117" fmla="*/ 16 h 389"/>
              <a:gd name="T118" fmla="*/ 3302 w 3502"/>
              <a:gd name="T119" fmla="*/ 46 h 389"/>
              <a:gd name="T120" fmla="*/ 3349 w 3502"/>
              <a:gd name="T121" fmla="*/ 15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2" h="389">
                <a:moveTo>
                  <a:pt x="3490" y="80"/>
                </a:moveTo>
                <a:lnTo>
                  <a:pt x="3447" y="80"/>
                </a:lnTo>
                <a:lnTo>
                  <a:pt x="3442" y="79"/>
                </a:lnTo>
                <a:lnTo>
                  <a:pt x="3440" y="78"/>
                </a:lnTo>
                <a:lnTo>
                  <a:pt x="3438" y="76"/>
                </a:lnTo>
                <a:lnTo>
                  <a:pt x="3437" y="75"/>
                </a:lnTo>
                <a:lnTo>
                  <a:pt x="3436" y="73"/>
                </a:lnTo>
                <a:lnTo>
                  <a:pt x="3435" y="71"/>
                </a:lnTo>
                <a:lnTo>
                  <a:pt x="3435" y="68"/>
                </a:lnTo>
                <a:lnTo>
                  <a:pt x="3435" y="46"/>
                </a:lnTo>
                <a:lnTo>
                  <a:pt x="3435" y="44"/>
                </a:lnTo>
                <a:lnTo>
                  <a:pt x="3436" y="41"/>
                </a:lnTo>
                <a:lnTo>
                  <a:pt x="3437" y="39"/>
                </a:lnTo>
                <a:lnTo>
                  <a:pt x="3438" y="38"/>
                </a:lnTo>
                <a:lnTo>
                  <a:pt x="3440" y="36"/>
                </a:lnTo>
                <a:lnTo>
                  <a:pt x="3442" y="35"/>
                </a:lnTo>
                <a:lnTo>
                  <a:pt x="3444" y="35"/>
                </a:lnTo>
                <a:lnTo>
                  <a:pt x="3447" y="35"/>
                </a:lnTo>
                <a:lnTo>
                  <a:pt x="3490" y="35"/>
                </a:lnTo>
                <a:lnTo>
                  <a:pt x="3495" y="35"/>
                </a:lnTo>
                <a:lnTo>
                  <a:pt x="3497" y="36"/>
                </a:lnTo>
                <a:lnTo>
                  <a:pt x="3499" y="38"/>
                </a:lnTo>
                <a:lnTo>
                  <a:pt x="3500" y="39"/>
                </a:lnTo>
                <a:lnTo>
                  <a:pt x="3501" y="41"/>
                </a:lnTo>
                <a:lnTo>
                  <a:pt x="3502" y="44"/>
                </a:lnTo>
                <a:lnTo>
                  <a:pt x="3502" y="46"/>
                </a:lnTo>
                <a:lnTo>
                  <a:pt x="3502" y="68"/>
                </a:lnTo>
                <a:lnTo>
                  <a:pt x="3502" y="71"/>
                </a:lnTo>
                <a:lnTo>
                  <a:pt x="3501" y="73"/>
                </a:lnTo>
                <a:lnTo>
                  <a:pt x="3500" y="75"/>
                </a:lnTo>
                <a:lnTo>
                  <a:pt x="3499" y="76"/>
                </a:lnTo>
                <a:lnTo>
                  <a:pt x="3497" y="78"/>
                </a:lnTo>
                <a:lnTo>
                  <a:pt x="3495" y="79"/>
                </a:lnTo>
                <a:lnTo>
                  <a:pt x="3493" y="79"/>
                </a:lnTo>
                <a:lnTo>
                  <a:pt x="3490" y="80"/>
                </a:lnTo>
                <a:close/>
                <a:moveTo>
                  <a:pt x="3456" y="382"/>
                </a:moveTo>
                <a:lnTo>
                  <a:pt x="3454" y="382"/>
                </a:lnTo>
                <a:lnTo>
                  <a:pt x="3452" y="382"/>
                </a:lnTo>
                <a:lnTo>
                  <a:pt x="3450" y="381"/>
                </a:lnTo>
                <a:lnTo>
                  <a:pt x="3448" y="379"/>
                </a:lnTo>
                <a:lnTo>
                  <a:pt x="3447" y="377"/>
                </a:lnTo>
                <a:lnTo>
                  <a:pt x="3446" y="375"/>
                </a:lnTo>
                <a:lnTo>
                  <a:pt x="3445" y="373"/>
                </a:lnTo>
                <a:lnTo>
                  <a:pt x="3445" y="370"/>
                </a:lnTo>
                <a:lnTo>
                  <a:pt x="3445" y="151"/>
                </a:lnTo>
                <a:lnTo>
                  <a:pt x="3445" y="149"/>
                </a:lnTo>
                <a:lnTo>
                  <a:pt x="3446" y="146"/>
                </a:lnTo>
                <a:lnTo>
                  <a:pt x="3447" y="144"/>
                </a:lnTo>
                <a:lnTo>
                  <a:pt x="3448" y="142"/>
                </a:lnTo>
                <a:lnTo>
                  <a:pt x="3450" y="141"/>
                </a:lnTo>
                <a:lnTo>
                  <a:pt x="3452" y="140"/>
                </a:lnTo>
                <a:lnTo>
                  <a:pt x="3454" y="139"/>
                </a:lnTo>
                <a:lnTo>
                  <a:pt x="3456" y="139"/>
                </a:lnTo>
                <a:lnTo>
                  <a:pt x="3479" y="139"/>
                </a:lnTo>
                <a:lnTo>
                  <a:pt x="3484" y="140"/>
                </a:lnTo>
                <a:lnTo>
                  <a:pt x="3486" y="141"/>
                </a:lnTo>
                <a:lnTo>
                  <a:pt x="3488" y="142"/>
                </a:lnTo>
                <a:lnTo>
                  <a:pt x="3490" y="146"/>
                </a:lnTo>
                <a:lnTo>
                  <a:pt x="3491" y="149"/>
                </a:lnTo>
                <a:lnTo>
                  <a:pt x="3491" y="151"/>
                </a:lnTo>
                <a:lnTo>
                  <a:pt x="3491" y="370"/>
                </a:lnTo>
                <a:lnTo>
                  <a:pt x="3491" y="373"/>
                </a:lnTo>
                <a:lnTo>
                  <a:pt x="3490" y="375"/>
                </a:lnTo>
                <a:lnTo>
                  <a:pt x="3489" y="377"/>
                </a:lnTo>
                <a:lnTo>
                  <a:pt x="3488" y="379"/>
                </a:lnTo>
                <a:lnTo>
                  <a:pt x="3486" y="381"/>
                </a:lnTo>
                <a:lnTo>
                  <a:pt x="3484" y="382"/>
                </a:lnTo>
                <a:lnTo>
                  <a:pt x="3482" y="382"/>
                </a:lnTo>
                <a:lnTo>
                  <a:pt x="3479" y="382"/>
                </a:lnTo>
                <a:lnTo>
                  <a:pt x="3456" y="382"/>
                </a:lnTo>
                <a:close/>
                <a:moveTo>
                  <a:pt x="237" y="382"/>
                </a:moveTo>
                <a:lnTo>
                  <a:pt x="215" y="382"/>
                </a:lnTo>
                <a:lnTo>
                  <a:pt x="209" y="382"/>
                </a:lnTo>
                <a:lnTo>
                  <a:pt x="207" y="381"/>
                </a:lnTo>
                <a:lnTo>
                  <a:pt x="205" y="379"/>
                </a:lnTo>
                <a:lnTo>
                  <a:pt x="203" y="375"/>
                </a:lnTo>
                <a:lnTo>
                  <a:pt x="202" y="373"/>
                </a:lnTo>
                <a:lnTo>
                  <a:pt x="202" y="370"/>
                </a:lnTo>
                <a:lnTo>
                  <a:pt x="202" y="248"/>
                </a:lnTo>
                <a:lnTo>
                  <a:pt x="202" y="240"/>
                </a:lnTo>
                <a:lnTo>
                  <a:pt x="201" y="232"/>
                </a:lnTo>
                <a:lnTo>
                  <a:pt x="200" y="228"/>
                </a:lnTo>
                <a:lnTo>
                  <a:pt x="200" y="225"/>
                </a:lnTo>
                <a:lnTo>
                  <a:pt x="198" y="218"/>
                </a:lnTo>
                <a:lnTo>
                  <a:pt x="195" y="211"/>
                </a:lnTo>
                <a:lnTo>
                  <a:pt x="192" y="206"/>
                </a:lnTo>
                <a:lnTo>
                  <a:pt x="188" y="200"/>
                </a:lnTo>
                <a:lnTo>
                  <a:pt x="184" y="195"/>
                </a:lnTo>
                <a:lnTo>
                  <a:pt x="180" y="191"/>
                </a:lnTo>
                <a:lnTo>
                  <a:pt x="174" y="187"/>
                </a:lnTo>
                <a:lnTo>
                  <a:pt x="169" y="184"/>
                </a:lnTo>
                <a:lnTo>
                  <a:pt x="162" y="181"/>
                </a:lnTo>
                <a:lnTo>
                  <a:pt x="155" y="179"/>
                </a:lnTo>
                <a:lnTo>
                  <a:pt x="148" y="177"/>
                </a:lnTo>
                <a:lnTo>
                  <a:pt x="140" y="176"/>
                </a:lnTo>
                <a:lnTo>
                  <a:pt x="132" y="176"/>
                </a:lnTo>
                <a:lnTo>
                  <a:pt x="117" y="177"/>
                </a:lnTo>
                <a:lnTo>
                  <a:pt x="110" y="178"/>
                </a:lnTo>
                <a:lnTo>
                  <a:pt x="107" y="179"/>
                </a:lnTo>
                <a:lnTo>
                  <a:pt x="104" y="179"/>
                </a:lnTo>
                <a:lnTo>
                  <a:pt x="98" y="181"/>
                </a:lnTo>
                <a:lnTo>
                  <a:pt x="92" y="183"/>
                </a:lnTo>
                <a:lnTo>
                  <a:pt x="86" y="186"/>
                </a:lnTo>
                <a:lnTo>
                  <a:pt x="80" y="188"/>
                </a:lnTo>
                <a:lnTo>
                  <a:pt x="70" y="194"/>
                </a:lnTo>
                <a:lnTo>
                  <a:pt x="61" y="201"/>
                </a:lnTo>
                <a:lnTo>
                  <a:pt x="53" y="207"/>
                </a:lnTo>
                <a:lnTo>
                  <a:pt x="46" y="213"/>
                </a:lnTo>
                <a:lnTo>
                  <a:pt x="46" y="370"/>
                </a:lnTo>
                <a:lnTo>
                  <a:pt x="46" y="373"/>
                </a:lnTo>
                <a:lnTo>
                  <a:pt x="45" y="375"/>
                </a:lnTo>
                <a:lnTo>
                  <a:pt x="44" y="377"/>
                </a:lnTo>
                <a:lnTo>
                  <a:pt x="43" y="379"/>
                </a:lnTo>
                <a:lnTo>
                  <a:pt x="41" y="381"/>
                </a:lnTo>
                <a:lnTo>
                  <a:pt x="39" y="382"/>
                </a:lnTo>
                <a:lnTo>
                  <a:pt x="36" y="382"/>
                </a:lnTo>
                <a:lnTo>
                  <a:pt x="34" y="382"/>
                </a:lnTo>
                <a:lnTo>
                  <a:pt x="13" y="382"/>
                </a:lnTo>
                <a:lnTo>
                  <a:pt x="7" y="382"/>
                </a:lnTo>
                <a:lnTo>
                  <a:pt x="5" y="381"/>
                </a:lnTo>
                <a:lnTo>
                  <a:pt x="3" y="379"/>
                </a:lnTo>
                <a:lnTo>
                  <a:pt x="1" y="375"/>
                </a:lnTo>
                <a:lnTo>
                  <a:pt x="0" y="373"/>
                </a:lnTo>
                <a:lnTo>
                  <a:pt x="0" y="370"/>
                </a:lnTo>
                <a:lnTo>
                  <a:pt x="0" y="19"/>
                </a:lnTo>
                <a:lnTo>
                  <a:pt x="0" y="16"/>
                </a:lnTo>
                <a:lnTo>
                  <a:pt x="1" y="14"/>
                </a:lnTo>
                <a:lnTo>
                  <a:pt x="2" y="12"/>
                </a:lnTo>
                <a:lnTo>
                  <a:pt x="3" y="10"/>
                </a:lnTo>
                <a:lnTo>
                  <a:pt x="5" y="9"/>
                </a:lnTo>
                <a:lnTo>
                  <a:pt x="7" y="8"/>
                </a:lnTo>
                <a:lnTo>
                  <a:pt x="10" y="7"/>
                </a:lnTo>
                <a:lnTo>
                  <a:pt x="13" y="7"/>
                </a:lnTo>
                <a:lnTo>
                  <a:pt x="34" y="7"/>
                </a:lnTo>
                <a:lnTo>
                  <a:pt x="39" y="8"/>
                </a:lnTo>
                <a:lnTo>
                  <a:pt x="41" y="9"/>
                </a:lnTo>
                <a:lnTo>
                  <a:pt x="43" y="10"/>
                </a:lnTo>
                <a:lnTo>
                  <a:pt x="45" y="14"/>
                </a:lnTo>
                <a:lnTo>
                  <a:pt x="46" y="16"/>
                </a:lnTo>
                <a:lnTo>
                  <a:pt x="46" y="19"/>
                </a:lnTo>
                <a:lnTo>
                  <a:pt x="46" y="165"/>
                </a:lnTo>
                <a:lnTo>
                  <a:pt x="50" y="162"/>
                </a:lnTo>
                <a:lnTo>
                  <a:pt x="55" y="159"/>
                </a:lnTo>
                <a:lnTo>
                  <a:pt x="60" y="156"/>
                </a:lnTo>
                <a:lnTo>
                  <a:pt x="65" y="153"/>
                </a:lnTo>
                <a:lnTo>
                  <a:pt x="76" y="147"/>
                </a:lnTo>
                <a:lnTo>
                  <a:pt x="88" y="142"/>
                </a:lnTo>
                <a:lnTo>
                  <a:pt x="94" y="140"/>
                </a:lnTo>
                <a:lnTo>
                  <a:pt x="101" y="138"/>
                </a:lnTo>
                <a:lnTo>
                  <a:pt x="107" y="136"/>
                </a:lnTo>
                <a:lnTo>
                  <a:pt x="114" y="135"/>
                </a:lnTo>
                <a:lnTo>
                  <a:pt x="121" y="134"/>
                </a:lnTo>
                <a:lnTo>
                  <a:pt x="129" y="133"/>
                </a:lnTo>
                <a:lnTo>
                  <a:pt x="144" y="132"/>
                </a:lnTo>
                <a:lnTo>
                  <a:pt x="156" y="133"/>
                </a:lnTo>
                <a:lnTo>
                  <a:pt x="168" y="134"/>
                </a:lnTo>
                <a:lnTo>
                  <a:pt x="173" y="135"/>
                </a:lnTo>
                <a:lnTo>
                  <a:pt x="178" y="136"/>
                </a:lnTo>
                <a:lnTo>
                  <a:pt x="188" y="140"/>
                </a:lnTo>
                <a:lnTo>
                  <a:pt x="197" y="144"/>
                </a:lnTo>
                <a:lnTo>
                  <a:pt x="206" y="149"/>
                </a:lnTo>
                <a:lnTo>
                  <a:pt x="214" y="154"/>
                </a:lnTo>
                <a:lnTo>
                  <a:pt x="217" y="158"/>
                </a:lnTo>
                <a:lnTo>
                  <a:pt x="221" y="161"/>
                </a:lnTo>
                <a:lnTo>
                  <a:pt x="227" y="169"/>
                </a:lnTo>
                <a:lnTo>
                  <a:pt x="233" y="177"/>
                </a:lnTo>
                <a:lnTo>
                  <a:pt x="237" y="187"/>
                </a:lnTo>
                <a:lnTo>
                  <a:pt x="239" y="192"/>
                </a:lnTo>
                <a:lnTo>
                  <a:pt x="241" y="197"/>
                </a:lnTo>
                <a:lnTo>
                  <a:pt x="243" y="202"/>
                </a:lnTo>
                <a:lnTo>
                  <a:pt x="244" y="208"/>
                </a:lnTo>
                <a:lnTo>
                  <a:pt x="246" y="220"/>
                </a:lnTo>
                <a:lnTo>
                  <a:pt x="248" y="233"/>
                </a:lnTo>
                <a:lnTo>
                  <a:pt x="248" y="247"/>
                </a:lnTo>
                <a:lnTo>
                  <a:pt x="248" y="370"/>
                </a:lnTo>
                <a:lnTo>
                  <a:pt x="248" y="373"/>
                </a:lnTo>
                <a:lnTo>
                  <a:pt x="247" y="375"/>
                </a:lnTo>
                <a:lnTo>
                  <a:pt x="246" y="377"/>
                </a:lnTo>
                <a:lnTo>
                  <a:pt x="245" y="379"/>
                </a:lnTo>
                <a:lnTo>
                  <a:pt x="243" y="381"/>
                </a:lnTo>
                <a:lnTo>
                  <a:pt x="242" y="382"/>
                </a:lnTo>
                <a:lnTo>
                  <a:pt x="239" y="382"/>
                </a:lnTo>
                <a:lnTo>
                  <a:pt x="237" y="382"/>
                </a:lnTo>
                <a:close/>
                <a:moveTo>
                  <a:pt x="407" y="202"/>
                </a:moveTo>
                <a:lnTo>
                  <a:pt x="405" y="204"/>
                </a:lnTo>
                <a:lnTo>
                  <a:pt x="402" y="205"/>
                </a:lnTo>
                <a:lnTo>
                  <a:pt x="400" y="206"/>
                </a:lnTo>
                <a:lnTo>
                  <a:pt x="398" y="207"/>
                </a:lnTo>
                <a:lnTo>
                  <a:pt x="396" y="206"/>
                </a:lnTo>
                <a:lnTo>
                  <a:pt x="394" y="206"/>
                </a:lnTo>
                <a:lnTo>
                  <a:pt x="390" y="204"/>
                </a:lnTo>
                <a:lnTo>
                  <a:pt x="387" y="202"/>
                </a:lnTo>
                <a:lnTo>
                  <a:pt x="383" y="199"/>
                </a:lnTo>
                <a:lnTo>
                  <a:pt x="380" y="197"/>
                </a:lnTo>
                <a:lnTo>
                  <a:pt x="377" y="194"/>
                </a:lnTo>
                <a:lnTo>
                  <a:pt x="375" y="192"/>
                </a:lnTo>
                <a:lnTo>
                  <a:pt x="373" y="189"/>
                </a:lnTo>
                <a:lnTo>
                  <a:pt x="372" y="186"/>
                </a:lnTo>
                <a:lnTo>
                  <a:pt x="371" y="183"/>
                </a:lnTo>
                <a:lnTo>
                  <a:pt x="371" y="180"/>
                </a:lnTo>
                <a:lnTo>
                  <a:pt x="371" y="177"/>
                </a:lnTo>
                <a:lnTo>
                  <a:pt x="372" y="173"/>
                </a:lnTo>
                <a:lnTo>
                  <a:pt x="373" y="171"/>
                </a:lnTo>
                <a:lnTo>
                  <a:pt x="374" y="169"/>
                </a:lnTo>
                <a:lnTo>
                  <a:pt x="377" y="165"/>
                </a:lnTo>
                <a:lnTo>
                  <a:pt x="385" y="159"/>
                </a:lnTo>
                <a:lnTo>
                  <a:pt x="389" y="155"/>
                </a:lnTo>
                <a:lnTo>
                  <a:pt x="395" y="152"/>
                </a:lnTo>
                <a:lnTo>
                  <a:pt x="400" y="150"/>
                </a:lnTo>
                <a:lnTo>
                  <a:pt x="406" y="147"/>
                </a:lnTo>
                <a:lnTo>
                  <a:pt x="413" y="144"/>
                </a:lnTo>
                <a:lnTo>
                  <a:pt x="420" y="142"/>
                </a:lnTo>
                <a:lnTo>
                  <a:pt x="427" y="140"/>
                </a:lnTo>
                <a:lnTo>
                  <a:pt x="435" y="138"/>
                </a:lnTo>
                <a:lnTo>
                  <a:pt x="443" y="136"/>
                </a:lnTo>
                <a:lnTo>
                  <a:pt x="452" y="135"/>
                </a:lnTo>
                <a:lnTo>
                  <a:pt x="460" y="134"/>
                </a:lnTo>
                <a:lnTo>
                  <a:pt x="470" y="133"/>
                </a:lnTo>
                <a:lnTo>
                  <a:pt x="479" y="133"/>
                </a:lnTo>
                <a:lnTo>
                  <a:pt x="489" y="132"/>
                </a:lnTo>
                <a:lnTo>
                  <a:pt x="505" y="133"/>
                </a:lnTo>
                <a:lnTo>
                  <a:pt x="513" y="134"/>
                </a:lnTo>
                <a:lnTo>
                  <a:pt x="520" y="135"/>
                </a:lnTo>
                <a:lnTo>
                  <a:pt x="534" y="137"/>
                </a:lnTo>
                <a:lnTo>
                  <a:pt x="546" y="140"/>
                </a:lnTo>
                <a:lnTo>
                  <a:pt x="558" y="144"/>
                </a:lnTo>
                <a:lnTo>
                  <a:pt x="563" y="146"/>
                </a:lnTo>
                <a:lnTo>
                  <a:pt x="568" y="149"/>
                </a:lnTo>
                <a:lnTo>
                  <a:pt x="577" y="154"/>
                </a:lnTo>
                <a:lnTo>
                  <a:pt x="581" y="157"/>
                </a:lnTo>
                <a:lnTo>
                  <a:pt x="584" y="161"/>
                </a:lnTo>
                <a:lnTo>
                  <a:pt x="591" y="168"/>
                </a:lnTo>
                <a:lnTo>
                  <a:pt x="596" y="175"/>
                </a:lnTo>
                <a:lnTo>
                  <a:pt x="601" y="183"/>
                </a:lnTo>
                <a:lnTo>
                  <a:pt x="605" y="191"/>
                </a:lnTo>
                <a:lnTo>
                  <a:pt x="608" y="199"/>
                </a:lnTo>
                <a:lnTo>
                  <a:pt x="610" y="208"/>
                </a:lnTo>
                <a:lnTo>
                  <a:pt x="611" y="217"/>
                </a:lnTo>
                <a:lnTo>
                  <a:pt x="611" y="227"/>
                </a:lnTo>
                <a:lnTo>
                  <a:pt x="611" y="370"/>
                </a:lnTo>
                <a:lnTo>
                  <a:pt x="611" y="373"/>
                </a:lnTo>
                <a:lnTo>
                  <a:pt x="610" y="375"/>
                </a:lnTo>
                <a:lnTo>
                  <a:pt x="609" y="377"/>
                </a:lnTo>
                <a:lnTo>
                  <a:pt x="608" y="379"/>
                </a:lnTo>
                <a:lnTo>
                  <a:pt x="606" y="381"/>
                </a:lnTo>
                <a:lnTo>
                  <a:pt x="604" y="382"/>
                </a:lnTo>
                <a:lnTo>
                  <a:pt x="602" y="382"/>
                </a:lnTo>
                <a:lnTo>
                  <a:pt x="599" y="382"/>
                </a:lnTo>
                <a:lnTo>
                  <a:pt x="591" y="382"/>
                </a:lnTo>
                <a:lnTo>
                  <a:pt x="587" y="382"/>
                </a:lnTo>
                <a:lnTo>
                  <a:pt x="582" y="381"/>
                </a:lnTo>
                <a:lnTo>
                  <a:pt x="578" y="379"/>
                </a:lnTo>
                <a:lnTo>
                  <a:pt x="575" y="377"/>
                </a:lnTo>
                <a:lnTo>
                  <a:pt x="572" y="375"/>
                </a:lnTo>
                <a:lnTo>
                  <a:pt x="570" y="372"/>
                </a:lnTo>
                <a:lnTo>
                  <a:pt x="568" y="368"/>
                </a:lnTo>
                <a:lnTo>
                  <a:pt x="567" y="364"/>
                </a:lnTo>
                <a:lnTo>
                  <a:pt x="557" y="370"/>
                </a:lnTo>
                <a:lnTo>
                  <a:pt x="547" y="374"/>
                </a:lnTo>
                <a:lnTo>
                  <a:pt x="536" y="379"/>
                </a:lnTo>
                <a:lnTo>
                  <a:pt x="525" y="382"/>
                </a:lnTo>
                <a:lnTo>
                  <a:pt x="513" y="385"/>
                </a:lnTo>
                <a:lnTo>
                  <a:pt x="500" y="387"/>
                </a:lnTo>
                <a:lnTo>
                  <a:pt x="487" y="389"/>
                </a:lnTo>
                <a:lnTo>
                  <a:pt x="473" y="389"/>
                </a:lnTo>
                <a:lnTo>
                  <a:pt x="460" y="389"/>
                </a:lnTo>
                <a:lnTo>
                  <a:pt x="447" y="387"/>
                </a:lnTo>
                <a:lnTo>
                  <a:pt x="435" y="385"/>
                </a:lnTo>
                <a:lnTo>
                  <a:pt x="424" y="383"/>
                </a:lnTo>
                <a:lnTo>
                  <a:pt x="414" y="379"/>
                </a:lnTo>
                <a:lnTo>
                  <a:pt x="404" y="375"/>
                </a:lnTo>
                <a:lnTo>
                  <a:pt x="395" y="371"/>
                </a:lnTo>
                <a:lnTo>
                  <a:pt x="387" y="365"/>
                </a:lnTo>
                <a:lnTo>
                  <a:pt x="379" y="359"/>
                </a:lnTo>
                <a:lnTo>
                  <a:pt x="373" y="352"/>
                </a:lnTo>
                <a:lnTo>
                  <a:pt x="367" y="345"/>
                </a:lnTo>
                <a:lnTo>
                  <a:pt x="363" y="338"/>
                </a:lnTo>
                <a:lnTo>
                  <a:pt x="359" y="330"/>
                </a:lnTo>
                <a:lnTo>
                  <a:pt x="358" y="326"/>
                </a:lnTo>
                <a:lnTo>
                  <a:pt x="357" y="321"/>
                </a:lnTo>
                <a:lnTo>
                  <a:pt x="355" y="312"/>
                </a:lnTo>
                <a:lnTo>
                  <a:pt x="355" y="308"/>
                </a:lnTo>
                <a:lnTo>
                  <a:pt x="355" y="303"/>
                </a:lnTo>
                <a:lnTo>
                  <a:pt x="355" y="298"/>
                </a:lnTo>
                <a:lnTo>
                  <a:pt x="355" y="293"/>
                </a:lnTo>
                <a:lnTo>
                  <a:pt x="357" y="284"/>
                </a:lnTo>
                <a:lnTo>
                  <a:pt x="359" y="276"/>
                </a:lnTo>
                <a:lnTo>
                  <a:pt x="363" y="268"/>
                </a:lnTo>
                <a:lnTo>
                  <a:pt x="367" y="260"/>
                </a:lnTo>
                <a:lnTo>
                  <a:pt x="373" y="253"/>
                </a:lnTo>
                <a:lnTo>
                  <a:pt x="379" y="247"/>
                </a:lnTo>
                <a:lnTo>
                  <a:pt x="383" y="244"/>
                </a:lnTo>
                <a:lnTo>
                  <a:pt x="387" y="241"/>
                </a:lnTo>
                <a:lnTo>
                  <a:pt x="395" y="235"/>
                </a:lnTo>
                <a:lnTo>
                  <a:pt x="404" y="230"/>
                </a:lnTo>
                <a:lnTo>
                  <a:pt x="414" y="226"/>
                </a:lnTo>
                <a:lnTo>
                  <a:pt x="424" y="223"/>
                </a:lnTo>
                <a:lnTo>
                  <a:pt x="435" y="220"/>
                </a:lnTo>
                <a:lnTo>
                  <a:pt x="447" y="218"/>
                </a:lnTo>
                <a:lnTo>
                  <a:pt x="460" y="217"/>
                </a:lnTo>
                <a:lnTo>
                  <a:pt x="473" y="217"/>
                </a:lnTo>
                <a:lnTo>
                  <a:pt x="487" y="217"/>
                </a:lnTo>
                <a:lnTo>
                  <a:pt x="500" y="218"/>
                </a:lnTo>
                <a:lnTo>
                  <a:pt x="513" y="221"/>
                </a:lnTo>
                <a:lnTo>
                  <a:pt x="519" y="222"/>
                </a:lnTo>
                <a:lnTo>
                  <a:pt x="525" y="223"/>
                </a:lnTo>
                <a:lnTo>
                  <a:pt x="536" y="227"/>
                </a:lnTo>
                <a:lnTo>
                  <a:pt x="547" y="231"/>
                </a:lnTo>
                <a:lnTo>
                  <a:pt x="557" y="236"/>
                </a:lnTo>
                <a:lnTo>
                  <a:pt x="566" y="241"/>
                </a:lnTo>
                <a:lnTo>
                  <a:pt x="566" y="228"/>
                </a:lnTo>
                <a:lnTo>
                  <a:pt x="565" y="222"/>
                </a:lnTo>
                <a:lnTo>
                  <a:pt x="564" y="216"/>
                </a:lnTo>
                <a:lnTo>
                  <a:pt x="562" y="210"/>
                </a:lnTo>
                <a:lnTo>
                  <a:pt x="560" y="205"/>
                </a:lnTo>
                <a:lnTo>
                  <a:pt x="557" y="201"/>
                </a:lnTo>
                <a:lnTo>
                  <a:pt x="553" y="196"/>
                </a:lnTo>
                <a:lnTo>
                  <a:pt x="551" y="194"/>
                </a:lnTo>
                <a:lnTo>
                  <a:pt x="549" y="192"/>
                </a:lnTo>
                <a:lnTo>
                  <a:pt x="544" y="189"/>
                </a:lnTo>
                <a:lnTo>
                  <a:pt x="538" y="185"/>
                </a:lnTo>
                <a:lnTo>
                  <a:pt x="532" y="183"/>
                </a:lnTo>
                <a:lnTo>
                  <a:pt x="526" y="180"/>
                </a:lnTo>
                <a:lnTo>
                  <a:pt x="519" y="178"/>
                </a:lnTo>
                <a:lnTo>
                  <a:pt x="512" y="177"/>
                </a:lnTo>
                <a:lnTo>
                  <a:pt x="504" y="176"/>
                </a:lnTo>
                <a:lnTo>
                  <a:pt x="496" y="175"/>
                </a:lnTo>
                <a:lnTo>
                  <a:pt x="487" y="175"/>
                </a:lnTo>
                <a:lnTo>
                  <a:pt x="480" y="175"/>
                </a:lnTo>
                <a:lnTo>
                  <a:pt x="473" y="176"/>
                </a:lnTo>
                <a:lnTo>
                  <a:pt x="460" y="177"/>
                </a:lnTo>
                <a:lnTo>
                  <a:pt x="454" y="179"/>
                </a:lnTo>
                <a:lnTo>
                  <a:pt x="448" y="180"/>
                </a:lnTo>
                <a:lnTo>
                  <a:pt x="438" y="184"/>
                </a:lnTo>
                <a:lnTo>
                  <a:pt x="429" y="188"/>
                </a:lnTo>
                <a:lnTo>
                  <a:pt x="420" y="192"/>
                </a:lnTo>
                <a:lnTo>
                  <a:pt x="417" y="194"/>
                </a:lnTo>
                <a:lnTo>
                  <a:pt x="413" y="197"/>
                </a:lnTo>
                <a:lnTo>
                  <a:pt x="407" y="202"/>
                </a:lnTo>
                <a:close/>
                <a:moveTo>
                  <a:pt x="477" y="256"/>
                </a:moveTo>
                <a:lnTo>
                  <a:pt x="469" y="257"/>
                </a:lnTo>
                <a:lnTo>
                  <a:pt x="461" y="257"/>
                </a:lnTo>
                <a:lnTo>
                  <a:pt x="454" y="258"/>
                </a:lnTo>
                <a:lnTo>
                  <a:pt x="447" y="259"/>
                </a:lnTo>
                <a:lnTo>
                  <a:pt x="441" y="261"/>
                </a:lnTo>
                <a:lnTo>
                  <a:pt x="434" y="263"/>
                </a:lnTo>
                <a:lnTo>
                  <a:pt x="423" y="268"/>
                </a:lnTo>
                <a:lnTo>
                  <a:pt x="418" y="271"/>
                </a:lnTo>
                <a:lnTo>
                  <a:pt x="414" y="275"/>
                </a:lnTo>
                <a:lnTo>
                  <a:pt x="410" y="278"/>
                </a:lnTo>
                <a:lnTo>
                  <a:pt x="408" y="280"/>
                </a:lnTo>
                <a:lnTo>
                  <a:pt x="407" y="283"/>
                </a:lnTo>
                <a:lnTo>
                  <a:pt x="404" y="287"/>
                </a:lnTo>
                <a:lnTo>
                  <a:pt x="403" y="292"/>
                </a:lnTo>
                <a:lnTo>
                  <a:pt x="402" y="297"/>
                </a:lnTo>
                <a:lnTo>
                  <a:pt x="401" y="303"/>
                </a:lnTo>
                <a:lnTo>
                  <a:pt x="402" y="309"/>
                </a:lnTo>
                <a:lnTo>
                  <a:pt x="403" y="314"/>
                </a:lnTo>
                <a:lnTo>
                  <a:pt x="404" y="319"/>
                </a:lnTo>
                <a:lnTo>
                  <a:pt x="407" y="323"/>
                </a:lnTo>
                <a:lnTo>
                  <a:pt x="410" y="327"/>
                </a:lnTo>
                <a:lnTo>
                  <a:pt x="414" y="331"/>
                </a:lnTo>
                <a:lnTo>
                  <a:pt x="418" y="335"/>
                </a:lnTo>
                <a:lnTo>
                  <a:pt x="423" y="338"/>
                </a:lnTo>
                <a:lnTo>
                  <a:pt x="429" y="341"/>
                </a:lnTo>
                <a:lnTo>
                  <a:pt x="434" y="343"/>
                </a:lnTo>
                <a:lnTo>
                  <a:pt x="441" y="345"/>
                </a:lnTo>
                <a:lnTo>
                  <a:pt x="447" y="347"/>
                </a:lnTo>
                <a:lnTo>
                  <a:pt x="454" y="348"/>
                </a:lnTo>
                <a:lnTo>
                  <a:pt x="461" y="349"/>
                </a:lnTo>
                <a:lnTo>
                  <a:pt x="469" y="349"/>
                </a:lnTo>
                <a:lnTo>
                  <a:pt x="477" y="349"/>
                </a:lnTo>
                <a:lnTo>
                  <a:pt x="491" y="349"/>
                </a:lnTo>
                <a:lnTo>
                  <a:pt x="497" y="348"/>
                </a:lnTo>
                <a:lnTo>
                  <a:pt x="504" y="347"/>
                </a:lnTo>
                <a:lnTo>
                  <a:pt x="517" y="345"/>
                </a:lnTo>
                <a:lnTo>
                  <a:pt x="529" y="342"/>
                </a:lnTo>
                <a:lnTo>
                  <a:pt x="540" y="338"/>
                </a:lnTo>
                <a:lnTo>
                  <a:pt x="550" y="333"/>
                </a:lnTo>
                <a:lnTo>
                  <a:pt x="558" y="328"/>
                </a:lnTo>
                <a:lnTo>
                  <a:pt x="566" y="323"/>
                </a:lnTo>
                <a:lnTo>
                  <a:pt x="566" y="284"/>
                </a:lnTo>
                <a:lnTo>
                  <a:pt x="558" y="278"/>
                </a:lnTo>
                <a:lnTo>
                  <a:pt x="554" y="276"/>
                </a:lnTo>
                <a:lnTo>
                  <a:pt x="550" y="273"/>
                </a:lnTo>
                <a:lnTo>
                  <a:pt x="540" y="269"/>
                </a:lnTo>
                <a:lnTo>
                  <a:pt x="529" y="265"/>
                </a:lnTo>
                <a:lnTo>
                  <a:pt x="517" y="261"/>
                </a:lnTo>
                <a:lnTo>
                  <a:pt x="504" y="259"/>
                </a:lnTo>
                <a:lnTo>
                  <a:pt x="497" y="258"/>
                </a:lnTo>
                <a:lnTo>
                  <a:pt x="491" y="257"/>
                </a:lnTo>
                <a:lnTo>
                  <a:pt x="477" y="256"/>
                </a:lnTo>
                <a:close/>
                <a:moveTo>
                  <a:pt x="757" y="382"/>
                </a:moveTo>
                <a:lnTo>
                  <a:pt x="752" y="382"/>
                </a:lnTo>
                <a:lnTo>
                  <a:pt x="750" y="381"/>
                </a:lnTo>
                <a:lnTo>
                  <a:pt x="748" y="379"/>
                </a:lnTo>
                <a:lnTo>
                  <a:pt x="745" y="375"/>
                </a:lnTo>
                <a:lnTo>
                  <a:pt x="745" y="373"/>
                </a:lnTo>
                <a:lnTo>
                  <a:pt x="745" y="370"/>
                </a:lnTo>
                <a:lnTo>
                  <a:pt x="745" y="151"/>
                </a:lnTo>
                <a:lnTo>
                  <a:pt x="745" y="148"/>
                </a:lnTo>
                <a:lnTo>
                  <a:pt x="745" y="145"/>
                </a:lnTo>
                <a:lnTo>
                  <a:pt x="746" y="143"/>
                </a:lnTo>
                <a:lnTo>
                  <a:pt x="748" y="142"/>
                </a:lnTo>
                <a:lnTo>
                  <a:pt x="749" y="141"/>
                </a:lnTo>
                <a:lnTo>
                  <a:pt x="751" y="140"/>
                </a:lnTo>
                <a:lnTo>
                  <a:pt x="754" y="139"/>
                </a:lnTo>
                <a:lnTo>
                  <a:pt x="756" y="139"/>
                </a:lnTo>
                <a:lnTo>
                  <a:pt x="764" y="139"/>
                </a:lnTo>
                <a:lnTo>
                  <a:pt x="770" y="140"/>
                </a:lnTo>
                <a:lnTo>
                  <a:pt x="776" y="141"/>
                </a:lnTo>
                <a:lnTo>
                  <a:pt x="780" y="143"/>
                </a:lnTo>
                <a:lnTo>
                  <a:pt x="784" y="145"/>
                </a:lnTo>
                <a:lnTo>
                  <a:pt x="787" y="149"/>
                </a:lnTo>
                <a:lnTo>
                  <a:pt x="789" y="154"/>
                </a:lnTo>
                <a:lnTo>
                  <a:pt x="790" y="159"/>
                </a:lnTo>
                <a:lnTo>
                  <a:pt x="791" y="165"/>
                </a:lnTo>
                <a:lnTo>
                  <a:pt x="795" y="162"/>
                </a:lnTo>
                <a:lnTo>
                  <a:pt x="799" y="159"/>
                </a:lnTo>
                <a:lnTo>
                  <a:pt x="804" y="156"/>
                </a:lnTo>
                <a:lnTo>
                  <a:pt x="809" y="153"/>
                </a:lnTo>
                <a:lnTo>
                  <a:pt x="820" y="147"/>
                </a:lnTo>
                <a:lnTo>
                  <a:pt x="832" y="142"/>
                </a:lnTo>
                <a:lnTo>
                  <a:pt x="838" y="140"/>
                </a:lnTo>
                <a:lnTo>
                  <a:pt x="845" y="138"/>
                </a:lnTo>
                <a:lnTo>
                  <a:pt x="852" y="136"/>
                </a:lnTo>
                <a:lnTo>
                  <a:pt x="859" y="135"/>
                </a:lnTo>
                <a:lnTo>
                  <a:pt x="866" y="134"/>
                </a:lnTo>
                <a:lnTo>
                  <a:pt x="873" y="133"/>
                </a:lnTo>
                <a:lnTo>
                  <a:pt x="889" y="132"/>
                </a:lnTo>
                <a:lnTo>
                  <a:pt x="902" y="133"/>
                </a:lnTo>
                <a:lnTo>
                  <a:pt x="913" y="134"/>
                </a:lnTo>
                <a:lnTo>
                  <a:pt x="918" y="135"/>
                </a:lnTo>
                <a:lnTo>
                  <a:pt x="924" y="136"/>
                </a:lnTo>
                <a:lnTo>
                  <a:pt x="934" y="140"/>
                </a:lnTo>
                <a:lnTo>
                  <a:pt x="943" y="144"/>
                </a:lnTo>
                <a:lnTo>
                  <a:pt x="951" y="149"/>
                </a:lnTo>
                <a:lnTo>
                  <a:pt x="959" y="154"/>
                </a:lnTo>
                <a:lnTo>
                  <a:pt x="963" y="158"/>
                </a:lnTo>
                <a:lnTo>
                  <a:pt x="966" y="161"/>
                </a:lnTo>
                <a:lnTo>
                  <a:pt x="973" y="169"/>
                </a:lnTo>
                <a:lnTo>
                  <a:pt x="978" y="177"/>
                </a:lnTo>
                <a:lnTo>
                  <a:pt x="983" y="187"/>
                </a:lnTo>
                <a:lnTo>
                  <a:pt x="985" y="192"/>
                </a:lnTo>
                <a:lnTo>
                  <a:pt x="987" y="197"/>
                </a:lnTo>
                <a:lnTo>
                  <a:pt x="988" y="202"/>
                </a:lnTo>
                <a:lnTo>
                  <a:pt x="990" y="208"/>
                </a:lnTo>
                <a:lnTo>
                  <a:pt x="992" y="220"/>
                </a:lnTo>
                <a:lnTo>
                  <a:pt x="993" y="233"/>
                </a:lnTo>
                <a:lnTo>
                  <a:pt x="994" y="247"/>
                </a:lnTo>
                <a:lnTo>
                  <a:pt x="994" y="370"/>
                </a:lnTo>
                <a:lnTo>
                  <a:pt x="993" y="373"/>
                </a:lnTo>
                <a:lnTo>
                  <a:pt x="993" y="375"/>
                </a:lnTo>
                <a:lnTo>
                  <a:pt x="992" y="377"/>
                </a:lnTo>
                <a:lnTo>
                  <a:pt x="990" y="379"/>
                </a:lnTo>
                <a:lnTo>
                  <a:pt x="989" y="381"/>
                </a:lnTo>
                <a:lnTo>
                  <a:pt x="987" y="382"/>
                </a:lnTo>
                <a:lnTo>
                  <a:pt x="985" y="382"/>
                </a:lnTo>
                <a:lnTo>
                  <a:pt x="982" y="382"/>
                </a:lnTo>
                <a:lnTo>
                  <a:pt x="960" y="382"/>
                </a:lnTo>
                <a:lnTo>
                  <a:pt x="955" y="382"/>
                </a:lnTo>
                <a:lnTo>
                  <a:pt x="953" y="381"/>
                </a:lnTo>
                <a:lnTo>
                  <a:pt x="951" y="379"/>
                </a:lnTo>
                <a:lnTo>
                  <a:pt x="948" y="375"/>
                </a:lnTo>
                <a:lnTo>
                  <a:pt x="948" y="373"/>
                </a:lnTo>
                <a:lnTo>
                  <a:pt x="948" y="370"/>
                </a:lnTo>
                <a:lnTo>
                  <a:pt x="948" y="248"/>
                </a:lnTo>
                <a:lnTo>
                  <a:pt x="947" y="240"/>
                </a:lnTo>
                <a:lnTo>
                  <a:pt x="946" y="232"/>
                </a:lnTo>
                <a:lnTo>
                  <a:pt x="946" y="228"/>
                </a:lnTo>
                <a:lnTo>
                  <a:pt x="945" y="225"/>
                </a:lnTo>
                <a:lnTo>
                  <a:pt x="943" y="218"/>
                </a:lnTo>
                <a:lnTo>
                  <a:pt x="941" y="211"/>
                </a:lnTo>
                <a:lnTo>
                  <a:pt x="937" y="206"/>
                </a:lnTo>
                <a:lnTo>
                  <a:pt x="934" y="200"/>
                </a:lnTo>
                <a:lnTo>
                  <a:pt x="930" y="195"/>
                </a:lnTo>
                <a:lnTo>
                  <a:pt x="925" y="191"/>
                </a:lnTo>
                <a:lnTo>
                  <a:pt x="920" y="187"/>
                </a:lnTo>
                <a:lnTo>
                  <a:pt x="914" y="184"/>
                </a:lnTo>
                <a:lnTo>
                  <a:pt x="908" y="181"/>
                </a:lnTo>
                <a:lnTo>
                  <a:pt x="901" y="179"/>
                </a:lnTo>
                <a:lnTo>
                  <a:pt x="894" y="177"/>
                </a:lnTo>
                <a:lnTo>
                  <a:pt x="886" y="176"/>
                </a:lnTo>
                <a:lnTo>
                  <a:pt x="877" y="176"/>
                </a:lnTo>
                <a:lnTo>
                  <a:pt x="862" y="177"/>
                </a:lnTo>
                <a:lnTo>
                  <a:pt x="855" y="178"/>
                </a:lnTo>
                <a:lnTo>
                  <a:pt x="852" y="179"/>
                </a:lnTo>
                <a:lnTo>
                  <a:pt x="848" y="179"/>
                </a:lnTo>
                <a:lnTo>
                  <a:pt x="842" y="181"/>
                </a:lnTo>
                <a:lnTo>
                  <a:pt x="836" y="183"/>
                </a:lnTo>
                <a:lnTo>
                  <a:pt x="830" y="186"/>
                </a:lnTo>
                <a:lnTo>
                  <a:pt x="825" y="188"/>
                </a:lnTo>
                <a:lnTo>
                  <a:pt x="815" y="194"/>
                </a:lnTo>
                <a:lnTo>
                  <a:pt x="805" y="201"/>
                </a:lnTo>
                <a:lnTo>
                  <a:pt x="797" y="207"/>
                </a:lnTo>
                <a:lnTo>
                  <a:pt x="791" y="213"/>
                </a:lnTo>
                <a:lnTo>
                  <a:pt x="791" y="370"/>
                </a:lnTo>
                <a:lnTo>
                  <a:pt x="790" y="373"/>
                </a:lnTo>
                <a:lnTo>
                  <a:pt x="790" y="375"/>
                </a:lnTo>
                <a:lnTo>
                  <a:pt x="789" y="377"/>
                </a:lnTo>
                <a:lnTo>
                  <a:pt x="787" y="379"/>
                </a:lnTo>
                <a:lnTo>
                  <a:pt x="786" y="381"/>
                </a:lnTo>
                <a:lnTo>
                  <a:pt x="784" y="382"/>
                </a:lnTo>
                <a:lnTo>
                  <a:pt x="781" y="382"/>
                </a:lnTo>
                <a:lnTo>
                  <a:pt x="778" y="382"/>
                </a:lnTo>
                <a:lnTo>
                  <a:pt x="757" y="382"/>
                </a:lnTo>
                <a:close/>
                <a:moveTo>
                  <a:pt x="1327" y="375"/>
                </a:moveTo>
                <a:lnTo>
                  <a:pt x="1237" y="250"/>
                </a:lnTo>
                <a:lnTo>
                  <a:pt x="1173" y="295"/>
                </a:lnTo>
                <a:lnTo>
                  <a:pt x="1173" y="370"/>
                </a:lnTo>
                <a:lnTo>
                  <a:pt x="1172" y="373"/>
                </a:lnTo>
                <a:lnTo>
                  <a:pt x="1172" y="375"/>
                </a:lnTo>
                <a:lnTo>
                  <a:pt x="1171" y="377"/>
                </a:lnTo>
                <a:lnTo>
                  <a:pt x="1169" y="379"/>
                </a:lnTo>
                <a:lnTo>
                  <a:pt x="1168" y="381"/>
                </a:lnTo>
                <a:lnTo>
                  <a:pt x="1165" y="382"/>
                </a:lnTo>
                <a:lnTo>
                  <a:pt x="1163" y="382"/>
                </a:lnTo>
                <a:lnTo>
                  <a:pt x="1160" y="382"/>
                </a:lnTo>
                <a:lnTo>
                  <a:pt x="1139" y="382"/>
                </a:lnTo>
                <a:lnTo>
                  <a:pt x="1134" y="382"/>
                </a:lnTo>
                <a:lnTo>
                  <a:pt x="1132" y="381"/>
                </a:lnTo>
                <a:lnTo>
                  <a:pt x="1130" y="379"/>
                </a:lnTo>
                <a:lnTo>
                  <a:pt x="1127" y="375"/>
                </a:lnTo>
                <a:lnTo>
                  <a:pt x="1127" y="373"/>
                </a:lnTo>
                <a:lnTo>
                  <a:pt x="1127" y="370"/>
                </a:lnTo>
                <a:lnTo>
                  <a:pt x="1127" y="20"/>
                </a:lnTo>
                <a:lnTo>
                  <a:pt x="1127" y="17"/>
                </a:lnTo>
                <a:lnTo>
                  <a:pt x="1128" y="14"/>
                </a:lnTo>
                <a:lnTo>
                  <a:pt x="1128" y="12"/>
                </a:lnTo>
                <a:lnTo>
                  <a:pt x="1130" y="10"/>
                </a:lnTo>
                <a:lnTo>
                  <a:pt x="1132" y="9"/>
                </a:lnTo>
                <a:lnTo>
                  <a:pt x="1134" y="8"/>
                </a:lnTo>
                <a:lnTo>
                  <a:pt x="1136" y="7"/>
                </a:lnTo>
                <a:lnTo>
                  <a:pt x="1139" y="7"/>
                </a:lnTo>
                <a:lnTo>
                  <a:pt x="1160" y="7"/>
                </a:lnTo>
                <a:lnTo>
                  <a:pt x="1163" y="7"/>
                </a:lnTo>
                <a:lnTo>
                  <a:pt x="1166" y="8"/>
                </a:lnTo>
                <a:lnTo>
                  <a:pt x="1168" y="9"/>
                </a:lnTo>
                <a:lnTo>
                  <a:pt x="1169" y="10"/>
                </a:lnTo>
                <a:lnTo>
                  <a:pt x="1171" y="12"/>
                </a:lnTo>
                <a:lnTo>
                  <a:pt x="1172" y="14"/>
                </a:lnTo>
                <a:lnTo>
                  <a:pt x="1172" y="17"/>
                </a:lnTo>
                <a:lnTo>
                  <a:pt x="1173" y="20"/>
                </a:lnTo>
                <a:lnTo>
                  <a:pt x="1173" y="243"/>
                </a:lnTo>
                <a:lnTo>
                  <a:pt x="1312" y="145"/>
                </a:lnTo>
                <a:lnTo>
                  <a:pt x="1316" y="142"/>
                </a:lnTo>
                <a:lnTo>
                  <a:pt x="1320" y="140"/>
                </a:lnTo>
                <a:lnTo>
                  <a:pt x="1324" y="139"/>
                </a:lnTo>
                <a:lnTo>
                  <a:pt x="1328" y="139"/>
                </a:lnTo>
                <a:lnTo>
                  <a:pt x="1365" y="139"/>
                </a:lnTo>
                <a:lnTo>
                  <a:pt x="1368" y="139"/>
                </a:lnTo>
                <a:lnTo>
                  <a:pt x="1370" y="140"/>
                </a:lnTo>
                <a:lnTo>
                  <a:pt x="1374" y="142"/>
                </a:lnTo>
                <a:lnTo>
                  <a:pt x="1375" y="143"/>
                </a:lnTo>
                <a:lnTo>
                  <a:pt x="1376" y="145"/>
                </a:lnTo>
                <a:lnTo>
                  <a:pt x="1376" y="146"/>
                </a:lnTo>
                <a:lnTo>
                  <a:pt x="1377" y="148"/>
                </a:lnTo>
                <a:lnTo>
                  <a:pt x="1376" y="151"/>
                </a:lnTo>
                <a:lnTo>
                  <a:pt x="1375" y="153"/>
                </a:lnTo>
                <a:lnTo>
                  <a:pt x="1373" y="156"/>
                </a:lnTo>
                <a:lnTo>
                  <a:pt x="1370" y="158"/>
                </a:lnTo>
                <a:lnTo>
                  <a:pt x="1275" y="224"/>
                </a:lnTo>
                <a:lnTo>
                  <a:pt x="1378" y="364"/>
                </a:lnTo>
                <a:lnTo>
                  <a:pt x="1380" y="368"/>
                </a:lnTo>
                <a:lnTo>
                  <a:pt x="1380" y="372"/>
                </a:lnTo>
                <a:lnTo>
                  <a:pt x="1380" y="374"/>
                </a:lnTo>
                <a:lnTo>
                  <a:pt x="1379" y="376"/>
                </a:lnTo>
                <a:lnTo>
                  <a:pt x="1378" y="378"/>
                </a:lnTo>
                <a:lnTo>
                  <a:pt x="1377" y="380"/>
                </a:lnTo>
                <a:lnTo>
                  <a:pt x="1375" y="381"/>
                </a:lnTo>
                <a:lnTo>
                  <a:pt x="1373" y="382"/>
                </a:lnTo>
                <a:lnTo>
                  <a:pt x="1369" y="382"/>
                </a:lnTo>
                <a:lnTo>
                  <a:pt x="1342" y="382"/>
                </a:lnTo>
                <a:lnTo>
                  <a:pt x="1338" y="382"/>
                </a:lnTo>
                <a:lnTo>
                  <a:pt x="1336" y="381"/>
                </a:lnTo>
                <a:lnTo>
                  <a:pt x="1334" y="380"/>
                </a:lnTo>
                <a:lnTo>
                  <a:pt x="1330" y="378"/>
                </a:lnTo>
                <a:lnTo>
                  <a:pt x="1327" y="375"/>
                </a:lnTo>
                <a:close/>
                <a:moveTo>
                  <a:pt x="1496" y="382"/>
                </a:moveTo>
                <a:lnTo>
                  <a:pt x="1494" y="382"/>
                </a:lnTo>
                <a:lnTo>
                  <a:pt x="1492" y="382"/>
                </a:lnTo>
                <a:lnTo>
                  <a:pt x="1490" y="381"/>
                </a:lnTo>
                <a:lnTo>
                  <a:pt x="1488" y="379"/>
                </a:lnTo>
                <a:lnTo>
                  <a:pt x="1487" y="377"/>
                </a:lnTo>
                <a:lnTo>
                  <a:pt x="1486" y="375"/>
                </a:lnTo>
                <a:lnTo>
                  <a:pt x="1485" y="373"/>
                </a:lnTo>
                <a:lnTo>
                  <a:pt x="1485" y="370"/>
                </a:lnTo>
                <a:lnTo>
                  <a:pt x="1485" y="151"/>
                </a:lnTo>
                <a:lnTo>
                  <a:pt x="1485" y="149"/>
                </a:lnTo>
                <a:lnTo>
                  <a:pt x="1486" y="146"/>
                </a:lnTo>
                <a:lnTo>
                  <a:pt x="1487" y="144"/>
                </a:lnTo>
                <a:lnTo>
                  <a:pt x="1488" y="142"/>
                </a:lnTo>
                <a:lnTo>
                  <a:pt x="1490" y="141"/>
                </a:lnTo>
                <a:lnTo>
                  <a:pt x="1492" y="140"/>
                </a:lnTo>
                <a:lnTo>
                  <a:pt x="1494" y="139"/>
                </a:lnTo>
                <a:lnTo>
                  <a:pt x="1496" y="139"/>
                </a:lnTo>
                <a:lnTo>
                  <a:pt x="1519" y="139"/>
                </a:lnTo>
                <a:lnTo>
                  <a:pt x="1524" y="140"/>
                </a:lnTo>
                <a:lnTo>
                  <a:pt x="1526" y="141"/>
                </a:lnTo>
                <a:lnTo>
                  <a:pt x="1528" y="142"/>
                </a:lnTo>
                <a:lnTo>
                  <a:pt x="1530" y="146"/>
                </a:lnTo>
                <a:lnTo>
                  <a:pt x="1531" y="149"/>
                </a:lnTo>
                <a:lnTo>
                  <a:pt x="1531" y="151"/>
                </a:lnTo>
                <a:lnTo>
                  <a:pt x="1531" y="370"/>
                </a:lnTo>
                <a:lnTo>
                  <a:pt x="1531" y="373"/>
                </a:lnTo>
                <a:lnTo>
                  <a:pt x="1530" y="375"/>
                </a:lnTo>
                <a:lnTo>
                  <a:pt x="1529" y="377"/>
                </a:lnTo>
                <a:lnTo>
                  <a:pt x="1528" y="379"/>
                </a:lnTo>
                <a:lnTo>
                  <a:pt x="1526" y="381"/>
                </a:lnTo>
                <a:lnTo>
                  <a:pt x="1524" y="382"/>
                </a:lnTo>
                <a:lnTo>
                  <a:pt x="1522" y="382"/>
                </a:lnTo>
                <a:lnTo>
                  <a:pt x="1519" y="382"/>
                </a:lnTo>
                <a:lnTo>
                  <a:pt x="1496" y="382"/>
                </a:lnTo>
                <a:close/>
                <a:moveTo>
                  <a:pt x="1530" y="80"/>
                </a:moveTo>
                <a:lnTo>
                  <a:pt x="1487" y="80"/>
                </a:lnTo>
                <a:lnTo>
                  <a:pt x="1482" y="79"/>
                </a:lnTo>
                <a:lnTo>
                  <a:pt x="1480" y="78"/>
                </a:lnTo>
                <a:lnTo>
                  <a:pt x="1478" y="76"/>
                </a:lnTo>
                <a:lnTo>
                  <a:pt x="1477" y="75"/>
                </a:lnTo>
                <a:lnTo>
                  <a:pt x="1476" y="73"/>
                </a:lnTo>
                <a:lnTo>
                  <a:pt x="1475" y="71"/>
                </a:lnTo>
                <a:lnTo>
                  <a:pt x="1475" y="68"/>
                </a:lnTo>
                <a:lnTo>
                  <a:pt x="1475" y="46"/>
                </a:lnTo>
                <a:lnTo>
                  <a:pt x="1475" y="44"/>
                </a:lnTo>
                <a:lnTo>
                  <a:pt x="1476" y="41"/>
                </a:lnTo>
                <a:lnTo>
                  <a:pt x="1477" y="39"/>
                </a:lnTo>
                <a:lnTo>
                  <a:pt x="1478" y="38"/>
                </a:lnTo>
                <a:lnTo>
                  <a:pt x="1480" y="36"/>
                </a:lnTo>
                <a:lnTo>
                  <a:pt x="1482" y="35"/>
                </a:lnTo>
                <a:lnTo>
                  <a:pt x="1484" y="35"/>
                </a:lnTo>
                <a:lnTo>
                  <a:pt x="1487" y="35"/>
                </a:lnTo>
                <a:lnTo>
                  <a:pt x="1530" y="35"/>
                </a:lnTo>
                <a:lnTo>
                  <a:pt x="1535" y="35"/>
                </a:lnTo>
                <a:lnTo>
                  <a:pt x="1537" y="36"/>
                </a:lnTo>
                <a:lnTo>
                  <a:pt x="1539" y="38"/>
                </a:lnTo>
                <a:lnTo>
                  <a:pt x="1540" y="39"/>
                </a:lnTo>
                <a:lnTo>
                  <a:pt x="1541" y="41"/>
                </a:lnTo>
                <a:lnTo>
                  <a:pt x="1542" y="44"/>
                </a:lnTo>
                <a:lnTo>
                  <a:pt x="1542" y="46"/>
                </a:lnTo>
                <a:lnTo>
                  <a:pt x="1542" y="68"/>
                </a:lnTo>
                <a:lnTo>
                  <a:pt x="1542" y="71"/>
                </a:lnTo>
                <a:lnTo>
                  <a:pt x="1541" y="73"/>
                </a:lnTo>
                <a:lnTo>
                  <a:pt x="1540" y="75"/>
                </a:lnTo>
                <a:lnTo>
                  <a:pt x="1539" y="76"/>
                </a:lnTo>
                <a:lnTo>
                  <a:pt x="1537" y="78"/>
                </a:lnTo>
                <a:lnTo>
                  <a:pt x="1535" y="79"/>
                </a:lnTo>
                <a:lnTo>
                  <a:pt x="1533" y="79"/>
                </a:lnTo>
                <a:lnTo>
                  <a:pt x="1530" y="80"/>
                </a:lnTo>
                <a:close/>
                <a:moveTo>
                  <a:pt x="1679" y="382"/>
                </a:moveTo>
                <a:lnTo>
                  <a:pt x="1674" y="382"/>
                </a:lnTo>
                <a:lnTo>
                  <a:pt x="1672" y="381"/>
                </a:lnTo>
                <a:lnTo>
                  <a:pt x="1670" y="379"/>
                </a:lnTo>
                <a:lnTo>
                  <a:pt x="1668" y="375"/>
                </a:lnTo>
                <a:lnTo>
                  <a:pt x="1667" y="373"/>
                </a:lnTo>
                <a:lnTo>
                  <a:pt x="1667" y="370"/>
                </a:lnTo>
                <a:lnTo>
                  <a:pt x="1667" y="151"/>
                </a:lnTo>
                <a:lnTo>
                  <a:pt x="1667" y="148"/>
                </a:lnTo>
                <a:lnTo>
                  <a:pt x="1668" y="145"/>
                </a:lnTo>
                <a:lnTo>
                  <a:pt x="1669" y="143"/>
                </a:lnTo>
                <a:lnTo>
                  <a:pt x="1670" y="142"/>
                </a:lnTo>
                <a:lnTo>
                  <a:pt x="1672" y="141"/>
                </a:lnTo>
                <a:lnTo>
                  <a:pt x="1674" y="140"/>
                </a:lnTo>
                <a:lnTo>
                  <a:pt x="1676" y="139"/>
                </a:lnTo>
                <a:lnTo>
                  <a:pt x="1678" y="139"/>
                </a:lnTo>
                <a:lnTo>
                  <a:pt x="1686" y="139"/>
                </a:lnTo>
                <a:lnTo>
                  <a:pt x="1693" y="140"/>
                </a:lnTo>
                <a:lnTo>
                  <a:pt x="1698" y="141"/>
                </a:lnTo>
                <a:lnTo>
                  <a:pt x="1703" y="143"/>
                </a:lnTo>
                <a:lnTo>
                  <a:pt x="1706" y="145"/>
                </a:lnTo>
                <a:lnTo>
                  <a:pt x="1709" y="149"/>
                </a:lnTo>
                <a:lnTo>
                  <a:pt x="1711" y="154"/>
                </a:lnTo>
                <a:lnTo>
                  <a:pt x="1712" y="159"/>
                </a:lnTo>
                <a:lnTo>
                  <a:pt x="1713" y="165"/>
                </a:lnTo>
                <a:lnTo>
                  <a:pt x="1717" y="162"/>
                </a:lnTo>
                <a:lnTo>
                  <a:pt x="1722" y="159"/>
                </a:lnTo>
                <a:lnTo>
                  <a:pt x="1727" y="156"/>
                </a:lnTo>
                <a:lnTo>
                  <a:pt x="1732" y="153"/>
                </a:lnTo>
                <a:lnTo>
                  <a:pt x="1743" y="147"/>
                </a:lnTo>
                <a:lnTo>
                  <a:pt x="1755" y="142"/>
                </a:lnTo>
                <a:lnTo>
                  <a:pt x="1761" y="140"/>
                </a:lnTo>
                <a:lnTo>
                  <a:pt x="1767" y="138"/>
                </a:lnTo>
                <a:lnTo>
                  <a:pt x="1774" y="136"/>
                </a:lnTo>
                <a:lnTo>
                  <a:pt x="1781" y="135"/>
                </a:lnTo>
                <a:lnTo>
                  <a:pt x="1788" y="134"/>
                </a:lnTo>
                <a:lnTo>
                  <a:pt x="1795" y="133"/>
                </a:lnTo>
                <a:lnTo>
                  <a:pt x="1811" y="132"/>
                </a:lnTo>
                <a:lnTo>
                  <a:pt x="1823" y="133"/>
                </a:lnTo>
                <a:lnTo>
                  <a:pt x="1834" y="134"/>
                </a:lnTo>
                <a:lnTo>
                  <a:pt x="1840" y="135"/>
                </a:lnTo>
                <a:lnTo>
                  <a:pt x="1845" y="136"/>
                </a:lnTo>
                <a:lnTo>
                  <a:pt x="1855" y="140"/>
                </a:lnTo>
                <a:lnTo>
                  <a:pt x="1864" y="144"/>
                </a:lnTo>
                <a:lnTo>
                  <a:pt x="1873" y="149"/>
                </a:lnTo>
                <a:lnTo>
                  <a:pt x="1881" y="154"/>
                </a:lnTo>
                <a:lnTo>
                  <a:pt x="1884" y="158"/>
                </a:lnTo>
                <a:lnTo>
                  <a:pt x="1888" y="161"/>
                </a:lnTo>
                <a:lnTo>
                  <a:pt x="1894" y="169"/>
                </a:lnTo>
                <a:lnTo>
                  <a:pt x="1899" y="177"/>
                </a:lnTo>
                <a:lnTo>
                  <a:pt x="1904" y="187"/>
                </a:lnTo>
                <a:lnTo>
                  <a:pt x="1906" y="192"/>
                </a:lnTo>
                <a:lnTo>
                  <a:pt x="1908" y="197"/>
                </a:lnTo>
                <a:lnTo>
                  <a:pt x="1910" y="202"/>
                </a:lnTo>
                <a:lnTo>
                  <a:pt x="1911" y="208"/>
                </a:lnTo>
                <a:lnTo>
                  <a:pt x="1913" y="220"/>
                </a:lnTo>
                <a:lnTo>
                  <a:pt x="1914" y="233"/>
                </a:lnTo>
                <a:lnTo>
                  <a:pt x="1915" y="247"/>
                </a:lnTo>
                <a:lnTo>
                  <a:pt x="1915" y="370"/>
                </a:lnTo>
                <a:lnTo>
                  <a:pt x="1915" y="373"/>
                </a:lnTo>
                <a:lnTo>
                  <a:pt x="1914" y="375"/>
                </a:lnTo>
                <a:lnTo>
                  <a:pt x="1913" y="377"/>
                </a:lnTo>
                <a:lnTo>
                  <a:pt x="1912" y="379"/>
                </a:lnTo>
                <a:lnTo>
                  <a:pt x="1910" y="381"/>
                </a:lnTo>
                <a:lnTo>
                  <a:pt x="1908" y="382"/>
                </a:lnTo>
                <a:lnTo>
                  <a:pt x="1906" y="382"/>
                </a:lnTo>
                <a:lnTo>
                  <a:pt x="1904" y="382"/>
                </a:lnTo>
                <a:lnTo>
                  <a:pt x="1881" y="382"/>
                </a:lnTo>
                <a:lnTo>
                  <a:pt x="1876" y="382"/>
                </a:lnTo>
                <a:lnTo>
                  <a:pt x="1874" y="381"/>
                </a:lnTo>
                <a:lnTo>
                  <a:pt x="1872" y="379"/>
                </a:lnTo>
                <a:lnTo>
                  <a:pt x="1870" y="375"/>
                </a:lnTo>
                <a:lnTo>
                  <a:pt x="1869" y="373"/>
                </a:lnTo>
                <a:lnTo>
                  <a:pt x="1869" y="370"/>
                </a:lnTo>
                <a:lnTo>
                  <a:pt x="1869" y="248"/>
                </a:lnTo>
                <a:lnTo>
                  <a:pt x="1869" y="240"/>
                </a:lnTo>
                <a:lnTo>
                  <a:pt x="1868" y="232"/>
                </a:lnTo>
                <a:lnTo>
                  <a:pt x="1867" y="228"/>
                </a:lnTo>
                <a:lnTo>
                  <a:pt x="1866" y="225"/>
                </a:lnTo>
                <a:lnTo>
                  <a:pt x="1864" y="218"/>
                </a:lnTo>
                <a:lnTo>
                  <a:pt x="1862" y="211"/>
                </a:lnTo>
                <a:lnTo>
                  <a:pt x="1859" y="206"/>
                </a:lnTo>
                <a:lnTo>
                  <a:pt x="1855" y="200"/>
                </a:lnTo>
                <a:lnTo>
                  <a:pt x="1851" y="195"/>
                </a:lnTo>
                <a:lnTo>
                  <a:pt x="1846" y="191"/>
                </a:lnTo>
                <a:lnTo>
                  <a:pt x="1841" y="187"/>
                </a:lnTo>
                <a:lnTo>
                  <a:pt x="1835" y="184"/>
                </a:lnTo>
                <a:lnTo>
                  <a:pt x="1829" y="181"/>
                </a:lnTo>
                <a:lnTo>
                  <a:pt x="1822" y="179"/>
                </a:lnTo>
                <a:lnTo>
                  <a:pt x="1815" y="177"/>
                </a:lnTo>
                <a:lnTo>
                  <a:pt x="1807" y="176"/>
                </a:lnTo>
                <a:lnTo>
                  <a:pt x="1799" y="176"/>
                </a:lnTo>
                <a:lnTo>
                  <a:pt x="1784" y="177"/>
                </a:lnTo>
                <a:lnTo>
                  <a:pt x="1777" y="178"/>
                </a:lnTo>
                <a:lnTo>
                  <a:pt x="1774" y="179"/>
                </a:lnTo>
                <a:lnTo>
                  <a:pt x="1771" y="179"/>
                </a:lnTo>
                <a:lnTo>
                  <a:pt x="1764" y="181"/>
                </a:lnTo>
                <a:lnTo>
                  <a:pt x="1758" y="183"/>
                </a:lnTo>
                <a:lnTo>
                  <a:pt x="1753" y="186"/>
                </a:lnTo>
                <a:lnTo>
                  <a:pt x="1747" y="188"/>
                </a:lnTo>
                <a:lnTo>
                  <a:pt x="1737" y="194"/>
                </a:lnTo>
                <a:lnTo>
                  <a:pt x="1728" y="201"/>
                </a:lnTo>
                <a:lnTo>
                  <a:pt x="1720" y="207"/>
                </a:lnTo>
                <a:lnTo>
                  <a:pt x="1713" y="213"/>
                </a:lnTo>
                <a:lnTo>
                  <a:pt x="1713" y="370"/>
                </a:lnTo>
                <a:lnTo>
                  <a:pt x="1713" y="373"/>
                </a:lnTo>
                <a:lnTo>
                  <a:pt x="1712" y="375"/>
                </a:lnTo>
                <a:lnTo>
                  <a:pt x="1711" y="377"/>
                </a:lnTo>
                <a:lnTo>
                  <a:pt x="1710" y="379"/>
                </a:lnTo>
                <a:lnTo>
                  <a:pt x="1708" y="381"/>
                </a:lnTo>
                <a:lnTo>
                  <a:pt x="1706" y="382"/>
                </a:lnTo>
                <a:lnTo>
                  <a:pt x="1703" y="382"/>
                </a:lnTo>
                <a:lnTo>
                  <a:pt x="1701" y="382"/>
                </a:lnTo>
                <a:lnTo>
                  <a:pt x="1679" y="382"/>
                </a:lnTo>
                <a:close/>
                <a:moveTo>
                  <a:pt x="2061" y="382"/>
                </a:moveTo>
                <a:lnTo>
                  <a:pt x="2055" y="382"/>
                </a:lnTo>
                <a:lnTo>
                  <a:pt x="2053" y="381"/>
                </a:lnTo>
                <a:lnTo>
                  <a:pt x="2051" y="379"/>
                </a:lnTo>
                <a:lnTo>
                  <a:pt x="2049" y="375"/>
                </a:lnTo>
                <a:lnTo>
                  <a:pt x="2048" y="373"/>
                </a:lnTo>
                <a:lnTo>
                  <a:pt x="2048" y="370"/>
                </a:lnTo>
                <a:lnTo>
                  <a:pt x="2048" y="151"/>
                </a:lnTo>
                <a:lnTo>
                  <a:pt x="2048" y="148"/>
                </a:lnTo>
                <a:lnTo>
                  <a:pt x="2049" y="145"/>
                </a:lnTo>
                <a:lnTo>
                  <a:pt x="2050" y="143"/>
                </a:lnTo>
                <a:lnTo>
                  <a:pt x="2051" y="142"/>
                </a:lnTo>
                <a:lnTo>
                  <a:pt x="2053" y="141"/>
                </a:lnTo>
                <a:lnTo>
                  <a:pt x="2055" y="140"/>
                </a:lnTo>
                <a:lnTo>
                  <a:pt x="2057" y="139"/>
                </a:lnTo>
                <a:lnTo>
                  <a:pt x="2060" y="139"/>
                </a:lnTo>
                <a:lnTo>
                  <a:pt x="2067" y="139"/>
                </a:lnTo>
                <a:lnTo>
                  <a:pt x="2074" y="140"/>
                </a:lnTo>
                <a:lnTo>
                  <a:pt x="2079" y="141"/>
                </a:lnTo>
                <a:lnTo>
                  <a:pt x="2084" y="143"/>
                </a:lnTo>
                <a:lnTo>
                  <a:pt x="2087" y="145"/>
                </a:lnTo>
                <a:lnTo>
                  <a:pt x="2090" y="149"/>
                </a:lnTo>
                <a:lnTo>
                  <a:pt x="2092" y="154"/>
                </a:lnTo>
                <a:lnTo>
                  <a:pt x="2093" y="159"/>
                </a:lnTo>
                <a:lnTo>
                  <a:pt x="2094" y="165"/>
                </a:lnTo>
                <a:lnTo>
                  <a:pt x="2098" y="162"/>
                </a:lnTo>
                <a:lnTo>
                  <a:pt x="2103" y="159"/>
                </a:lnTo>
                <a:lnTo>
                  <a:pt x="2108" y="156"/>
                </a:lnTo>
                <a:lnTo>
                  <a:pt x="2113" y="153"/>
                </a:lnTo>
                <a:lnTo>
                  <a:pt x="2124" y="147"/>
                </a:lnTo>
                <a:lnTo>
                  <a:pt x="2136" y="142"/>
                </a:lnTo>
                <a:lnTo>
                  <a:pt x="2142" y="140"/>
                </a:lnTo>
                <a:lnTo>
                  <a:pt x="2148" y="138"/>
                </a:lnTo>
                <a:lnTo>
                  <a:pt x="2155" y="136"/>
                </a:lnTo>
                <a:lnTo>
                  <a:pt x="2162" y="135"/>
                </a:lnTo>
                <a:lnTo>
                  <a:pt x="2169" y="134"/>
                </a:lnTo>
                <a:lnTo>
                  <a:pt x="2177" y="133"/>
                </a:lnTo>
                <a:lnTo>
                  <a:pt x="2192" y="132"/>
                </a:lnTo>
                <a:lnTo>
                  <a:pt x="2204" y="133"/>
                </a:lnTo>
                <a:lnTo>
                  <a:pt x="2215" y="134"/>
                </a:lnTo>
                <a:lnTo>
                  <a:pt x="2221" y="135"/>
                </a:lnTo>
                <a:lnTo>
                  <a:pt x="2226" y="136"/>
                </a:lnTo>
                <a:lnTo>
                  <a:pt x="2236" y="140"/>
                </a:lnTo>
                <a:lnTo>
                  <a:pt x="2245" y="144"/>
                </a:lnTo>
                <a:lnTo>
                  <a:pt x="2254" y="149"/>
                </a:lnTo>
                <a:lnTo>
                  <a:pt x="2262" y="154"/>
                </a:lnTo>
                <a:lnTo>
                  <a:pt x="2265" y="158"/>
                </a:lnTo>
                <a:lnTo>
                  <a:pt x="2269" y="161"/>
                </a:lnTo>
                <a:lnTo>
                  <a:pt x="2275" y="169"/>
                </a:lnTo>
                <a:lnTo>
                  <a:pt x="2281" y="177"/>
                </a:lnTo>
                <a:lnTo>
                  <a:pt x="2285" y="187"/>
                </a:lnTo>
                <a:lnTo>
                  <a:pt x="2287" y="192"/>
                </a:lnTo>
                <a:lnTo>
                  <a:pt x="2289" y="197"/>
                </a:lnTo>
                <a:lnTo>
                  <a:pt x="2291" y="202"/>
                </a:lnTo>
                <a:lnTo>
                  <a:pt x="2292" y="208"/>
                </a:lnTo>
                <a:lnTo>
                  <a:pt x="2294" y="220"/>
                </a:lnTo>
                <a:lnTo>
                  <a:pt x="2295" y="233"/>
                </a:lnTo>
                <a:lnTo>
                  <a:pt x="2296" y="247"/>
                </a:lnTo>
                <a:lnTo>
                  <a:pt x="2296" y="370"/>
                </a:lnTo>
                <a:lnTo>
                  <a:pt x="2296" y="373"/>
                </a:lnTo>
                <a:lnTo>
                  <a:pt x="2295" y="375"/>
                </a:lnTo>
                <a:lnTo>
                  <a:pt x="2294" y="377"/>
                </a:lnTo>
                <a:lnTo>
                  <a:pt x="2293" y="379"/>
                </a:lnTo>
                <a:lnTo>
                  <a:pt x="2291" y="381"/>
                </a:lnTo>
                <a:lnTo>
                  <a:pt x="2289" y="382"/>
                </a:lnTo>
                <a:lnTo>
                  <a:pt x="2287" y="382"/>
                </a:lnTo>
                <a:lnTo>
                  <a:pt x="2285" y="382"/>
                </a:lnTo>
                <a:lnTo>
                  <a:pt x="2263" y="382"/>
                </a:lnTo>
                <a:lnTo>
                  <a:pt x="2257" y="382"/>
                </a:lnTo>
                <a:lnTo>
                  <a:pt x="2255" y="381"/>
                </a:lnTo>
                <a:lnTo>
                  <a:pt x="2253" y="379"/>
                </a:lnTo>
                <a:lnTo>
                  <a:pt x="2251" y="375"/>
                </a:lnTo>
                <a:lnTo>
                  <a:pt x="2250" y="373"/>
                </a:lnTo>
                <a:lnTo>
                  <a:pt x="2250" y="370"/>
                </a:lnTo>
                <a:lnTo>
                  <a:pt x="2250" y="248"/>
                </a:lnTo>
                <a:lnTo>
                  <a:pt x="2250" y="240"/>
                </a:lnTo>
                <a:lnTo>
                  <a:pt x="2249" y="232"/>
                </a:lnTo>
                <a:lnTo>
                  <a:pt x="2248" y="228"/>
                </a:lnTo>
                <a:lnTo>
                  <a:pt x="2247" y="225"/>
                </a:lnTo>
                <a:lnTo>
                  <a:pt x="2245" y="218"/>
                </a:lnTo>
                <a:lnTo>
                  <a:pt x="2243" y="211"/>
                </a:lnTo>
                <a:lnTo>
                  <a:pt x="2240" y="206"/>
                </a:lnTo>
                <a:lnTo>
                  <a:pt x="2236" y="200"/>
                </a:lnTo>
                <a:lnTo>
                  <a:pt x="2232" y="195"/>
                </a:lnTo>
                <a:lnTo>
                  <a:pt x="2227" y="191"/>
                </a:lnTo>
                <a:lnTo>
                  <a:pt x="2222" y="187"/>
                </a:lnTo>
                <a:lnTo>
                  <a:pt x="2216" y="184"/>
                </a:lnTo>
                <a:lnTo>
                  <a:pt x="2210" y="181"/>
                </a:lnTo>
                <a:lnTo>
                  <a:pt x="2203" y="179"/>
                </a:lnTo>
                <a:lnTo>
                  <a:pt x="2196" y="177"/>
                </a:lnTo>
                <a:lnTo>
                  <a:pt x="2188" y="176"/>
                </a:lnTo>
                <a:lnTo>
                  <a:pt x="2180" y="176"/>
                </a:lnTo>
                <a:lnTo>
                  <a:pt x="2165" y="177"/>
                </a:lnTo>
                <a:lnTo>
                  <a:pt x="2158" y="178"/>
                </a:lnTo>
                <a:lnTo>
                  <a:pt x="2155" y="179"/>
                </a:lnTo>
                <a:lnTo>
                  <a:pt x="2152" y="179"/>
                </a:lnTo>
                <a:lnTo>
                  <a:pt x="2145" y="181"/>
                </a:lnTo>
                <a:lnTo>
                  <a:pt x="2139" y="183"/>
                </a:lnTo>
                <a:lnTo>
                  <a:pt x="2134" y="186"/>
                </a:lnTo>
                <a:lnTo>
                  <a:pt x="2128" y="188"/>
                </a:lnTo>
                <a:lnTo>
                  <a:pt x="2118" y="194"/>
                </a:lnTo>
                <a:lnTo>
                  <a:pt x="2109" y="201"/>
                </a:lnTo>
                <a:lnTo>
                  <a:pt x="2101" y="207"/>
                </a:lnTo>
                <a:lnTo>
                  <a:pt x="2094" y="213"/>
                </a:lnTo>
                <a:lnTo>
                  <a:pt x="2094" y="370"/>
                </a:lnTo>
                <a:lnTo>
                  <a:pt x="2094" y="373"/>
                </a:lnTo>
                <a:lnTo>
                  <a:pt x="2093" y="375"/>
                </a:lnTo>
                <a:lnTo>
                  <a:pt x="2092" y="377"/>
                </a:lnTo>
                <a:lnTo>
                  <a:pt x="2091" y="379"/>
                </a:lnTo>
                <a:lnTo>
                  <a:pt x="2089" y="381"/>
                </a:lnTo>
                <a:lnTo>
                  <a:pt x="2087" y="382"/>
                </a:lnTo>
                <a:lnTo>
                  <a:pt x="2085" y="382"/>
                </a:lnTo>
                <a:lnTo>
                  <a:pt x="2082" y="382"/>
                </a:lnTo>
                <a:lnTo>
                  <a:pt x="2061" y="382"/>
                </a:lnTo>
                <a:close/>
                <a:moveTo>
                  <a:pt x="2455" y="202"/>
                </a:moveTo>
                <a:lnTo>
                  <a:pt x="2453" y="204"/>
                </a:lnTo>
                <a:lnTo>
                  <a:pt x="2450" y="205"/>
                </a:lnTo>
                <a:lnTo>
                  <a:pt x="2448" y="206"/>
                </a:lnTo>
                <a:lnTo>
                  <a:pt x="2446" y="207"/>
                </a:lnTo>
                <a:lnTo>
                  <a:pt x="2444" y="206"/>
                </a:lnTo>
                <a:lnTo>
                  <a:pt x="2442" y="206"/>
                </a:lnTo>
                <a:lnTo>
                  <a:pt x="2438" y="204"/>
                </a:lnTo>
                <a:lnTo>
                  <a:pt x="2434" y="202"/>
                </a:lnTo>
                <a:lnTo>
                  <a:pt x="2431" y="199"/>
                </a:lnTo>
                <a:lnTo>
                  <a:pt x="2428" y="197"/>
                </a:lnTo>
                <a:lnTo>
                  <a:pt x="2425" y="194"/>
                </a:lnTo>
                <a:lnTo>
                  <a:pt x="2423" y="192"/>
                </a:lnTo>
                <a:lnTo>
                  <a:pt x="2421" y="189"/>
                </a:lnTo>
                <a:lnTo>
                  <a:pt x="2420" y="186"/>
                </a:lnTo>
                <a:lnTo>
                  <a:pt x="2419" y="183"/>
                </a:lnTo>
                <a:lnTo>
                  <a:pt x="2419" y="180"/>
                </a:lnTo>
                <a:lnTo>
                  <a:pt x="2419" y="177"/>
                </a:lnTo>
                <a:lnTo>
                  <a:pt x="2420" y="173"/>
                </a:lnTo>
                <a:lnTo>
                  <a:pt x="2421" y="171"/>
                </a:lnTo>
                <a:lnTo>
                  <a:pt x="2422" y="169"/>
                </a:lnTo>
                <a:lnTo>
                  <a:pt x="2425" y="165"/>
                </a:lnTo>
                <a:lnTo>
                  <a:pt x="2433" y="159"/>
                </a:lnTo>
                <a:lnTo>
                  <a:pt x="2437" y="155"/>
                </a:lnTo>
                <a:lnTo>
                  <a:pt x="2442" y="152"/>
                </a:lnTo>
                <a:lnTo>
                  <a:pt x="2448" y="150"/>
                </a:lnTo>
                <a:lnTo>
                  <a:pt x="2454" y="147"/>
                </a:lnTo>
                <a:lnTo>
                  <a:pt x="2461" y="144"/>
                </a:lnTo>
                <a:lnTo>
                  <a:pt x="2468" y="142"/>
                </a:lnTo>
                <a:lnTo>
                  <a:pt x="2475" y="140"/>
                </a:lnTo>
                <a:lnTo>
                  <a:pt x="2483" y="138"/>
                </a:lnTo>
                <a:lnTo>
                  <a:pt x="2491" y="136"/>
                </a:lnTo>
                <a:lnTo>
                  <a:pt x="2500" y="135"/>
                </a:lnTo>
                <a:lnTo>
                  <a:pt x="2508" y="134"/>
                </a:lnTo>
                <a:lnTo>
                  <a:pt x="2517" y="133"/>
                </a:lnTo>
                <a:lnTo>
                  <a:pt x="2527" y="133"/>
                </a:lnTo>
                <a:lnTo>
                  <a:pt x="2537" y="132"/>
                </a:lnTo>
                <a:lnTo>
                  <a:pt x="2553" y="133"/>
                </a:lnTo>
                <a:lnTo>
                  <a:pt x="2561" y="134"/>
                </a:lnTo>
                <a:lnTo>
                  <a:pt x="2568" y="135"/>
                </a:lnTo>
                <a:lnTo>
                  <a:pt x="2582" y="137"/>
                </a:lnTo>
                <a:lnTo>
                  <a:pt x="2594" y="140"/>
                </a:lnTo>
                <a:lnTo>
                  <a:pt x="2606" y="144"/>
                </a:lnTo>
                <a:lnTo>
                  <a:pt x="2611" y="146"/>
                </a:lnTo>
                <a:lnTo>
                  <a:pt x="2616" y="149"/>
                </a:lnTo>
                <a:lnTo>
                  <a:pt x="2625" y="154"/>
                </a:lnTo>
                <a:lnTo>
                  <a:pt x="2629" y="157"/>
                </a:lnTo>
                <a:lnTo>
                  <a:pt x="2633" y="161"/>
                </a:lnTo>
                <a:lnTo>
                  <a:pt x="2640" y="168"/>
                </a:lnTo>
                <a:lnTo>
                  <a:pt x="2645" y="175"/>
                </a:lnTo>
                <a:lnTo>
                  <a:pt x="2650" y="183"/>
                </a:lnTo>
                <a:lnTo>
                  <a:pt x="2654" y="191"/>
                </a:lnTo>
                <a:lnTo>
                  <a:pt x="2657" y="199"/>
                </a:lnTo>
                <a:lnTo>
                  <a:pt x="2659" y="208"/>
                </a:lnTo>
                <a:lnTo>
                  <a:pt x="2660" y="217"/>
                </a:lnTo>
                <a:lnTo>
                  <a:pt x="2660" y="227"/>
                </a:lnTo>
                <a:lnTo>
                  <a:pt x="2660" y="370"/>
                </a:lnTo>
                <a:lnTo>
                  <a:pt x="2660" y="373"/>
                </a:lnTo>
                <a:lnTo>
                  <a:pt x="2659" y="375"/>
                </a:lnTo>
                <a:lnTo>
                  <a:pt x="2658" y="377"/>
                </a:lnTo>
                <a:lnTo>
                  <a:pt x="2657" y="379"/>
                </a:lnTo>
                <a:lnTo>
                  <a:pt x="2655" y="381"/>
                </a:lnTo>
                <a:lnTo>
                  <a:pt x="2653" y="382"/>
                </a:lnTo>
                <a:lnTo>
                  <a:pt x="2650" y="382"/>
                </a:lnTo>
                <a:lnTo>
                  <a:pt x="2648" y="382"/>
                </a:lnTo>
                <a:lnTo>
                  <a:pt x="2640" y="382"/>
                </a:lnTo>
                <a:lnTo>
                  <a:pt x="2635" y="382"/>
                </a:lnTo>
                <a:lnTo>
                  <a:pt x="2631" y="381"/>
                </a:lnTo>
                <a:lnTo>
                  <a:pt x="2627" y="379"/>
                </a:lnTo>
                <a:lnTo>
                  <a:pt x="2624" y="377"/>
                </a:lnTo>
                <a:lnTo>
                  <a:pt x="2620" y="375"/>
                </a:lnTo>
                <a:lnTo>
                  <a:pt x="2618" y="372"/>
                </a:lnTo>
                <a:lnTo>
                  <a:pt x="2616" y="368"/>
                </a:lnTo>
                <a:lnTo>
                  <a:pt x="2615" y="364"/>
                </a:lnTo>
                <a:lnTo>
                  <a:pt x="2605" y="370"/>
                </a:lnTo>
                <a:lnTo>
                  <a:pt x="2595" y="374"/>
                </a:lnTo>
                <a:lnTo>
                  <a:pt x="2584" y="379"/>
                </a:lnTo>
                <a:lnTo>
                  <a:pt x="2573" y="382"/>
                </a:lnTo>
                <a:lnTo>
                  <a:pt x="2560" y="385"/>
                </a:lnTo>
                <a:lnTo>
                  <a:pt x="2548" y="387"/>
                </a:lnTo>
                <a:lnTo>
                  <a:pt x="2534" y="389"/>
                </a:lnTo>
                <a:lnTo>
                  <a:pt x="2521" y="389"/>
                </a:lnTo>
                <a:lnTo>
                  <a:pt x="2507" y="389"/>
                </a:lnTo>
                <a:lnTo>
                  <a:pt x="2495" y="387"/>
                </a:lnTo>
                <a:lnTo>
                  <a:pt x="2483" y="385"/>
                </a:lnTo>
                <a:lnTo>
                  <a:pt x="2472" y="383"/>
                </a:lnTo>
                <a:lnTo>
                  <a:pt x="2462" y="379"/>
                </a:lnTo>
                <a:lnTo>
                  <a:pt x="2452" y="375"/>
                </a:lnTo>
                <a:lnTo>
                  <a:pt x="2443" y="371"/>
                </a:lnTo>
                <a:lnTo>
                  <a:pt x="2435" y="365"/>
                </a:lnTo>
                <a:lnTo>
                  <a:pt x="2427" y="359"/>
                </a:lnTo>
                <a:lnTo>
                  <a:pt x="2421" y="352"/>
                </a:lnTo>
                <a:lnTo>
                  <a:pt x="2415" y="345"/>
                </a:lnTo>
                <a:lnTo>
                  <a:pt x="2411" y="338"/>
                </a:lnTo>
                <a:lnTo>
                  <a:pt x="2407" y="330"/>
                </a:lnTo>
                <a:lnTo>
                  <a:pt x="2406" y="326"/>
                </a:lnTo>
                <a:lnTo>
                  <a:pt x="2405" y="321"/>
                </a:lnTo>
                <a:lnTo>
                  <a:pt x="2403" y="312"/>
                </a:lnTo>
                <a:lnTo>
                  <a:pt x="2403" y="308"/>
                </a:lnTo>
                <a:lnTo>
                  <a:pt x="2402" y="303"/>
                </a:lnTo>
                <a:lnTo>
                  <a:pt x="2403" y="298"/>
                </a:lnTo>
                <a:lnTo>
                  <a:pt x="2403" y="293"/>
                </a:lnTo>
                <a:lnTo>
                  <a:pt x="2405" y="284"/>
                </a:lnTo>
                <a:lnTo>
                  <a:pt x="2407" y="276"/>
                </a:lnTo>
                <a:lnTo>
                  <a:pt x="2411" y="268"/>
                </a:lnTo>
                <a:lnTo>
                  <a:pt x="2415" y="260"/>
                </a:lnTo>
                <a:lnTo>
                  <a:pt x="2421" y="253"/>
                </a:lnTo>
                <a:lnTo>
                  <a:pt x="2427" y="247"/>
                </a:lnTo>
                <a:lnTo>
                  <a:pt x="2431" y="244"/>
                </a:lnTo>
                <a:lnTo>
                  <a:pt x="2435" y="241"/>
                </a:lnTo>
                <a:lnTo>
                  <a:pt x="2443" y="235"/>
                </a:lnTo>
                <a:lnTo>
                  <a:pt x="2452" y="230"/>
                </a:lnTo>
                <a:lnTo>
                  <a:pt x="2462" y="226"/>
                </a:lnTo>
                <a:lnTo>
                  <a:pt x="2472" y="223"/>
                </a:lnTo>
                <a:lnTo>
                  <a:pt x="2483" y="220"/>
                </a:lnTo>
                <a:lnTo>
                  <a:pt x="2495" y="218"/>
                </a:lnTo>
                <a:lnTo>
                  <a:pt x="2507" y="217"/>
                </a:lnTo>
                <a:lnTo>
                  <a:pt x="2521" y="217"/>
                </a:lnTo>
                <a:lnTo>
                  <a:pt x="2535" y="217"/>
                </a:lnTo>
                <a:lnTo>
                  <a:pt x="2548" y="218"/>
                </a:lnTo>
                <a:lnTo>
                  <a:pt x="2561" y="221"/>
                </a:lnTo>
                <a:lnTo>
                  <a:pt x="2567" y="222"/>
                </a:lnTo>
                <a:lnTo>
                  <a:pt x="2573" y="223"/>
                </a:lnTo>
                <a:lnTo>
                  <a:pt x="2584" y="227"/>
                </a:lnTo>
                <a:lnTo>
                  <a:pt x="2595" y="231"/>
                </a:lnTo>
                <a:lnTo>
                  <a:pt x="2605" y="236"/>
                </a:lnTo>
                <a:lnTo>
                  <a:pt x="2614" y="241"/>
                </a:lnTo>
                <a:lnTo>
                  <a:pt x="2614" y="228"/>
                </a:lnTo>
                <a:lnTo>
                  <a:pt x="2613" y="222"/>
                </a:lnTo>
                <a:lnTo>
                  <a:pt x="2612" y="216"/>
                </a:lnTo>
                <a:lnTo>
                  <a:pt x="2610" y="210"/>
                </a:lnTo>
                <a:lnTo>
                  <a:pt x="2608" y="205"/>
                </a:lnTo>
                <a:lnTo>
                  <a:pt x="2605" y="201"/>
                </a:lnTo>
                <a:lnTo>
                  <a:pt x="2601" y="196"/>
                </a:lnTo>
                <a:lnTo>
                  <a:pt x="2599" y="194"/>
                </a:lnTo>
                <a:lnTo>
                  <a:pt x="2597" y="192"/>
                </a:lnTo>
                <a:lnTo>
                  <a:pt x="2592" y="189"/>
                </a:lnTo>
                <a:lnTo>
                  <a:pt x="2586" y="185"/>
                </a:lnTo>
                <a:lnTo>
                  <a:pt x="2580" y="183"/>
                </a:lnTo>
                <a:lnTo>
                  <a:pt x="2573" y="180"/>
                </a:lnTo>
                <a:lnTo>
                  <a:pt x="2567" y="178"/>
                </a:lnTo>
                <a:lnTo>
                  <a:pt x="2559" y="177"/>
                </a:lnTo>
                <a:lnTo>
                  <a:pt x="2552" y="176"/>
                </a:lnTo>
                <a:lnTo>
                  <a:pt x="2544" y="175"/>
                </a:lnTo>
                <a:lnTo>
                  <a:pt x="2535" y="175"/>
                </a:lnTo>
                <a:lnTo>
                  <a:pt x="2528" y="175"/>
                </a:lnTo>
                <a:lnTo>
                  <a:pt x="2521" y="176"/>
                </a:lnTo>
                <a:lnTo>
                  <a:pt x="2508" y="177"/>
                </a:lnTo>
                <a:lnTo>
                  <a:pt x="2502" y="179"/>
                </a:lnTo>
                <a:lnTo>
                  <a:pt x="2496" y="180"/>
                </a:lnTo>
                <a:lnTo>
                  <a:pt x="2486" y="184"/>
                </a:lnTo>
                <a:lnTo>
                  <a:pt x="2476" y="188"/>
                </a:lnTo>
                <a:lnTo>
                  <a:pt x="2468" y="192"/>
                </a:lnTo>
                <a:lnTo>
                  <a:pt x="2465" y="194"/>
                </a:lnTo>
                <a:lnTo>
                  <a:pt x="2461" y="197"/>
                </a:lnTo>
                <a:lnTo>
                  <a:pt x="2455" y="202"/>
                </a:lnTo>
                <a:close/>
                <a:moveTo>
                  <a:pt x="2525" y="256"/>
                </a:moveTo>
                <a:lnTo>
                  <a:pt x="2517" y="257"/>
                </a:lnTo>
                <a:lnTo>
                  <a:pt x="2509" y="257"/>
                </a:lnTo>
                <a:lnTo>
                  <a:pt x="2502" y="258"/>
                </a:lnTo>
                <a:lnTo>
                  <a:pt x="2495" y="259"/>
                </a:lnTo>
                <a:lnTo>
                  <a:pt x="2488" y="261"/>
                </a:lnTo>
                <a:lnTo>
                  <a:pt x="2482" y="263"/>
                </a:lnTo>
                <a:lnTo>
                  <a:pt x="2471" y="268"/>
                </a:lnTo>
                <a:lnTo>
                  <a:pt x="2466" y="271"/>
                </a:lnTo>
                <a:lnTo>
                  <a:pt x="2462" y="275"/>
                </a:lnTo>
                <a:lnTo>
                  <a:pt x="2458" y="278"/>
                </a:lnTo>
                <a:lnTo>
                  <a:pt x="2456" y="280"/>
                </a:lnTo>
                <a:lnTo>
                  <a:pt x="2455" y="283"/>
                </a:lnTo>
                <a:lnTo>
                  <a:pt x="2452" y="287"/>
                </a:lnTo>
                <a:lnTo>
                  <a:pt x="2451" y="292"/>
                </a:lnTo>
                <a:lnTo>
                  <a:pt x="2449" y="297"/>
                </a:lnTo>
                <a:lnTo>
                  <a:pt x="2449" y="303"/>
                </a:lnTo>
                <a:lnTo>
                  <a:pt x="2449" y="309"/>
                </a:lnTo>
                <a:lnTo>
                  <a:pt x="2451" y="314"/>
                </a:lnTo>
                <a:lnTo>
                  <a:pt x="2452" y="319"/>
                </a:lnTo>
                <a:lnTo>
                  <a:pt x="2455" y="323"/>
                </a:lnTo>
                <a:lnTo>
                  <a:pt x="2458" y="327"/>
                </a:lnTo>
                <a:lnTo>
                  <a:pt x="2462" y="331"/>
                </a:lnTo>
                <a:lnTo>
                  <a:pt x="2466" y="335"/>
                </a:lnTo>
                <a:lnTo>
                  <a:pt x="2471" y="338"/>
                </a:lnTo>
                <a:lnTo>
                  <a:pt x="2476" y="341"/>
                </a:lnTo>
                <a:lnTo>
                  <a:pt x="2482" y="343"/>
                </a:lnTo>
                <a:lnTo>
                  <a:pt x="2488" y="345"/>
                </a:lnTo>
                <a:lnTo>
                  <a:pt x="2495" y="347"/>
                </a:lnTo>
                <a:lnTo>
                  <a:pt x="2502" y="348"/>
                </a:lnTo>
                <a:lnTo>
                  <a:pt x="2509" y="349"/>
                </a:lnTo>
                <a:lnTo>
                  <a:pt x="2517" y="349"/>
                </a:lnTo>
                <a:lnTo>
                  <a:pt x="2525" y="349"/>
                </a:lnTo>
                <a:lnTo>
                  <a:pt x="2539" y="349"/>
                </a:lnTo>
                <a:lnTo>
                  <a:pt x="2545" y="348"/>
                </a:lnTo>
                <a:lnTo>
                  <a:pt x="2552" y="347"/>
                </a:lnTo>
                <a:lnTo>
                  <a:pt x="2565" y="345"/>
                </a:lnTo>
                <a:lnTo>
                  <a:pt x="2577" y="342"/>
                </a:lnTo>
                <a:lnTo>
                  <a:pt x="2588" y="338"/>
                </a:lnTo>
                <a:lnTo>
                  <a:pt x="2598" y="333"/>
                </a:lnTo>
                <a:lnTo>
                  <a:pt x="2606" y="328"/>
                </a:lnTo>
                <a:lnTo>
                  <a:pt x="2614" y="323"/>
                </a:lnTo>
                <a:lnTo>
                  <a:pt x="2614" y="284"/>
                </a:lnTo>
                <a:lnTo>
                  <a:pt x="2606" y="278"/>
                </a:lnTo>
                <a:lnTo>
                  <a:pt x="2602" y="276"/>
                </a:lnTo>
                <a:lnTo>
                  <a:pt x="2598" y="273"/>
                </a:lnTo>
                <a:lnTo>
                  <a:pt x="2588" y="269"/>
                </a:lnTo>
                <a:lnTo>
                  <a:pt x="2577" y="265"/>
                </a:lnTo>
                <a:lnTo>
                  <a:pt x="2565" y="261"/>
                </a:lnTo>
                <a:lnTo>
                  <a:pt x="2552" y="259"/>
                </a:lnTo>
                <a:lnTo>
                  <a:pt x="2545" y="258"/>
                </a:lnTo>
                <a:lnTo>
                  <a:pt x="2539" y="257"/>
                </a:lnTo>
                <a:lnTo>
                  <a:pt x="2525" y="256"/>
                </a:lnTo>
                <a:close/>
                <a:moveTo>
                  <a:pt x="2763" y="182"/>
                </a:moveTo>
                <a:lnTo>
                  <a:pt x="2761" y="182"/>
                </a:lnTo>
                <a:lnTo>
                  <a:pt x="2759" y="181"/>
                </a:lnTo>
                <a:lnTo>
                  <a:pt x="2757" y="181"/>
                </a:lnTo>
                <a:lnTo>
                  <a:pt x="2755" y="179"/>
                </a:lnTo>
                <a:lnTo>
                  <a:pt x="2754" y="178"/>
                </a:lnTo>
                <a:lnTo>
                  <a:pt x="2753" y="176"/>
                </a:lnTo>
                <a:lnTo>
                  <a:pt x="2752" y="174"/>
                </a:lnTo>
                <a:lnTo>
                  <a:pt x="2752" y="171"/>
                </a:lnTo>
                <a:lnTo>
                  <a:pt x="2752" y="151"/>
                </a:lnTo>
                <a:lnTo>
                  <a:pt x="2752" y="149"/>
                </a:lnTo>
                <a:lnTo>
                  <a:pt x="2753" y="146"/>
                </a:lnTo>
                <a:lnTo>
                  <a:pt x="2754" y="144"/>
                </a:lnTo>
                <a:lnTo>
                  <a:pt x="2755" y="142"/>
                </a:lnTo>
                <a:lnTo>
                  <a:pt x="2757" y="141"/>
                </a:lnTo>
                <a:lnTo>
                  <a:pt x="2759" y="140"/>
                </a:lnTo>
                <a:lnTo>
                  <a:pt x="2761" y="139"/>
                </a:lnTo>
                <a:lnTo>
                  <a:pt x="2763" y="139"/>
                </a:lnTo>
                <a:lnTo>
                  <a:pt x="2808" y="139"/>
                </a:lnTo>
                <a:lnTo>
                  <a:pt x="2808" y="55"/>
                </a:lnTo>
                <a:lnTo>
                  <a:pt x="2808" y="53"/>
                </a:lnTo>
                <a:lnTo>
                  <a:pt x="2809" y="50"/>
                </a:lnTo>
                <a:lnTo>
                  <a:pt x="2810" y="48"/>
                </a:lnTo>
                <a:lnTo>
                  <a:pt x="2811" y="47"/>
                </a:lnTo>
                <a:lnTo>
                  <a:pt x="2812" y="46"/>
                </a:lnTo>
                <a:lnTo>
                  <a:pt x="2814" y="45"/>
                </a:lnTo>
                <a:lnTo>
                  <a:pt x="2819" y="44"/>
                </a:lnTo>
                <a:lnTo>
                  <a:pt x="2842" y="44"/>
                </a:lnTo>
                <a:lnTo>
                  <a:pt x="2845" y="44"/>
                </a:lnTo>
                <a:lnTo>
                  <a:pt x="2847" y="45"/>
                </a:lnTo>
                <a:lnTo>
                  <a:pt x="2849" y="46"/>
                </a:lnTo>
                <a:lnTo>
                  <a:pt x="2851" y="47"/>
                </a:lnTo>
                <a:lnTo>
                  <a:pt x="2852" y="48"/>
                </a:lnTo>
                <a:lnTo>
                  <a:pt x="2853" y="50"/>
                </a:lnTo>
                <a:lnTo>
                  <a:pt x="2854" y="53"/>
                </a:lnTo>
                <a:lnTo>
                  <a:pt x="2854" y="55"/>
                </a:lnTo>
                <a:lnTo>
                  <a:pt x="2854" y="139"/>
                </a:lnTo>
                <a:lnTo>
                  <a:pt x="2924" y="139"/>
                </a:lnTo>
                <a:lnTo>
                  <a:pt x="2927" y="139"/>
                </a:lnTo>
                <a:lnTo>
                  <a:pt x="2929" y="140"/>
                </a:lnTo>
                <a:lnTo>
                  <a:pt x="2931" y="141"/>
                </a:lnTo>
                <a:lnTo>
                  <a:pt x="2933" y="142"/>
                </a:lnTo>
                <a:lnTo>
                  <a:pt x="2935" y="146"/>
                </a:lnTo>
                <a:lnTo>
                  <a:pt x="2936" y="149"/>
                </a:lnTo>
                <a:lnTo>
                  <a:pt x="2936" y="151"/>
                </a:lnTo>
                <a:lnTo>
                  <a:pt x="2936" y="171"/>
                </a:lnTo>
                <a:lnTo>
                  <a:pt x="2936" y="174"/>
                </a:lnTo>
                <a:lnTo>
                  <a:pt x="2935" y="176"/>
                </a:lnTo>
                <a:lnTo>
                  <a:pt x="2934" y="178"/>
                </a:lnTo>
                <a:lnTo>
                  <a:pt x="2933" y="179"/>
                </a:lnTo>
                <a:lnTo>
                  <a:pt x="2931" y="181"/>
                </a:lnTo>
                <a:lnTo>
                  <a:pt x="2929" y="181"/>
                </a:lnTo>
                <a:lnTo>
                  <a:pt x="2927" y="182"/>
                </a:lnTo>
                <a:lnTo>
                  <a:pt x="2924" y="182"/>
                </a:lnTo>
                <a:lnTo>
                  <a:pt x="2854" y="182"/>
                </a:lnTo>
                <a:lnTo>
                  <a:pt x="2854" y="312"/>
                </a:lnTo>
                <a:lnTo>
                  <a:pt x="2854" y="320"/>
                </a:lnTo>
                <a:lnTo>
                  <a:pt x="2856" y="327"/>
                </a:lnTo>
                <a:lnTo>
                  <a:pt x="2857" y="330"/>
                </a:lnTo>
                <a:lnTo>
                  <a:pt x="2858" y="333"/>
                </a:lnTo>
                <a:lnTo>
                  <a:pt x="2859" y="335"/>
                </a:lnTo>
                <a:lnTo>
                  <a:pt x="2861" y="337"/>
                </a:lnTo>
                <a:lnTo>
                  <a:pt x="2865" y="340"/>
                </a:lnTo>
                <a:lnTo>
                  <a:pt x="2867" y="342"/>
                </a:lnTo>
                <a:lnTo>
                  <a:pt x="2869" y="343"/>
                </a:lnTo>
                <a:lnTo>
                  <a:pt x="2872" y="344"/>
                </a:lnTo>
                <a:lnTo>
                  <a:pt x="2874" y="344"/>
                </a:lnTo>
                <a:lnTo>
                  <a:pt x="2880" y="345"/>
                </a:lnTo>
                <a:lnTo>
                  <a:pt x="2886" y="344"/>
                </a:lnTo>
                <a:lnTo>
                  <a:pt x="2891" y="343"/>
                </a:lnTo>
                <a:lnTo>
                  <a:pt x="2895" y="342"/>
                </a:lnTo>
                <a:lnTo>
                  <a:pt x="2900" y="340"/>
                </a:lnTo>
                <a:lnTo>
                  <a:pt x="2903" y="337"/>
                </a:lnTo>
                <a:lnTo>
                  <a:pt x="2907" y="334"/>
                </a:lnTo>
                <a:lnTo>
                  <a:pt x="2914" y="329"/>
                </a:lnTo>
                <a:lnTo>
                  <a:pt x="2916" y="326"/>
                </a:lnTo>
                <a:lnTo>
                  <a:pt x="2920" y="324"/>
                </a:lnTo>
                <a:lnTo>
                  <a:pt x="2923" y="322"/>
                </a:lnTo>
                <a:lnTo>
                  <a:pt x="2926" y="322"/>
                </a:lnTo>
                <a:lnTo>
                  <a:pt x="2931" y="323"/>
                </a:lnTo>
                <a:lnTo>
                  <a:pt x="2932" y="324"/>
                </a:lnTo>
                <a:lnTo>
                  <a:pt x="2940" y="331"/>
                </a:lnTo>
                <a:lnTo>
                  <a:pt x="2945" y="336"/>
                </a:lnTo>
                <a:lnTo>
                  <a:pt x="2948" y="342"/>
                </a:lnTo>
                <a:lnTo>
                  <a:pt x="2949" y="345"/>
                </a:lnTo>
                <a:lnTo>
                  <a:pt x="2949" y="348"/>
                </a:lnTo>
                <a:lnTo>
                  <a:pt x="2949" y="352"/>
                </a:lnTo>
                <a:lnTo>
                  <a:pt x="2947" y="356"/>
                </a:lnTo>
                <a:lnTo>
                  <a:pt x="2944" y="360"/>
                </a:lnTo>
                <a:lnTo>
                  <a:pt x="2940" y="365"/>
                </a:lnTo>
                <a:lnTo>
                  <a:pt x="2935" y="369"/>
                </a:lnTo>
                <a:lnTo>
                  <a:pt x="2930" y="373"/>
                </a:lnTo>
                <a:lnTo>
                  <a:pt x="2923" y="377"/>
                </a:lnTo>
                <a:lnTo>
                  <a:pt x="2916" y="381"/>
                </a:lnTo>
                <a:lnTo>
                  <a:pt x="2907" y="384"/>
                </a:lnTo>
                <a:lnTo>
                  <a:pt x="2898" y="387"/>
                </a:lnTo>
                <a:lnTo>
                  <a:pt x="2887" y="388"/>
                </a:lnTo>
                <a:lnTo>
                  <a:pt x="2876" y="389"/>
                </a:lnTo>
                <a:lnTo>
                  <a:pt x="2868" y="389"/>
                </a:lnTo>
                <a:lnTo>
                  <a:pt x="2861" y="388"/>
                </a:lnTo>
                <a:lnTo>
                  <a:pt x="2854" y="386"/>
                </a:lnTo>
                <a:lnTo>
                  <a:pt x="2847" y="384"/>
                </a:lnTo>
                <a:lnTo>
                  <a:pt x="2841" y="382"/>
                </a:lnTo>
                <a:lnTo>
                  <a:pt x="2836" y="378"/>
                </a:lnTo>
                <a:lnTo>
                  <a:pt x="2831" y="374"/>
                </a:lnTo>
                <a:lnTo>
                  <a:pt x="2826" y="370"/>
                </a:lnTo>
                <a:lnTo>
                  <a:pt x="2822" y="365"/>
                </a:lnTo>
                <a:lnTo>
                  <a:pt x="2818" y="359"/>
                </a:lnTo>
                <a:lnTo>
                  <a:pt x="2817" y="356"/>
                </a:lnTo>
                <a:lnTo>
                  <a:pt x="2815" y="353"/>
                </a:lnTo>
                <a:lnTo>
                  <a:pt x="2813" y="346"/>
                </a:lnTo>
                <a:lnTo>
                  <a:pt x="2811" y="339"/>
                </a:lnTo>
                <a:lnTo>
                  <a:pt x="2809" y="331"/>
                </a:lnTo>
                <a:lnTo>
                  <a:pt x="2808" y="323"/>
                </a:lnTo>
                <a:lnTo>
                  <a:pt x="2808" y="314"/>
                </a:lnTo>
                <a:lnTo>
                  <a:pt x="2808" y="182"/>
                </a:lnTo>
                <a:lnTo>
                  <a:pt x="2763" y="182"/>
                </a:lnTo>
                <a:close/>
                <a:moveTo>
                  <a:pt x="3080" y="382"/>
                </a:moveTo>
                <a:lnTo>
                  <a:pt x="3036" y="382"/>
                </a:lnTo>
                <a:lnTo>
                  <a:pt x="3031" y="382"/>
                </a:lnTo>
                <a:lnTo>
                  <a:pt x="3029" y="381"/>
                </a:lnTo>
                <a:lnTo>
                  <a:pt x="3028" y="379"/>
                </a:lnTo>
                <a:lnTo>
                  <a:pt x="3026" y="378"/>
                </a:lnTo>
                <a:lnTo>
                  <a:pt x="3025" y="376"/>
                </a:lnTo>
                <a:lnTo>
                  <a:pt x="3025" y="373"/>
                </a:lnTo>
                <a:lnTo>
                  <a:pt x="3024" y="371"/>
                </a:lnTo>
                <a:lnTo>
                  <a:pt x="3024" y="339"/>
                </a:lnTo>
                <a:lnTo>
                  <a:pt x="3025" y="337"/>
                </a:lnTo>
                <a:lnTo>
                  <a:pt x="3025" y="334"/>
                </a:lnTo>
                <a:lnTo>
                  <a:pt x="3026" y="332"/>
                </a:lnTo>
                <a:lnTo>
                  <a:pt x="3028" y="331"/>
                </a:lnTo>
                <a:lnTo>
                  <a:pt x="3029" y="329"/>
                </a:lnTo>
                <a:lnTo>
                  <a:pt x="3031" y="328"/>
                </a:lnTo>
                <a:lnTo>
                  <a:pt x="3033" y="328"/>
                </a:lnTo>
                <a:lnTo>
                  <a:pt x="3036" y="328"/>
                </a:lnTo>
                <a:lnTo>
                  <a:pt x="3080" y="328"/>
                </a:lnTo>
                <a:lnTo>
                  <a:pt x="3084" y="328"/>
                </a:lnTo>
                <a:lnTo>
                  <a:pt x="3086" y="329"/>
                </a:lnTo>
                <a:lnTo>
                  <a:pt x="3088" y="331"/>
                </a:lnTo>
                <a:lnTo>
                  <a:pt x="3089" y="332"/>
                </a:lnTo>
                <a:lnTo>
                  <a:pt x="3090" y="334"/>
                </a:lnTo>
                <a:lnTo>
                  <a:pt x="3091" y="337"/>
                </a:lnTo>
                <a:lnTo>
                  <a:pt x="3091" y="339"/>
                </a:lnTo>
                <a:lnTo>
                  <a:pt x="3091" y="371"/>
                </a:lnTo>
                <a:lnTo>
                  <a:pt x="3091" y="373"/>
                </a:lnTo>
                <a:lnTo>
                  <a:pt x="3090" y="376"/>
                </a:lnTo>
                <a:lnTo>
                  <a:pt x="3089" y="378"/>
                </a:lnTo>
                <a:lnTo>
                  <a:pt x="3088" y="379"/>
                </a:lnTo>
                <a:lnTo>
                  <a:pt x="3086" y="381"/>
                </a:lnTo>
                <a:lnTo>
                  <a:pt x="3084" y="382"/>
                </a:lnTo>
                <a:lnTo>
                  <a:pt x="3082" y="382"/>
                </a:lnTo>
                <a:lnTo>
                  <a:pt x="3080" y="382"/>
                </a:lnTo>
                <a:close/>
                <a:moveTo>
                  <a:pt x="3339" y="181"/>
                </a:moveTo>
                <a:lnTo>
                  <a:pt x="3263" y="181"/>
                </a:lnTo>
                <a:lnTo>
                  <a:pt x="3263" y="370"/>
                </a:lnTo>
                <a:lnTo>
                  <a:pt x="3263" y="373"/>
                </a:lnTo>
                <a:lnTo>
                  <a:pt x="3262" y="375"/>
                </a:lnTo>
                <a:lnTo>
                  <a:pt x="3261" y="377"/>
                </a:lnTo>
                <a:lnTo>
                  <a:pt x="3260" y="379"/>
                </a:lnTo>
                <a:lnTo>
                  <a:pt x="3258" y="381"/>
                </a:lnTo>
                <a:lnTo>
                  <a:pt x="3256" y="382"/>
                </a:lnTo>
                <a:lnTo>
                  <a:pt x="3253" y="382"/>
                </a:lnTo>
                <a:lnTo>
                  <a:pt x="3251" y="382"/>
                </a:lnTo>
                <a:lnTo>
                  <a:pt x="3230" y="382"/>
                </a:lnTo>
                <a:lnTo>
                  <a:pt x="3224" y="382"/>
                </a:lnTo>
                <a:lnTo>
                  <a:pt x="3222" y="381"/>
                </a:lnTo>
                <a:lnTo>
                  <a:pt x="3220" y="379"/>
                </a:lnTo>
                <a:lnTo>
                  <a:pt x="3218" y="375"/>
                </a:lnTo>
                <a:lnTo>
                  <a:pt x="3217" y="373"/>
                </a:lnTo>
                <a:lnTo>
                  <a:pt x="3217" y="370"/>
                </a:lnTo>
                <a:lnTo>
                  <a:pt x="3217" y="181"/>
                </a:lnTo>
                <a:lnTo>
                  <a:pt x="3169" y="181"/>
                </a:lnTo>
                <a:lnTo>
                  <a:pt x="3164" y="180"/>
                </a:lnTo>
                <a:lnTo>
                  <a:pt x="3162" y="179"/>
                </a:lnTo>
                <a:lnTo>
                  <a:pt x="3160" y="178"/>
                </a:lnTo>
                <a:lnTo>
                  <a:pt x="3159" y="176"/>
                </a:lnTo>
                <a:lnTo>
                  <a:pt x="3158" y="174"/>
                </a:lnTo>
                <a:lnTo>
                  <a:pt x="3157" y="172"/>
                </a:lnTo>
                <a:lnTo>
                  <a:pt x="3157" y="170"/>
                </a:lnTo>
                <a:lnTo>
                  <a:pt x="3157" y="151"/>
                </a:lnTo>
                <a:lnTo>
                  <a:pt x="3157" y="149"/>
                </a:lnTo>
                <a:lnTo>
                  <a:pt x="3158" y="146"/>
                </a:lnTo>
                <a:lnTo>
                  <a:pt x="3159" y="144"/>
                </a:lnTo>
                <a:lnTo>
                  <a:pt x="3160" y="142"/>
                </a:lnTo>
                <a:lnTo>
                  <a:pt x="3162" y="141"/>
                </a:lnTo>
                <a:lnTo>
                  <a:pt x="3164" y="140"/>
                </a:lnTo>
                <a:lnTo>
                  <a:pt x="3166" y="139"/>
                </a:lnTo>
                <a:lnTo>
                  <a:pt x="3169" y="139"/>
                </a:lnTo>
                <a:lnTo>
                  <a:pt x="3217" y="139"/>
                </a:lnTo>
                <a:lnTo>
                  <a:pt x="3217" y="87"/>
                </a:lnTo>
                <a:lnTo>
                  <a:pt x="3217" y="78"/>
                </a:lnTo>
                <a:lnTo>
                  <a:pt x="3218" y="69"/>
                </a:lnTo>
                <a:lnTo>
                  <a:pt x="3219" y="60"/>
                </a:lnTo>
                <a:lnTo>
                  <a:pt x="3221" y="52"/>
                </a:lnTo>
                <a:lnTo>
                  <a:pt x="3224" y="44"/>
                </a:lnTo>
                <a:lnTo>
                  <a:pt x="3227" y="37"/>
                </a:lnTo>
                <a:lnTo>
                  <a:pt x="3230" y="31"/>
                </a:lnTo>
                <a:lnTo>
                  <a:pt x="3234" y="25"/>
                </a:lnTo>
                <a:lnTo>
                  <a:pt x="3239" y="19"/>
                </a:lnTo>
                <a:lnTo>
                  <a:pt x="3244" y="14"/>
                </a:lnTo>
                <a:lnTo>
                  <a:pt x="3250" y="10"/>
                </a:lnTo>
                <a:lnTo>
                  <a:pt x="3257" y="7"/>
                </a:lnTo>
                <a:lnTo>
                  <a:pt x="3264" y="4"/>
                </a:lnTo>
                <a:lnTo>
                  <a:pt x="3272" y="2"/>
                </a:lnTo>
                <a:lnTo>
                  <a:pt x="3280" y="1"/>
                </a:lnTo>
                <a:lnTo>
                  <a:pt x="3289" y="0"/>
                </a:lnTo>
                <a:lnTo>
                  <a:pt x="3299" y="1"/>
                </a:lnTo>
                <a:lnTo>
                  <a:pt x="3308" y="2"/>
                </a:lnTo>
                <a:lnTo>
                  <a:pt x="3316" y="4"/>
                </a:lnTo>
                <a:lnTo>
                  <a:pt x="3323" y="6"/>
                </a:lnTo>
                <a:lnTo>
                  <a:pt x="3330" y="9"/>
                </a:lnTo>
                <a:lnTo>
                  <a:pt x="3335" y="13"/>
                </a:lnTo>
                <a:lnTo>
                  <a:pt x="3340" y="16"/>
                </a:lnTo>
                <a:lnTo>
                  <a:pt x="3344" y="20"/>
                </a:lnTo>
                <a:lnTo>
                  <a:pt x="3348" y="24"/>
                </a:lnTo>
                <a:lnTo>
                  <a:pt x="3351" y="29"/>
                </a:lnTo>
                <a:lnTo>
                  <a:pt x="3352" y="33"/>
                </a:lnTo>
                <a:lnTo>
                  <a:pt x="3353" y="38"/>
                </a:lnTo>
                <a:lnTo>
                  <a:pt x="3352" y="41"/>
                </a:lnTo>
                <a:lnTo>
                  <a:pt x="3352" y="43"/>
                </a:lnTo>
                <a:lnTo>
                  <a:pt x="3351" y="46"/>
                </a:lnTo>
                <a:lnTo>
                  <a:pt x="3349" y="49"/>
                </a:lnTo>
                <a:lnTo>
                  <a:pt x="3347" y="51"/>
                </a:lnTo>
                <a:lnTo>
                  <a:pt x="3345" y="53"/>
                </a:lnTo>
                <a:lnTo>
                  <a:pt x="3339" y="58"/>
                </a:lnTo>
                <a:lnTo>
                  <a:pt x="3335" y="60"/>
                </a:lnTo>
                <a:lnTo>
                  <a:pt x="3331" y="62"/>
                </a:lnTo>
                <a:lnTo>
                  <a:pt x="3327" y="63"/>
                </a:lnTo>
                <a:lnTo>
                  <a:pt x="3325" y="62"/>
                </a:lnTo>
                <a:lnTo>
                  <a:pt x="3322" y="61"/>
                </a:lnTo>
                <a:lnTo>
                  <a:pt x="3320" y="60"/>
                </a:lnTo>
                <a:lnTo>
                  <a:pt x="3317" y="57"/>
                </a:lnTo>
                <a:lnTo>
                  <a:pt x="3312" y="53"/>
                </a:lnTo>
                <a:lnTo>
                  <a:pt x="3305" y="48"/>
                </a:lnTo>
                <a:lnTo>
                  <a:pt x="3302" y="46"/>
                </a:lnTo>
                <a:lnTo>
                  <a:pt x="3298" y="45"/>
                </a:lnTo>
                <a:lnTo>
                  <a:pt x="3294" y="44"/>
                </a:lnTo>
                <a:lnTo>
                  <a:pt x="3290" y="44"/>
                </a:lnTo>
                <a:lnTo>
                  <a:pt x="3284" y="44"/>
                </a:lnTo>
                <a:lnTo>
                  <a:pt x="3279" y="46"/>
                </a:lnTo>
                <a:lnTo>
                  <a:pt x="3275" y="49"/>
                </a:lnTo>
                <a:lnTo>
                  <a:pt x="3273" y="51"/>
                </a:lnTo>
                <a:lnTo>
                  <a:pt x="3271" y="54"/>
                </a:lnTo>
                <a:lnTo>
                  <a:pt x="3268" y="60"/>
                </a:lnTo>
                <a:lnTo>
                  <a:pt x="3265" y="68"/>
                </a:lnTo>
                <a:lnTo>
                  <a:pt x="3264" y="72"/>
                </a:lnTo>
                <a:lnTo>
                  <a:pt x="3264" y="77"/>
                </a:lnTo>
                <a:lnTo>
                  <a:pt x="3263" y="89"/>
                </a:lnTo>
                <a:lnTo>
                  <a:pt x="3263" y="139"/>
                </a:lnTo>
                <a:lnTo>
                  <a:pt x="3339" y="139"/>
                </a:lnTo>
                <a:lnTo>
                  <a:pt x="3341" y="139"/>
                </a:lnTo>
                <a:lnTo>
                  <a:pt x="3343" y="140"/>
                </a:lnTo>
                <a:lnTo>
                  <a:pt x="3345" y="141"/>
                </a:lnTo>
                <a:lnTo>
                  <a:pt x="3347" y="142"/>
                </a:lnTo>
                <a:lnTo>
                  <a:pt x="3349" y="146"/>
                </a:lnTo>
                <a:lnTo>
                  <a:pt x="3349" y="149"/>
                </a:lnTo>
                <a:lnTo>
                  <a:pt x="3349" y="151"/>
                </a:lnTo>
                <a:lnTo>
                  <a:pt x="3349" y="170"/>
                </a:lnTo>
                <a:lnTo>
                  <a:pt x="3349" y="172"/>
                </a:lnTo>
                <a:lnTo>
                  <a:pt x="3349" y="174"/>
                </a:lnTo>
                <a:lnTo>
                  <a:pt x="3348" y="176"/>
                </a:lnTo>
                <a:lnTo>
                  <a:pt x="3347" y="178"/>
                </a:lnTo>
                <a:lnTo>
                  <a:pt x="3345" y="179"/>
                </a:lnTo>
                <a:lnTo>
                  <a:pt x="3343" y="180"/>
                </a:lnTo>
                <a:lnTo>
                  <a:pt x="3341" y="181"/>
                </a:lnTo>
                <a:lnTo>
                  <a:pt x="3339" y="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Date Placeholder 7"/>
          <p:cNvSpPr>
            <a:spLocks noGrp="1"/>
          </p:cNvSpPr>
          <p:nvPr>
            <p:ph type="dt" sz="half" idx="10"/>
          </p:nvPr>
        </p:nvSpPr>
        <p:spPr>
          <a:xfrm>
            <a:off x="5087938" y="549275"/>
            <a:ext cx="2016124" cy="216024"/>
          </a:xfrm>
        </p:spPr>
        <p:txBody>
          <a:bodyPr/>
          <a:lstStyle>
            <a:lvl1pPr>
              <a:defRPr>
                <a:noFill/>
              </a:defRPr>
            </a:lvl1pPr>
          </a:lstStyle>
          <a:p>
            <a:fld id="{A1943726-A193-45B0-8099-2C2B570FF038}" type="datetime1">
              <a:rPr lang="fi-FI" smtClean="0"/>
              <a:pPr/>
              <a:t>17.12.2025</a:t>
            </a:fld>
            <a:endParaRPr lang="fi-FI" dirty="0"/>
          </a:p>
        </p:txBody>
      </p:sp>
      <p:sp>
        <p:nvSpPr>
          <p:cNvPr id="9" name="Footer Placeholder 8"/>
          <p:cNvSpPr>
            <a:spLocks noGrp="1"/>
          </p:cNvSpPr>
          <p:nvPr>
            <p:ph type="ftr" sz="quarter" idx="11"/>
          </p:nvPr>
        </p:nvSpPr>
        <p:spPr>
          <a:xfrm>
            <a:off x="1199456" y="549275"/>
            <a:ext cx="3888482" cy="216024"/>
          </a:xfrm>
        </p:spPr>
        <p:txBody>
          <a:bodyPr/>
          <a:lstStyle>
            <a:lvl1pPr>
              <a:defRPr>
                <a:noFill/>
              </a:defRPr>
            </a:lvl1pPr>
          </a:lstStyle>
          <a:p>
            <a:r>
              <a:rPr lang="fi-FI"/>
              <a:t>Esityksen nimi ja tekijä</a:t>
            </a:r>
            <a:endParaRPr lang="fi-FI" dirty="0"/>
          </a:p>
        </p:txBody>
      </p:sp>
      <p:sp>
        <p:nvSpPr>
          <p:cNvPr id="10" name="Slide Number Placeholder 9"/>
          <p:cNvSpPr>
            <a:spLocks noGrp="1"/>
          </p:cNvSpPr>
          <p:nvPr>
            <p:ph type="sldNum" sz="quarter" idx="12"/>
          </p:nvPr>
        </p:nvSpPr>
        <p:spPr>
          <a:xfrm>
            <a:off x="766763" y="549275"/>
            <a:ext cx="432693" cy="216024"/>
          </a:xfrm>
        </p:spPr>
        <p:txBody>
          <a:bodyPr/>
          <a:lstStyle>
            <a:lvl1pPr>
              <a:defRPr>
                <a:noFill/>
              </a:defRPr>
            </a:lvl1pPr>
          </a:lstStyle>
          <a:p>
            <a:fld id="{0861148C-697E-4B67-BDAA-872F34DF1106}" type="slidenum">
              <a:rPr lang="fi-FI" smtClean="0"/>
              <a:pPr/>
              <a:t>‹#›</a:t>
            </a:fld>
            <a:endParaRPr lang="fi-FI" dirty="0"/>
          </a:p>
        </p:txBody>
      </p:sp>
      <p:pic>
        <p:nvPicPr>
          <p:cNvPr id="11" name="Kuva 10">
            <a:hlinkClick r:id="rId4"/>
            <a:extLst>
              <a:ext uri="{FF2B5EF4-FFF2-40B4-BE49-F238E27FC236}">
                <a16:creationId xmlns:a16="http://schemas.microsoft.com/office/drawing/2014/main" id="{9B6909AF-E794-4B2C-8645-95B51DA54CD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0340" y="5136778"/>
            <a:ext cx="1944555" cy="810231"/>
          </a:xfrm>
          <a:prstGeom prst="rect">
            <a:avLst/>
          </a:prstGeom>
        </p:spPr>
      </p:pic>
    </p:spTree>
    <p:extLst>
      <p:ext uri="{BB962C8B-B14F-4D97-AF65-F5344CB8AC3E}">
        <p14:creationId xmlns:p14="http://schemas.microsoft.com/office/powerpoint/2010/main" val="1995174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iitos3,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b="0" i="0">
                <a:solidFill>
                  <a:schemeClr val="bg1"/>
                </a:solidFill>
                <a:latin typeface="Trio Grotesk Medium" panose="020B05050400000000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6"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Freeform 6">
            <a:hlinkClick r:id="rId3" tooltip="hankinnat.fi"/>
          </p:cNvPr>
          <p:cNvSpPr>
            <a:spLocks noChangeAspect="1" noEditPoints="1"/>
          </p:cNvSpPr>
          <p:nvPr userDrawn="1"/>
        </p:nvSpPr>
        <p:spPr bwMode="auto">
          <a:xfrm>
            <a:off x="766763" y="6313453"/>
            <a:ext cx="1944554" cy="216000"/>
          </a:xfrm>
          <a:custGeom>
            <a:avLst/>
            <a:gdLst>
              <a:gd name="T0" fmla="*/ 3499 w 3502"/>
              <a:gd name="T1" fmla="*/ 38 h 389"/>
              <a:gd name="T2" fmla="*/ 3445 w 3502"/>
              <a:gd name="T3" fmla="*/ 370 h 389"/>
              <a:gd name="T4" fmla="*/ 3486 w 3502"/>
              <a:gd name="T5" fmla="*/ 381 h 389"/>
              <a:gd name="T6" fmla="*/ 184 w 3502"/>
              <a:gd name="T7" fmla="*/ 195 h 389"/>
              <a:gd name="T8" fmla="*/ 46 w 3502"/>
              <a:gd name="T9" fmla="*/ 373 h 389"/>
              <a:gd name="T10" fmla="*/ 10 w 3502"/>
              <a:gd name="T11" fmla="*/ 7 h 389"/>
              <a:gd name="T12" fmla="*/ 144 w 3502"/>
              <a:gd name="T13" fmla="*/ 132 h 389"/>
              <a:gd name="T14" fmla="*/ 248 w 3502"/>
              <a:gd name="T15" fmla="*/ 373 h 389"/>
              <a:gd name="T16" fmla="*/ 372 w 3502"/>
              <a:gd name="T17" fmla="*/ 186 h 389"/>
              <a:gd name="T18" fmla="*/ 489 w 3502"/>
              <a:gd name="T19" fmla="*/ 132 h 389"/>
              <a:gd name="T20" fmla="*/ 610 w 3502"/>
              <a:gd name="T21" fmla="*/ 375 h 389"/>
              <a:gd name="T22" fmla="*/ 487 w 3502"/>
              <a:gd name="T23" fmla="*/ 389 h 389"/>
              <a:gd name="T24" fmla="*/ 357 w 3502"/>
              <a:gd name="T25" fmla="*/ 284 h 389"/>
              <a:gd name="T26" fmla="*/ 547 w 3502"/>
              <a:gd name="T27" fmla="*/ 231 h 389"/>
              <a:gd name="T28" fmla="*/ 473 w 3502"/>
              <a:gd name="T29" fmla="*/ 176 h 389"/>
              <a:gd name="T30" fmla="*/ 407 w 3502"/>
              <a:gd name="T31" fmla="*/ 283 h 389"/>
              <a:gd name="T32" fmla="*/ 497 w 3502"/>
              <a:gd name="T33" fmla="*/ 348 h 389"/>
              <a:gd name="T34" fmla="*/ 748 w 3502"/>
              <a:gd name="T35" fmla="*/ 379 h 389"/>
              <a:gd name="T36" fmla="*/ 795 w 3502"/>
              <a:gd name="T37" fmla="*/ 162 h 389"/>
              <a:gd name="T38" fmla="*/ 966 w 3502"/>
              <a:gd name="T39" fmla="*/ 161 h 389"/>
              <a:gd name="T40" fmla="*/ 953 w 3502"/>
              <a:gd name="T41" fmla="*/ 381 h 389"/>
              <a:gd name="T42" fmla="*/ 877 w 3502"/>
              <a:gd name="T43" fmla="*/ 176 h 389"/>
              <a:gd name="T44" fmla="*/ 757 w 3502"/>
              <a:gd name="T45" fmla="*/ 382 h 389"/>
              <a:gd name="T46" fmla="*/ 1128 w 3502"/>
              <a:gd name="T47" fmla="*/ 14 h 389"/>
              <a:gd name="T48" fmla="*/ 1365 w 3502"/>
              <a:gd name="T49" fmla="*/ 139 h 389"/>
              <a:gd name="T50" fmla="*/ 1369 w 3502"/>
              <a:gd name="T51" fmla="*/ 382 h 389"/>
              <a:gd name="T52" fmla="*/ 1492 w 3502"/>
              <a:gd name="T53" fmla="*/ 140 h 389"/>
              <a:gd name="T54" fmla="*/ 1482 w 3502"/>
              <a:gd name="T55" fmla="*/ 79 h 389"/>
              <a:gd name="T56" fmla="*/ 1542 w 3502"/>
              <a:gd name="T57" fmla="*/ 44 h 389"/>
              <a:gd name="T58" fmla="*/ 1670 w 3502"/>
              <a:gd name="T59" fmla="*/ 142 h 389"/>
              <a:gd name="T60" fmla="*/ 1774 w 3502"/>
              <a:gd name="T61" fmla="*/ 136 h 389"/>
              <a:gd name="T62" fmla="*/ 1913 w 3502"/>
              <a:gd name="T63" fmla="*/ 220 h 389"/>
              <a:gd name="T64" fmla="*/ 1867 w 3502"/>
              <a:gd name="T65" fmla="*/ 228 h 389"/>
              <a:gd name="T66" fmla="*/ 1747 w 3502"/>
              <a:gd name="T67" fmla="*/ 188 h 389"/>
              <a:gd name="T68" fmla="*/ 2048 w 3502"/>
              <a:gd name="T69" fmla="*/ 151 h 389"/>
              <a:gd name="T70" fmla="*/ 2124 w 3502"/>
              <a:gd name="T71" fmla="*/ 147 h 389"/>
              <a:gd name="T72" fmla="*/ 2287 w 3502"/>
              <a:gd name="T73" fmla="*/ 192 h 389"/>
              <a:gd name="T74" fmla="*/ 2250 w 3502"/>
              <a:gd name="T75" fmla="*/ 370 h 389"/>
              <a:gd name="T76" fmla="*/ 2152 w 3502"/>
              <a:gd name="T77" fmla="*/ 179 h 389"/>
              <a:gd name="T78" fmla="*/ 2448 w 3502"/>
              <a:gd name="T79" fmla="*/ 206 h 389"/>
              <a:gd name="T80" fmla="*/ 2448 w 3502"/>
              <a:gd name="T81" fmla="*/ 150 h 389"/>
              <a:gd name="T82" fmla="*/ 2633 w 3502"/>
              <a:gd name="T83" fmla="*/ 161 h 389"/>
              <a:gd name="T84" fmla="*/ 2624 w 3502"/>
              <a:gd name="T85" fmla="*/ 377 h 389"/>
              <a:gd name="T86" fmla="*/ 2421 w 3502"/>
              <a:gd name="T87" fmla="*/ 352 h 389"/>
              <a:gd name="T88" fmla="*/ 2472 w 3502"/>
              <a:gd name="T89" fmla="*/ 223 h 389"/>
              <a:gd name="T90" fmla="*/ 2597 w 3502"/>
              <a:gd name="T91" fmla="*/ 192 h 389"/>
              <a:gd name="T92" fmla="*/ 2517 w 3502"/>
              <a:gd name="T93" fmla="*/ 257 h 389"/>
              <a:gd name="T94" fmla="*/ 2466 w 3502"/>
              <a:gd name="T95" fmla="*/ 335 h 389"/>
              <a:gd name="T96" fmla="*/ 2598 w 3502"/>
              <a:gd name="T97" fmla="*/ 273 h 389"/>
              <a:gd name="T98" fmla="*/ 2757 w 3502"/>
              <a:gd name="T99" fmla="*/ 141 h 389"/>
              <a:gd name="T100" fmla="*/ 2854 w 3502"/>
              <a:gd name="T101" fmla="*/ 139 h 389"/>
              <a:gd name="T102" fmla="*/ 2857 w 3502"/>
              <a:gd name="T103" fmla="*/ 330 h 389"/>
              <a:gd name="T104" fmla="*/ 2932 w 3502"/>
              <a:gd name="T105" fmla="*/ 324 h 389"/>
              <a:gd name="T106" fmla="*/ 2841 w 3502"/>
              <a:gd name="T107" fmla="*/ 382 h 389"/>
              <a:gd name="T108" fmla="*/ 3025 w 3502"/>
              <a:gd name="T109" fmla="*/ 373 h 389"/>
              <a:gd name="T110" fmla="*/ 3089 w 3502"/>
              <a:gd name="T111" fmla="*/ 378 h 389"/>
              <a:gd name="T112" fmla="*/ 3217 w 3502"/>
              <a:gd name="T113" fmla="*/ 373 h 389"/>
              <a:gd name="T114" fmla="*/ 3217 w 3502"/>
              <a:gd name="T115" fmla="*/ 78 h 389"/>
              <a:gd name="T116" fmla="*/ 3340 w 3502"/>
              <a:gd name="T117" fmla="*/ 16 h 389"/>
              <a:gd name="T118" fmla="*/ 3302 w 3502"/>
              <a:gd name="T119" fmla="*/ 46 h 389"/>
              <a:gd name="T120" fmla="*/ 3349 w 3502"/>
              <a:gd name="T121" fmla="*/ 15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2" h="389">
                <a:moveTo>
                  <a:pt x="3490" y="80"/>
                </a:moveTo>
                <a:lnTo>
                  <a:pt x="3447" y="80"/>
                </a:lnTo>
                <a:lnTo>
                  <a:pt x="3442" y="79"/>
                </a:lnTo>
                <a:lnTo>
                  <a:pt x="3440" y="78"/>
                </a:lnTo>
                <a:lnTo>
                  <a:pt x="3438" y="76"/>
                </a:lnTo>
                <a:lnTo>
                  <a:pt x="3437" y="75"/>
                </a:lnTo>
                <a:lnTo>
                  <a:pt x="3436" y="73"/>
                </a:lnTo>
                <a:lnTo>
                  <a:pt x="3435" y="71"/>
                </a:lnTo>
                <a:lnTo>
                  <a:pt x="3435" y="68"/>
                </a:lnTo>
                <a:lnTo>
                  <a:pt x="3435" y="46"/>
                </a:lnTo>
                <a:lnTo>
                  <a:pt x="3435" y="44"/>
                </a:lnTo>
                <a:lnTo>
                  <a:pt x="3436" y="41"/>
                </a:lnTo>
                <a:lnTo>
                  <a:pt x="3437" y="39"/>
                </a:lnTo>
                <a:lnTo>
                  <a:pt x="3438" y="38"/>
                </a:lnTo>
                <a:lnTo>
                  <a:pt x="3440" y="36"/>
                </a:lnTo>
                <a:lnTo>
                  <a:pt x="3442" y="35"/>
                </a:lnTo>
                <a:lnTo>
                  <a:pt x="3444" y="35"/>
                </a:lnTo>
                <a:lnTo>
                  <a:pt x="3447" y="35"/>
                </a:lnTo>
                <a:lnTo>
                  <a:pt x="3490" y="35"/>
                </a:lnTo>
                <a:lnTo>
                  <a:pt x="3495" y="35"/>
                </a:lnTo>
                <a:lnTo>
                  <a:pt x="3497" y="36"/>
                </a:lnTo>
                <a:lnTo>
                  <a:pt x="3499" y="38"/>
                </a:lnTo>
                <a:lnTo>
                  <a:pt x="3500" y="39"/>
                </a:lnTo>
                <a:lnTo>
                  <a:pt x="3501" y="41"/>
                </a:lnTo>
                <a:lnTo>
                  <a:pt x="3502" y="44"/>
                </a:lnTo>
                <a:lnTo>
                  <a:pt x="3502" y="46"/>
                </a:lnTo>
                <a:lnTo>
                  <a:pt x="3502" y="68"/>
                </a:lnTo>
                <a:lnTo>
                  <a:pt x="3502" y="71"/>
                </a:lnTo>
                <a:lnTo>
                  <a:pt x="3501" y="73"/>
                </a:lnTo>
                <a:lnTo>
                  <a:pt x="3500" y="75"/>
                </a:lnTo>
                <a:lnTo>
                  <a:pt x="3499" y="76"/>
                </a:lnTo>
                <a:lnTo>
                  <a:pt x="3497" y="78"/>
                </a:lnTo>
                <a:lnTo>
                  <a:pt x="3495" y="79"/>
                </a:lnTo>
                <a:lnTo>
                  <a:pt x="3493" y="79"/>
                </a:lnTo>
                <a:lnTo>
                  <a:pt x="3490" y="80"/>
                </a:lnTo>
                <a:close/>
                <a:moveTo>
                  <a:pt x="3456" y="382"/>
                </a:moveTo>
                <a:lnTo>
                  <a:pt x="3454" y="382"/>
                </a:lnTo>
                <a:lnTo>
                  <a:pt x="3452" y="382"/>
                </a:lnTo>
                <a:lnTo>
                  <a:pt x="3450" y="381"/>
                </a:lnTo>
                <a:lnTo>
                  <a:pt x="3448" y="379"/>
                </a:lnTo>
                <a:lnTo>
                  <a:pt x="3447" y="377"/>
                </a:lnTo>
                <a:lnTo>
                  <a:pt x="3446" y="375"/>
                </a:lnTo>
                <a:lnTo>
                  <a:pt x="3445" y="373"/>
                </a:lnTo>
                <a:lnTo>
                  <a:pt x="3445" y="370"/>
                </a:lnTo>
                <a:lnTo>
                  <a:pt x="3445" y="151"/>
                </a:lnTo>
                <a:lnTo>
                  <a:pt x="3445" y="149"/>
                </a:lnTo>
                <a:lnTo>
                  <a:pt x="3446" y="146"/>
                </a:lnTo>
                <a:lnTo>
                  <a:pt x="3447" y="144"/>
                </a:lnTo>
                <a:lnTo>
                  <a:pt x="3448" y="142"/>
                </a:lnTo>
                <a:lnTo>
                  <a:pt x="3450" y="141"/>
                </a:lnTo>
                <a:lnTo>
                  <a:pt x="3452" y="140"/>
                </a:lnTo>
                <a:lnTo>
                  <a:pt x="3454" y="139"/>
                </a:lnTo>
                <a:lnTo>
                  <a:pt x="3456" y="139"/>
                </a:lnTo>
                <a:lnTo>
                  <a:pt x="3479" y="139"/>
                </a:lnTo>
                <a:lnTo>
                  <a:pt x="3484" y="140"/>
                </a:lnTo>
                <a:lnTo>
                  <a:pt x="3486" y="141"/>
                </a:lnTo>
                <a:lnTo>
                  <a:pt x="3488" y="142"/>
                </a:lnTo>
                <a:lnTo>
                  <a:pt x="3490" y="146"/>
                </a:lnTo>
                <a:lnTo>
                  <a:pt x="3491" y="149"/>
                </a:lnTo>
                <a:lnTo>
                  <a:pt x="3491" y="151"/>
                </a:lnTo>
                <a:lnTo>
                  <a:pt x="3491" y="370"/>
                </a:lnTo>
                <a:lnTo>
                  <a:pt x="3491" y="373"/>
                </a:lnTo>
                <a:lnTo>
                  <a:pt x="3490" y="375"/>
                </a:lnTo>
                <a:lnTo>
                  <a:pt x="3489" y="377"/>
                </a:lnTo>
                <a:lnTo>
                  <a:pt x="3488" y="379"/>
                </a:lnTo>
                <a:lnTo>
                  <a:pt x="3486" y="381"/>
                </a:lnTo>
                <a:lnTo>
                  <a:pt x="3484" y="382"/>
                </a:lnTo>
                <a:lnTo>
                  <a:pt x="3482" y="382"/>
                </a:lnTo>
                <a:lnTo>
                  <a:pt x="3479" y="382"/>
                </a:lnTo>
                <a:lnTo>
                  <a:pt x="3456" y="382"/>
                </a:lnTo>
                <a:close/>
                <a:moveTo>
                  <a:pt x="237" y="382"/>
                </a:moveTo>
                <a:lnTo>
                  <a:pt x="215" y="382"/>
                </a:lnTo>
                <a:lnTo>
                  <a:pt x="209" y="382"/>
                </a:lnTo>
                <a:lnTo>
                  <a:pt x="207" y="381"/>
                </a:lnTo>
                <a:lnTo>
                  <a:pt x="205" y="379"/>
                </a:lnTo>
                <a:lnTo>
                  <a:pt x="203" y="375"/>
                </a:lnTo>
                <a:lnTo>
                  <a:pt x="202" y="373"/>
                </a:lnTo>
                <a:lnTo>
                  <a:pt x="202" y="370"/>
                </a:lnTo>
                <a:lnTo>
                  <a:pt x="202" y="248"/>
                </a:lnTo>
                <a:lnTo>
                  <a:pt x="202" y="240"/>
                </a:lnTo>
                <a:lnTo>
                  <a:pt x="201" y="232"/>
                </a:lnTo>
                <a:lnTo>
                  <a:pt x="200" y="228"/>
                </a:lnTo>
                <a:lnTo>
                  <a:pt x="200" y="225"/>
                </a:lnTo>
                <a:lnTo>
                  <a:pt x="198" y="218"/>
                </a:lnTo>
                <a:lnTo>
                  <a:pt x="195" y="211"/>
                </a:lnTo>
                <a:lnTo>
                  <a:pt x="192" y="206"/>
                </a:lnTo>
                <a:lnTo>
                  <a:pt x="188" y="200"/>
                </a:lnTo>
                <a:lnTo>
                  <a:pt x="184" y="195"/>
                </a:lnTo>
                <a:lnTo>
                  <a:pt x="180" y="191"/>
                </a:lnTo>
                <a:lnTo>
                  <a:pt x="174" y="187"/>
                </a:lnTo>
                <a:lnTo>
                  <a:pt x="169" y="184"/>
                </a:lnTo>
                <a:lnTo>
                  <a:pt x="162" y="181"/>
                </a:lnTo>
                <a:lnTo>
                  <a:pt x="155" y="179"/>
                </a:lnTo>
                <a:lnTo>
                  <a:pt x="148" y="177"/>
                </a:lnTo>
                <a:lnTo>
                  <a:pt x="140" y="176"/>
                </a:lnTo>
                <a:lnTo>
                  <a:pt x="132" y="176"/>
                </a:lnTo>
                <a:lnTo>
                  <a:pt x="117" y="177"/>
                </a:lnTo>
                <a:lnTo>
                  <a:pt x="110" y="178"/>
                </a:lnTo>
                <a:lnTo>
                  <a:pt x="107" y="179"/>
                </a:lnTo>
                <a:lnTo>
                  <a:pt x="104" y="179"/>
                </a:lnTo>
                <a:lnTo>
                  <a:pt x="98" y="181"/>
                </a:lnTo>
                <a:lnTo>
                  <a:pt x="92" y="183"/>
                </a:lnTo>
                <a:lnTo>
                  <a:pt x="86" y="186"/>
                </a:lnTo>
                <a:lnTo>
                  <a:pt x="80" y="188"/>
                </a:lnTo>
                <a:lnTo>
                  <a:pt x="70" y="194"/>
                </a:lnTo>
                <a:lnTo>
                  <a:pt x="61" y="201"/>
                </a:lnTo>
                <a:lnTo>
                  <a:pt x="53" y="207"/>
                </a:lnTo>
                <a:lnTo>
                  <a:pt x="46" y="213"/>
                </a:lnTo>
                <a:lnTo>
                  <a:pt x="46" y="370"/>
                </a:lnTo>
                <a:lnTo>
                  <a:pt x="46" y="373"/>
                </a:lnTo>
                <a:lnTo>
                  <a:pt x="45" y="375"/>
                </a:lnTo>
                <a:lnTo>
                  <a:pt x="44" y="377"/>
                </a:lnTo>
                <a:lnTo>
                  <a:pt x="43" y="379"/>
                </a:lnTo>
                <a:lnTo>
                  <a:pt x="41" y="381"/>
                </a:lnTo>
                <a:lnTo>
                  <a:pt x="39" y="382"/>
                </a:lnTo>
                <a:lnTo>
                  <a:pt x="36" y="382"/>
                </a:lnTo>
                <a:lnTo>
                  <a:pt x="34" y="382"/>
                </a:lnTo>
                <a:lnTo>
                  <a:pt x="13" y="382"/>
                </a:lnTo>
                <a:lnTo>
                  <a:pt x="7" y="382"/>
                </a:lnTo>
                <a:lnTo>
                  <a:pt x="5" y="381"/>
                </a:lnTo>
                <a:lnTo>
                  <a:pt x="3" y="379"/>
                </a:lnTo>
                <a:lnTo>
                  <a:pt x="1" y="375"/>
                </a:lnTo>
                <a:lnTo>
                  <a:pt x="0" y="373"/>
                </a:lnTo>
                <a:lnTo>
                  <a:pt x="0" y="370"/>
                </a:lnTo>
                <a:lnTo>
                  <a:pt x="0" y="19"/>
                </a:lnTo>
                <a:lnTo>
                  <a:pt x="0" y="16"/>
                </a:lnTo>
                <a:lnTo>
                  <a:pt x="1" y="14"/>
                </a:lnTo>
                <a:lnTo>
                  <a:pt x="2" y="12"/>
                </a:lnTo>
                <a:lnTo>
                  <a:pt x="3" y="10"/>
                </a:lnTo>
                <a:lnTo>
                  <a:pt x="5" y="9"/>
                </a:lnTo>
                <a:lnTo>
                  <a:pt x="7" y="8"/>
                </a:lnTo>
                <a:lnTo>
                  <a:pt x="10" y="7"/>
                </a:lnTo>
                <a:lnTo>
                  <a:pt x="13" y="7"/>
                </a:lnTo>
                <a:lnTo>
                  <a:pt x="34" y="7"/>
                </a:lnTo>
                <a:lnTo>
                  <a:pt x="39" y="8"/>
                </a:lnTo>
                <a:lnTo>
                  <a:pt x="41" y="9"/>
                </a:lnTo>
                <a:lnTo>
                  <a:pt x="43" y="10"/>
                </a:lnTo>
                <a:lnTo>
                  <a:pt x="45" y="14"/>
                </a:lnTo>
                <a:lnTo>
                  <a:pt x="46" y="16"/>
                </a:lnTo>
                <a:lnTo>
                  <a:pt x="46" y="19"/>
                </a:lnTo>
                <a:lnTo>
                  <a:pt x="46" y="165"/>
                </a:lnTo>
                <a:lnTo>
                  <a:pt x="50" y="162"/>
                </a:lnTo>
                <a:lnTo>
                  <a:pt x="55" y="159"/>
                </a:lnTo>
                <a:lnTo>
                  <a:pt x="60" y="156"/>
                </a:lnTo>
                <a:lnTo>
                  <a:pt x="65" y="153"/>
                </a:lnTo>
                <a:lnTo>
                  <a:pt x="76" y="147"/>
                </a:lnTo>
                <a:lnTo>
                  <a:pt x="88" y="142"/>
                </a:lnTo>
                <a:lnTo>
                  <a:pt x="94" y="140"/>
                </a:lnTo>
                <a:lnTo>
                  <a:pt x="101" y="138"/>
                </a:lnTo>
                <a:lnTo>
                  <a:pt x="107" y="136"/>
                </a:lnTo>
                <a:lnTo>
                  <a:pt x="114" y="135"/>
                </a:lnTo>
                <a:lnTo>
                  <a:pt x="121" y="134"/>
                </a:lnTo>
                <a:lnTo>
                  <a:pt x="129" y="133"/>
                </a:lnTo>
                <a:lnTo>
                  <a:pt x="144" y="132"/>
                </a:lnTo>
                <a:lnTo>
                  <a:pt x="156" y="133"/>
                </a:lnTo>
                <a:lnTo>
                  <a:pt x="168" y="134"/>
                </a:lnTo>
                <a:lnTo>
                  <a:pt x="173" y="135"/>
                </a:lnTo>
                <a:lnTo>
                  <a:pt x="178" y="136"/>
                </a:lnTo>
                <a:lnTo>
                  <a:pt x="188" y="140"/>
                </a:lnTo>
                <a:lnTo>
                  <a:pt x="197" y="144"/>
                </a:lnTo>
                <a:lnTo>
                  <a:pt x="206" y="149"/>
                </a:lnTo>
                <a:lnTo>
                  <a:pt x="214" y="154"/>
                </a:lnTo>
                <a:lnTo>
                  <a:pt x="217" y="158"/>
                </a:lnTo>
                <a:lnTo>
                  <a:pt x="221" y="161"/>
                </a:lnTo>
                <a:lnTo>
                  <a:pt x="227" y="169"/>
                </a:lnTo>
                <a:lnTo>
                  <a:pt x="233" y="177"/>
                </a:lnTo>
                <a:lnTo>
                  <a:pt x="237" y="187"/>
                </a:lnTo>
                <a:lnTo>
                  <a:pt x="239" y="192"/>
                </a:lnTo>
                <a:lnTo>
                  <a:pt x="241" y="197"/>
                </a:lnTo>
                <a:lnTo>
                  <a:pt x="243" y="202"/>
                </a:lnTo>
                <a:lnTo>
                  <a:pt x="244" y="208"/>
                </a:lnTo>
                <a:lnTo>
                  <a:pt x="246" y="220"/>
                </a:lnTo>
                <a:lnTo>
                  <a:pt x="248" y="233"/>
                </a:lnTo>
                <a:lnTo>
                  <a:pt x="248" y="247"/>
                </a:lnTo>
                <a:lnTo>
                  <a:pt x="248" y="370"/>
                </a:lnTo>
                <a:lnTo>
                  <a:pt x="248" y="373"/>
                </a:lnTo>
                <a:lnTo>
                  <a:pt x="247" y="375"/>
                </a:lnTo>
                <a:lnTo>
                  <a:pt x="246" y="377"/>
                </a:lnTo>
                <a:lnTo>
                  <a:pt x="245" y="379"/>
                </a:lnTo>
                <a:lnTo>
                  <a:pt x="243" y="381"/>
                </a:lnTo>
                <a:lnTo>
                  <a:pt x="242" y="382"/>
                </a:lnTo>
                <a:lnTo>
                  <a:pt x="239" y="382"/>
                </a:lnTo>
                <a:lnTo>
                  <a:pt x="237" y="382"/>
                </a:lnTo>
                <a:close/>
                <a:moveTo>
                  <a:pt x="407" y="202"/>
                </a:moveTo>
                <a:lnTo>
                  <a:pt x="405" y="204"/>
                </a:lnTo>
                <a:lnTo>
                  <a:pt x="402" y="205"/>
                </a:lnTo>
                <a:lnTo>
                  <a:pt x="400" y="206"/>
                </a:lnTo>
                <a:lnTo>
                  <a:pt x="398" y="207"/>
                </a:lnTo>
                <a:lnTo>
                  <a:pt x="396" y="206"/>
                </a:lnTo>
                <a:lnTo>
                  <a:pt x="394" y="206"/>
                </a:lnTo>
                <a:lnTo>
                  <a:pt x="390" y="204"/>
                </a:lnTo>
                <a:lnTo>
                  <a:pt x="387" y="202"/>
                </a:lnTo>
                <a:lnTo>
                  <a:pt x="383" y="199"/>
                </a:lnTo>
                <a:lnTo>
                  <a:pt x="380" y="197"/>
                </a:lnTo>
                <a:lnTo>
                  <a:pt x="377" y="194"/>
                </a:lnTo>
                <a:lnTo>
                  <a:pt x="375" y="192"/>
                </a:lnTo>
                <a:lnTo>
                  <a:pt x="373" y="189"/>
                </a:lnTo>
                <a:lnTo>
                  <a:pt x="372" y="186"/>
                </a:lnTo>
                <a:lnTo>
                  <a:pt x="371" y="183"/>
                </a:lnTo>
                <a:lnTo>
                  <a:pt x="371" y="180"/>
                </a:lnTo>
                <a:lnTo>
                  <a:pt x="371" y="177"/>
                </a:lnTo>
                <a:lnTo>
                  <a:pt x="372" y="173"/>
                </a:lnTo>
                <a:lnTo>
                  <a:pt x="373" y="171"/>
                </a:lnTo>
                <a:lnTo>
                  <a:pt x="374" y="169"/>
                </a:lnTo>
                <a:lnTo>
                  <a:pt x="377" y="165"/>
                </a:lnTo>
                <a:lnTo>
                  <a:pt x="385" y="159"/>
                </a:lnTo>
                <a:lnTo>
                  <a:pt x="389" y="155"/>
                </a:lnTo>
                <a:lnTo>
                  <a:pt x="395" y="152"/>
                </a:lnTo>
                <a:lnTo>
                  <a:pt x="400" y="150"/>
                </a:lnTo>
                <a:lnTo>
                  <a:pt x="406" y="147"/>
                </a:lnTo>
                <a:lnTo>
                  <a:pt x="413" y="144"/>
                </a:lnTo>
                <a:lnTo>
                  <a:pt x="420" y="142"/>
                </a:lnTo>
                <a:lnTo>
                  <a:pt x="427" y="140"/>
                </a:lnTo>
                <a:lnTo>
                  <a:pt x="435" y="138"/>
                </a:lnTo>
                <a:lnTo>
                  <a:pt x="443" y="136"/>
                </a:lnTo>
                <a:lnTo>
                  <a:pt x="452" y="135"/>
                </a:lnTo>
                <a:lnTo>
                  <a:pt x="460" y="134"/>
                </a:lnTo>
                <a:lnTo>
                  <a:pt x="470" y="133"/>
                </a:lnTo>
                <a:lnTo>
                  <a:pt x="479" y="133"/>
                </a:lnTo>
                <a:lnTo>
                  <a:pt x="489" y="132"/>
                </a:lnTo>
                <a:lnTo>
                  <a:pt x="505" y="133"/>
                </a:lnTo>
                <a:lnTo>
                  <a:pt x="513" y="134"/>
                </a:lnTo>
                <a:lnTo>
                  <a:pt x="520" y="135"/>
                </a:lnTo>
                <a:lnTo>
                  <a:pt x="534" y="137"/>
                </a:lnTo>
                <a:lnTo>
                  <a:pt x="546" y="140"/>
                </a:lnTo>
                <a:lnTo>
                  <a:pt x="558" y="144"/>
                </a:lnTo>
                <a:lnTo>
                  <a:pt x="563" y="146"/>
                </a:lnTo>
                <a:lnTo>
                  <a:pt x="568" y="149"/>
                </a:lnTo>
                <a:lnTo>
                  <a:pt x="577" y="154"/>
                </a:lnTo>
                <a:lnTo>
                  <a:pt x="581" y="157"/>
                </a:lnTo>
                <a:lnTo>
                  <a:pt x="584" y="161"/>
                </a:lnTo>
                <a:lnTo>
                  <a:pt x="591" y="168"/>
                </a:lnTo>
                <a:lnTo>
                  <a:pt x="596" y="175"/>
                </a:lnTo>
                <a:lnTo>
                  <a:pt x="601" y="183"/>
                </a:lnTo>
                <a:lnTo>
                  <a:pt x="605" y="191"/>
                </a:lnTo>
                <a:lnTo>
                  <a:pt x="608" y="199"/>
                </a:lnTo>
                <a:lnTo>
                  <a:pt x="610" y="208"/>
                </a:lnTo>
                <a:lnTo>
                  <a:pt x="611" y="217"/>
                </a:lnTo>
                <a:lnTo>
                  <a:pt x="611" y="227"/>
                </a:lnTo>
                <a:lnTo>
                  <a:pt x="611" y="370"/>
                </a:lnTo>
                <a:lnTo>
                  <a:pt x="611" y="373"/>
                </a:lnTo>
                <a:lnTo>
                  <a:pt x="610" y="375"/>
                </a:lnTo>
                <a:lnTo>
                  <a:pt x="609" y="377"/>
                </a:lnTo>
                <a:lnTo>
                  <a:pt x="608" y="379"/>
                </a:lnTo>
                <a:lnTo>
                  <a:pt x="606" y="381"/>
                </a:lnTo>
                <a:lnTo>
                  <a:pt x="604" y="382"/>
                </a:lnTo>
                <a:lnTo>
                  <a:pt x="602" y="382"/>
                </a:lnTo>
                <a:lnTo>
                  <a:pt x="599" y="382"/>
                </a:lnTo>
                <a:lnTo>
                  <a:pt x="591" y="382"/>
                </a:lnTo>
                <a:lnTo>
                  <a:pt x="587" y="382"/>
                </a:lnTo>
                <a:lnTo>
                  <a:pt x="582" y="381"/>
                </a:lnTo>
                <a:lnTo>
                  <a:pt x="578" y="379"/>
                </a:lnTo>
                <a:lnTo>
                  <a:pt x="575" y="377"/>
                </a:lnTo>
                <a:lnTo>
                  <a:pt x="572" y="375"/>
                </a:lnTo>
                <a:lnTo>
                  <a:pt x="570" y="372"/>
                </a:lnTo>
                <a:lnTo>
                  <a:pt x="568" y="368"/>
                </a:lnTo>
                <a:lnTo>
                  <a:pt x="567" y="364"/>
                </a:lnTo>
                <a:lnTo>
                  <a:pt x="557" y="370"/>
                </a:lnTo>
                <a:lnTo>
                  <a:pt x="547" y="374"/>
                </a:lnTo>
                <a:lnTo>
                  <a:pt x="536" y="379"/>
                </a:lnTo>
                <a:lnTo>
                  <a:pt x="525" y="382"/>
                </a:lnTo>
                <a:lnTo>
                  <a:pt x="513" y="385"/>
                </a:lnTo>
                <a:lnTo>
                  <a:pt x="500" y="387"/>
                </a:lnTo>
                <a:lnTo>
                  <a:pt x="487" y="389"/>
                </a:lnTo>
                <a:lnTo>
                  <a:pt x="473" y="389"/>
                </a:lnTo>
                <a:lnTo>
                  <a:pt x="460" y="389"/>
                </a:lnTo>
                <a:lnTo>
                  <a:pt x="447" y="387"/>
                </a:lnTo>
                <a:lnTo>
                  <a:pt x="435" y="385"/>
                </a:lnTo>
                <a:lnTo>
                  <a:pt x="424" y="383"/>
                </a:lnTo>
                <a:lnTo>
                  <a:pt x="414" y="379"/>
                </a:lnTo>
                <a:lnTo>
                  <a:pt x="404" y="375"/>
                </a:lnTo>
                <a:lnTo>
                  <a:pt x="395" y="371"/>
                </a:lnTo>
                <a:lnTo>
                  <a:pt x="387" y="365"/>
                </a:lnTo>
                <a:lnTo>
                  <a:pt x="379" y="359"/>
                </a:lnTo>
                <a:lnTo>
                  <a:pt x="373" y="352"/>
                </a:lnTo>
                <a:lnTo>
                  <a:pt x="367" y="345"/>
                </a:lnTo>
                <a:lnTo>
                  <a:pt x="363" y="338"/>
                </a:lnTo>
                <a:lnTo>
                  <a:pt x="359" y="330"/>
                </a:lnTo>
                <a:lnTo>
                  <a:pt x="358" y="326"/>
                </a:lnTo>
                <a:lnTo>
                  <a:pt x="357" y="321"/>
                </a:lnTo>
                <a:lnTo>
                  <a:pt x="355" y="312"/>
                </a:lnTo>
                <a:lnTo>
                  <a:pt x="355" y="308"/>
                </a:lnTo>
                <a:lnTo>
                  <a:pt x="355" y="303"/>
                </a:lnTo>
                <a:lnTo>
                  <a:pt x="355" y="298"/>
                </a:lnTo>
                <a:lnTo>
                  <a:pt x="355" y="293"/>
                </a:lnTo>
                <a:lnTo>
                  <a:pt x="357" y="284"/>
                </a:lnTo>
                <a:lnTo>
                  <a:pt x="359" y="276"/>
                </a:lnTo>
                <a:lnTo>
                  <a:pt x="363" y="268"/>
                </a:lnTo>
                <a:lnTo>
                  <a:pt x="367" y="260"/>
                </a:lnTo>
                <a:lnTo>
                  <a:pt x="373" y="253"/>
                </a:lnTo>
                <a:lnTo>
                  <a:pt x="379" y="247"/>
                </a:lnTo>
                <a:lnTo>
                  <a:pt x="383" y="244"/>
                </a:lnTo>
                <a:lnTo>
                  <a:pt x="387" y="241"/>
                </a:lnTo>
                <a:lnTo>
                  <a:pt x="395" y="235"/>
                </a:lnTo>
                <a:lnTo>
                  <a:pt x="404" y="230"/>
                </a:lnTo>
                <a:lnTo>
                  <a:pt x="414" y="226"/>
                </a:lnTo>
                <a:lnTo>
                  <a:pt x="424" y="223"/>
                </a:lnTo>
                <a:lnTo>
                  <a:pt x="435" y="220"/>
                </a:lnTo>
                <a:lnTo>
                  <a:pt x="447" y="218"/>
                </a:lnTo>
                <a:lnTo>
                  <a:pt x="460" y="217"/>
                </a:lnTo>
                <a:lnTo>
                  <a:pt x="473" y="217"/>
                </a:lnTo>
                <a:lnTo>
                  <a:pt x="487" y="217"/>
                </a:lnTo>
                <a:lnTo>
                  <a:pt x="500" y="218"/>
                </a:lnTo>
                <a:lnTo>
                  <a:pt x="513" y="221"/>
                </a:lnTo>
                <a:lnTo>
                  <a:pt x="519" y="222"/>
                </a:lnTo>
                <a:lnTo>
                  <a:pt x="525" y="223"/>
                </a:lnTo>
                <a:lnTo>
                  <a:pt x="536" y="227"/>
                </a:lnTo>
                <a:lnTo>
                  <a:pt x="547" y="231"/>
                </a:lnTo>
                <a:lnTo>
                  <a:pt x="557" y="236"/>
                </a:lnTo>
                <a:lnTo>
                  <a:pt x="566" y="241"/>
                </a:lnTo>
                <a:lnTo>
                  <a:pt x="566" y="228"/>
                </a:lnTo>
                <a:lnTo>
                  <a:pt x="565" y="222"/>
                </a:lnTo>
                <a:lnTo>
                  <a:pt x="564" y="216"/>
                </a:lnTo>
                <a:lnTo>
                  <a:pt x="562" y="210"/>
                </a:lnTo>
                <a:lnTo>
                  <a:pt x="560" y="205"/>
                </a:lnTo>
                <a:lnTo>
                  <a:pt x="557" y="201"/>
                </a:lnTo>
                <a:lnTo>
                  <a:pt x="553" y="196"/>
                </a:lnTo>
                <a:lnTo>
                  <a:pt x="551" y="194"/>
                </a:lnTo>
                <a:lnTo>
                  <a:pt x="549" y="192"/>
                </a:lnTo>
                <a:lnTo>
                  <a:pt x="544" y="189"/>
                </a:lnTo>
                <a:lnTo>
                  <a:pt x="538" y="185"/>
                </a:lnTo>
                <a:lnTo>
                  <a:pt x="532" y="183"/>
                </a:lnTo>
                <a:lnTo>
                  <a:pt x="526" y="180"/>
                </a:lnTo>
                <a:lnTo>
                  <a:pt x="519" y="178"/>
                </a:lnTo>
                <a:lnTo>
                  <a:pt x="512" y="177"/>
                </a:lnTo>
                <a:lnTo>
                  <a:pt x="504" y="176"/>
                </a:lnTo>
                <a:lnTo>
                  <a:pt x="496" y="175"/>
                </a:lnTo>
                <a:lnTo>
                  <a:pt x="487" y="175"/>
                </a:lnTo>
                <a:lnTo>
                  <a:pt x="480" y="175"/>
                </a:lnTo>
                <a:lnTo>
                  <a:pt x="473" y="176"/>
                </a:lnTo>
                <a:lnTo>
                  <a:pt x="460" y="177"/>
                </a:lnTo>
                <a:lnTo>
                  <a:pt x="454" y="179"/>
                </a:lnTo>
                <a:lnTo>
                  <a:pt x="448" y="180"/>
                </a:lnTo>
                <a:lnTo>
                  <a:pt x="438" y="184"/>
                </a:lnTo>
                <a:lnTo>
                  <a:pt x="429" y="188"/>
                </a:lnTo>
                <a:lnTo>
                  <a:pt x="420" y="192"/>
                </a:lnTo>
                <a:lnTo>
                  <a:pt x="417" y="194"/>
                </a:lnTo>
                <a:lnTo>
                  <a:pt x="413" y="197"/>
                </a:lnTo>
                <a:lnTo>
                  <a:pt x="407" y="202"/>
                </a:lnTo>
                <a:close/>
                <a:moveTo>
                  <a:pt x="477" y="256"/>
                </a:moveTo>
                <a:lnTo>
                  <a:pt x="469" y="257"/>
                </a:lnTo>
                <a:lnTo>
                  <a:pt x="461" y="257"/>
                </a:lnTo>
                <a:lnTo>
                  <a:pt x="454" y="258"/>
                </a:lnTo>
                <a:lnTo>
                  <a:pt x="447" y="259"/>
                </a:lnTo>
                <a:lnTo>
                  <a:pt x="441" y="261"/>
                </a:lnTo>
                <a:lnTo>
                  <a:pt x="434" y="263"/>
                </a:lnTo>
                <a:lnTo>
                  <a:pt x="423" y="268"/>
                </a:lnTo>
                <a:lnTo>
                  <a:pt x="418" y="271"/>
                </a:lnTo>
                <a:lnTo>
                  <a:pt x="414" y="275"/>
                </a:lnTo>
                <a:lnTo>
                  <a:pt x="410" y="278"/>
                </a:lnTo>
                <a:lnTo>
                  <a:pt x="408" y="280"/>
                </a:lnTo>
                <a:lnTo>
                  <a:pt x="407" y="283"/>
                </a:lnTo>
                <a:lnTo>
                  <a:pt x="404" y="287"/>
                </a:lnTo>
                <a:lnTo>
                  <a:pt x="403" y="292"/>
                </a:lnTo>
                <a:lnTo>
                  <a:pt x="402" y="297"/>
                </a:lnTo>
                <a:lnTo>
                  <a:pt x="401" y="303"/>
                </a:lnTo>
                <a:lnTo>
                  <a:pt x="402" y="309"/>
                </a:lnTo>
                <a:lnTo>
                  <a:pt x="403" y="314"/>
                </a:lnTo>
                <a:lnTo>
                  <a:pt x="404" y="319"/>
                </a:lnTo>
                <a:lnTo>
                  <a:pt x="407" y="323"/>
                </a:lnTo>
                <a:lnTo>
                  <a:pt x="410" y="327"/>
                </a:lnTo>
                <a:lnTo>
                  <a:pt x="414" y="331"/>
                </a:lnTo>
                <a:lnTo>
                  <a:pt x="418" y="335"/>
                </a:lnTo>
                <a:lnTo>
                  <a:pt x="423" y="338"/>
                </a:lnTo>
                <a:lnTo>
                  <a:pt x="429" y="341"/>
                </a:lnTo>
                <a:lnTo>
                  <a:pt x="434" y="343"/>
                </a:lnTo>
                <a:lnTo>
                  <a:pt x="441" y="345"/>
                </a:lnTo>
                <a:lnTo>
                  <a:pt x="447" y="347"/>
                </a:lnTo>
                <a:lnTo>
                  <a:pt x="454" y="348"/>
                </a:lnTo>
                <a:lnTo>
                  <a:pt x="461" y="349"/>
                </a:lnTo>
                <a:lnTo>
                  <a:pt x="469" y="349"/>
                </a:lnTo>
                <a:lnTo>
                  <a:pt x="477" y="349"/>
                </a:lnTo>
                <a:lnTo>
                  <a:pt x="491" y="349"/>
                </a:lnTo>
                <a:lnTo>
                  <a:pt x="497" y="348"/>
                </a:lnTo>
                <a:lnTo>
                  <a:pt x="504" y="347"/>
                </a:lnTo>
                <a:lnTo>
                  <a:pt x="517" y="345"/>
                </a:lnTo>
                <a:lnTo>
                  <a:pt x="529" y="342"/>
                </a:lnTo>
                <a:lnTo>
                  <a:pt x="540" y="338"/>
                </a:lnTo>
                <a:lnTo>
                  <a:pt x="550" y="333"/>
                </a:lnTo>
                <a:lnTo>
                  <a:pt x="558" y="328"/>
                </a:lnTo>
                <a:lnTo>
                  <a:pt x="566" y="323"/>
                </a:lnTo>
                <a:lnTo>
                  <a:pt x="566" y="284"/>
                </a:lnTo>
                <a:lnTo>
                  <a:pt x="558" y="278"/>
                </a:lnTo>
                <a:lnTo>
                  <a:pt x="554" y="276"/>
                </a:lnTo>
                <a:lnTo>
                  <a:pt x="550" y="273"/>
                </a:lnTo>
                <a:lnTo>
                  <a:pt x="540" y="269"/>
                </a:lnTo>
                <a:lnTo>
                  <a:pt x="529" y="265"/>
                </a:lnTo>
                <a:lnTo>
                  <a:pt x="517" y="261"/>
                </a:lnTo>
                <a:lnTo>
                  <a:pt x="504" y="259"/>
                </a:lnTo>
                <a:lnTo>
                  <a:pt x="497" y="258"/>
                </a:lnTo>
                <a:lnTo>
                  <a:pt x="491" y="257"/>
                </a:lnTo>
                <a:lnTo>
                  <a:pt x="477" y="256"/>
                </a:lnTo>
                <a:close/>
                <a:moveTo>
                  <a:pt x="757" y="382"/>
                </a:moveTo>
                <a:lnTo>
                  <a:pt x="752" y="382"/>
                </a:lnTo>
                <a:lnTo>
                  <a:pt x="750" y="381"/>
                </a:lnTo>
                <a:lnTo>
                  <a:pt x="748" y="379"/>
                </a:lnTo>
                <a:lnTo>
                  <a:pt x="745" y="375"/>
                </a:lnTo>
                <a:lnTo>
                  <a:pt x="745" y="373"/>
                </a:lnTo>
                <a:lnTo>
                  <a:pt x="745" y="370"/>
                </a:lnTo>
                <a:lnTo>
                  <a:pt x="745" y="151"/>
                </a:lnTo>
                <a:lnTo>
                  <a:pt x="745" y="148"/>
                </a:lnTo>
                <a:lnTo>
                  <a:pt x="745" y="145"/>
                </a:lnTo>
                <a:lnTo>
                  <a:pt x="746" y="143"/>
                </a:lnTo>
                <a:lnTo>
                  <a:pt x="748" y="142"/>
                </a:lnTo>
                <a:lnTo>
                  <a:pt x="749" y="141"/>
                </a:lnTo>
                <a:lnTo>
                  <a:pt x="751" y="140"/>
                </a:lnTo>
                <a:lnTo>
                  <a:pt x="754" y="139"/>
                </a:lnTo>
                <a:lnTo>
                  <a:pt x="756" y="139"/>
                </a:lnTo>
                <a:lnTo>
                  <a:pt x="764" y="139"/>
                </a:lnTo>
                <a:lnTo>
                  <a:pt x="770" y="140"/>
                </a:lnTo>
                <a:lnTo>
                  <a:pt x="776" y="141"/>
                </a:lnTo>
                <a:lnTo>
                  <a:pt x="780" y="143"/>
                </a:lnTo>
                <a:lnTo>
                  <a:pt x="784" y="145"/>
                </a:lnTo>
                <a:lnTo>
                  <a:pt x="787" y="149"/>
                </a:lnTo>
                <a:lnTo>
                  <a:pt x="789" y="154"/>
                </a:lnTo>
                <a:lnTo>
                  <a:pt x="790" y="159"/>
                </a:lnTo>
                <a:lnTo>
                  <a:pt x="791" y="165"/>
                </a:lnTo>
                <a:lnTo>
                  <a:pt x="795" y="162"/>
                </a:lnTo>
                <a:lnTo>
                  <a:pt x="799" y="159"/>
                </a:lnTo>
                <a:lnTo>
                  <a:pt x="804" y="156"/>
                </a:lnTo>
                <a:lnTo>
                  <a:pt x="809" y="153"/>
                </a:lnTo>
                <a:lnTo>
                  <a:pt x="820" y="147"/>
                </a:lnTo>
                <a:lnTo>
                  <a:pt x="832" y="142"/>
                </a:lnTo>
                <a:lnTo>
                  <a:pt x="838" y="140"/>
                </a:lnTo>
                <a:lnTo>
                  <a:pt x="845" y="138"/>
                </a:lnTo>
                <a:lnTo>
                  <a:pt x="852" y="136"/>
                </a:lnTo>
                <a:lnTo>
                  <a:pt x="859" y="135"/>
                </a:lnTo>
                <a:lnTo>
                  <a:pt x="866" y="134"/>
                </a:lnTo>
                <a:lnTo>
                  <a:pt x="873" y="133"/>
                </a:lnTo>
                <a:lnTo>
                  <a:pt x="889" y="132"/>
                </a:lnTo>
                <a:lnTo>
                  <a:pt x="902" y="133"/>
                </a:lnTo>
                <a:lnTo>
                  <a:pt x="913" y="134"/>
                </a:lnTo>
                <a:lnTo>
                  <a:pt x="918" y="135"/>
                </a:lnTo>
                <a:lnTo>
                  <a:pt x="924" y="136"/>
                </a:lnTo>
                <a:lnTo>
                  <a:pt x="934" y="140"/>
                </a:lnTo>
                <a:lnTo>
                  <a:pt x="943" y="144"/>
                </a:lnTo>
                <a:lnTo>
                  <a:pt x="951" y="149"/>
                </a:lnTo>
                <a:lnTo>
                  <a:pt x="959" y="154"/>
                </a:lnTo>
                <a:lnTo>
                  <a:pt x="963" y="158"/>
                </a:lnTo>
                <a:lnTo>
                  <a:pt x="966" y="161"/>
                </a:lnTo>
                <a:lnTo>
                  <a:pt x="973" y="169"/>
                </a:lnTo>
                <a:lnTo>
                  <a:pt x="978" y="177"/>
                </a:lnTo>
                <a:lnTo>
                  <a:pt x="983" y="187"/>
                </a:lnTo>
                <a:lnTo>
                  <a:pt x="985" y="192"/>
                </a:lnTo>
                <a:lnTo>
                  <a:pt x="987" y="197"/>
                </a:lnTo>
                <a:lnTo>
                  <a:pt x="988" y="202"/>
                </a:lnTo>
                <a:lnTo>
                  <a:pt x="990" y="208"/>
                </a:lnTo>
                <a:lnTo>
                  <a:pt x="992" y="220"/>
                </a:lnTo>
                <a:lnTo>
                  <a:pt x="993" y="233"/>
                </a:lnTo>
                <a:lnTo>
                  <a:pt x="994" y="247"/>
                </a:lnTo>
                <a:lnTo>
                  <a:pt x="994" y="370"/>
                </a:lnTo>
                <a:lnTo>
                  <a:pt x="993" y="373"/>
                </a:lnTo>
                <a:lnTo>
                  <a:pt x="993" y="375"/>
                </a:lnTo>
                <a:lnTo>
                  <a:pt x="992" y="377"/>
                </a:lnTo>
                <a:lnTo>
                  <a:pt x="990" y="379"/>
                </a:lnTo>
                <a:lnTo>
                  <a:pt x="989" y="381"/>
                </a:lnTo>
                <a:lnTo>
                  <a:pt x="987" y="382"/>
                </a:lnTo>
                <a:lnTo>
                  <a:pt x="985" y="382"/>
                </a:lnTo>
                <a:lnTo>
                  <a:pt x="982" y="382"/>
                </a:lnTo>
                <a:lnTo>
                  <a:pt x="960" y="382"/>
                </a:lnTo>
                <a:lnTo>
                  <a:pt x="955" y="382"/>
                </a:lnTo>
                <a:lnTo>
                  <a:pt x="953" y="381"/>
                </a:lnTo>
                <a:lnTo>
                  <a:pt x="951" y="379"/>
                </a:lnTo>
                <a:lnTo>
                  <a:pt x="948" y="375"/>
                </a:lnTo>
                <a:lnTo>
                  <a:pt x="948" y="373"/>
                </a:lnTo>
                <a:lnTo>
                  <a:pt x="948" y="370"/>
                </a:lnTo>
                <a:lnTo>
                  <a:pt x="948" y="248"/>
                </a:lnTo>
                <a:lnTo>
                  <a:pt x="947" y="240"/>
                </a:lnTo>
                <a:lnTo>
                  <a:pt x="946" y="232"/>
                </a:lnTo>
                <a:lnTo>
                  <a:pt x="946" y="228"/>
                </a:lnTo>
                <a:lnTo>
                  <a:pt x="945" y="225"/>
                </a:lnTo>
                <a:lnTo>
                  <a:pt x="943" y="218"/>
                </a:lnTo>
                <a:lnTo>
                  <a:pt x="941" y="211"/>
                </a:lnTo>
                <a:lnTo>
                  <a:pt x="937" y="206"/>
                </a:lnTo>
                <a:lnTo>
                  <a:pt x="934" y="200"/>
                </a:lnTo>
                <a:lnTo>
                  <a:pt x="930" y="195"/>
                </a:lnTo>
                <a:lnTo>
                  <a:pt x="925" y="191"/>
                </a:lnTo>
                <a:lnTo>
                  <a:pt x="920" y="187"/>
                </a:lnTo>
                <a:lnTo>
                  <a:pt x="914" y="184"/>
                </a:lnTo>
                <a:lnTo>
                  <a:pt x="908" y="181"/>
                </a:lnTo>
                <a:lnTo>
                  <a:pt x="901" y="179"/>
                </a:lnTo>
                <a:lnTo>
                  <a:pt x="894" y="177"/>
                </a:lnTo>
                <a:lnTo>
                  <a:pt x="886" y="176"/>
                </a:lnTo>
                <a:lnTo>
                  <a:pt x="877" y="176"/>
                </a:lnTo>
                <a:lnTo>
                  <a:pt x="862" y="177"/>
                </a:lnTo>
                <a:lnTo>
                  <a:pt x="855" y="178"/>
                </a:lnTo>
                <a:lnTo>
                  <a:pt x="852" y="179"/>
                </a:lnTo>
                <a:lnTo>
                  <a:pt x="848" y="179"/>
                </a:lnTo>
                <a:lnTo>
                  <a:pt x="842" y="181"/>
                </a:lnTo>
                <a:lnTo>
                  <a:pt x="836" y="183"/>
                </a:lnTo>
                <a:lnTo>
                  <a:pt x="830" y="186"/>
                </a:lnTo>
                <a:lnTo>
                  <a:pt x="825" y="188"/>
                </a:lnTo>
                <a:lnTo>
                  <a:pt x="815" y="194"/>
                </a:lnTo>
                <a:lnTo>
                  <a:pt x="805" y="201"/>
                </a:lnTo>
                <a:lnTo>
                  <a:pt x="797" y="207"/>
                </a:lnTo>
                <a:lnTo>
                  <a:pt x="791" y="213"/>
                </a:lnTo>
                <a:lnTo>
                  <a:pt x="791" y="370"/>
                </a:lnTo>
                <a:lnTo>
                  <a:pt x="790" y="373"/>
                </a:lnTo>
                <a:lnTo>
                  <a:pt x="790" y="375"/>
                </a:lnTo>
                <a:lnTo>
                  <a:pt x="789" y="377"/>
                </a:lnTo>
                <a:lnTo>
                  <a:pt x="787" y="379"/>
                </a:lnTo>
                <a:lnTo>
                  <a:pt x="786" y="381"/>
                </a:lnTo>
                <a:lnTo>
                  <a:pt x="784" y="382"/>
                </a:lnTo>
                <a:lnTo>
                  <a:pt x="781" y="382"/>
                </a:lnTo>
                <a:lnTo>
                  <a:pt x="778" y="382"/>
                </a:lnTo>
                <a:lnTo>
                  <a:pt x="757" y="382"/>
                </a:lnTo>
                <a:close/>
                <a:moveTo>
                  <a:pt x="1327" y="375"/>
                </a:moveTo>
                <a:lnTo>
                  <a:pt x="1237" y="250"/>
                </a:lnTo>
                <a:lnTo>
                  <a:pt x="1173" y="295"/>
                </a:lnTo>
                <a:lnTo>
                  <a:pt x="1173" y="370"/>
                </a:lnTo>
                <a:lnTo>
                  <a:pt x="1172" y="373"/>
                </a:lnTo>
                <a:lnTo>
                  <a:pt x="1172" y="375"/>
                </a:lnTo>
                <a:lnTo>
                  <a:pt x="1171" y="377"/>
                </a:lnTo>
                <a:lnTo>
                  <a:pt x="1169" y="379"/>
                </a:lnTo>
                <a:lnTo>
                  <a:pt x="1168" y="381"/>
                </a:lnTo>
                <a:lnTo>
                  <a:pt x="1165" y="382"/>
                </a:lnTo>
                <a:lnTo>
                  <a:pt x="1163" y="382"/>
                </a:lnTo>
                <a:lnTo>
                  <a:pt x="1160" y="382"/>
                </a:lnTo>
                <a:lnTo>
                  <a:pt x="1139" y="382"/>
                </a:lnTo>
                <a:lnTo>
                  <a:pt x="1134" y="382"/>
                </a:lnTo>
                <a:lnTo>
                  <a:pt x="1132" y="381"/>
                </a:lnTo>
                <a:lnTo>
                  <a:pt x="1130" y="379"/>
                </a:lnTo>
                <a:lnTo>
                  <a:pt x="1127" y="375"/>
                </a:lnTo>
                <a:lnTo>
                  <a:pt x="1127" y="373"/>
                </a:lnTo>
                <a:lnTo>
                  <a:pt x="1127" y="370"/>
                </a:lnTo>
                <a:lnTo>
                  <a:pt x="1127" y="20"/>
                </a:lnTo>
                <a:lnTo>
                  <a:pt x="1127" y="17"/>
                </a:lnTo>
                <a:lnTo>
                  <a:pt x="1128" y="14"/>
                </a:lnTo>
                <a:lnTo>
                  <a:pt x="1128" y="12"/>
                </a:lnTo>
                <a:lnTo>
                  <a:pt x="1130" y="10"/>
                </a:lnTo>
                <a:lnTo>
                  <a:pt x="1132" y="9"/>
                </a:lnTo>
                <a:lnTo>
                  <a:pt x="1134" y="8"/>
                </a:lnTo>
                <a:lnTo>
                  <a:pt x="1136" y="7"/>
                </a:lnTo>
                <a:lnTo>
                  <a:pt x="1139" y="7"/>
                </a:lnTo>
                <a:lnTo>
                  <a:pt x="1160" y="7"/>
                </a:lnTo>
                <a:lnTo>
                  <a:pt x="1163" y="7"/>
                </a:lnTo>
                <a:lnTo>
                  <a:pt x="1166" y="8"/>
                </a:lnTo>
                <a:lnTo>
                  <a:pt x="1168" y="9"/>
                </a:lnTo>
                <a:lnTo>
                  <a:pt x="1169" y="10"/>
                </a:lnTo>
                <a:lnTo>
                  <a:pt x="1171" y="12"/>
                </a:lnTo>
                <a:lnTo>
                  <a:pt x="1172" y="14"/>
                </a:lnTo>
                <a:lnTo>
                  <a:pt x="1172" y="17"/>
                </a:lnTo>
                <a:lnTo>
                  <a:pt x="1173" y="20"/>
                </a:lnTo>
                <a:lnTo>
                  <a:pt x="1173" y="243"/>
                </a:lnTo>
                <a:lnTo>
                  <a:pt x="1312" y="145"/>
                </a:lnTo>
                <a:lnTo>
                  <a:pt x="1316" y="142"/>
                </a:lnTo>
                <a:lnTo>
                  <a:pt x="1320" y="140"/>
                </a:lnTo>
                <a:lnTo>
                  <a:pt x="1324" y="139"/>
                </a:lnTo>
                <a:lnTo>
                  <a:pt x="1328" y="139"/>
                </a:lnTo>
                <a:lnTo>
                  <a:pt x="1365" y="139"/>
                </a:lnTo>
                <a:lnTo>
                  <a:pt x="1368" y="139"/>
                </a:lnTo>
                <a:lnTo>
                  <a:pt x="1370" y="140"/>
                </a:lnTo>
                <a:lnTo>
                  <a:pt x="1374" y="142"/>
                </a:lnTo>
                <a:lnTo>
                  <a:pt x="1375" y="143"/>
                </a:lnTo>
                <a:lnTo>
                  <a:pt x="1376" y="145"/>
                </a:lnTo>
                <a:lnTo>
                  <a:pt x="1376" y="146"/>
                </a:lnTo>
                <a:lnTo>
                  <a:pt x="1377" y="148"/>
                </a:lnTo>
                <a:lnTo>
                  <a:pt x="1376" y="151"/>
                </a:lnTo>
                <a:lnTo>
                  <a:pt x="1375" y="153"/>
                </a:lnTo>
                <a:lnTo>
                  <a:pt x="1373" y="156"/>
                </a:lnTo>
                <a:lnTo>
                  <a:pt x="1370" y="158"/>
                </a:lnTo>
                <a:lnTo>
                  <a:pt x="1275" y="224"/>
                </a:lnTo>
                <a:lnTo>
                  <a:pt x="1378" y="364"/>
                </a:lnTo>
                <a:lnTo>
                  <a:pt x="1380" y="368"/>
                </a:lnTo>
                <a:lnTo>
                  <a:pt x="1380" y="372"/>
                </a:lnTo>
                <a:lnTo>
                  <a:pt x="1380" y="374"/>
                </a:lnTo>
                <a:lnTo>
                  <a:pt x="1379" y="376"/>
                </a:lnTo>
                <a:lnTo>
                  <a:pt x="1378" y="378"/>
                </a:lnTo>
                <a:lnTo>
                  <a:pt x="1377" y="380"/>
                </a:lnTo>
                <a:lnTo>
                  <a:pt x="1375" y="381"/>
                </a:lnTo>
                <a:lnTo>
                  <a:pt x="1373" y="382"/>
                </a:lnTo>
                <a:lnTo>
                  <a:pt x="1369" y="382"/>
                </a:lnTo>
                <a:lnTo>
                  <a:pt x="1342" y="382"/>
                </a:lnTo>
                <a:lnTo>
                  <a:pt x="1338" y="382"/>
                </a:lnTo>
                <a:lnTo>
                  <a:pt x="1336" y="381"/>
                </a:lnTo>
                <a:lnTo>
                  <a:pt x="1334" y="380"/>
                </a:lnTo>
                <a:lnTo>
                  <a:pt x="1330" y="378"/>
                </a:lnTo>
                <a:lnTo>
                  <a:pt x="1327" y="375"/>
                </a:lnTo>
                <a:close/>
                <a:moveTo>
                  <a:pt x="1496" y="382"/>
                </a:moveTo>
                <a:lnTo>
                  <a:pt x="1494" y="382"/>
                </a:lnTo>
                <a:lnTo>
                  <a:pt x="1492" y="382"/>
                </a:lnTo>
                <a:lnTo>
                  <a:pt x="1490" y="381"/>
                </a:lnTo>
                <a:lnTo>
                  <a:pt x="1488" y="379"/>
                </a:lnTo>
                <a:lnTo>
                  <a:pt x="1487" y="377"/>
                </a:lnTo>
                <a:lnTo>
                  <a:pt x="1486" y="375"/>
                </a:lnTo>
                <a:lnTo>
                  <a:pt x="1485" y="373"/>
                </a:lnTo>
                <a:lnTo>
                  <a:pt x="1485" y="370"/>
                </a:lnTo>
                <a:lnTo>
                  <a:pt x="1485" y="151"/>
                </a:lnTo>
                <a:lnTo>
                  <a:pt x="1485" y="149"/>
                </a:lnTo>
                <a:lnTo>
                  <a:pt x="1486" y="146"/>
                </a:lnTo>
                <a:lnTo>
                  <a:pt x="1487" y="144"/>
                </a:lnTo>
                <a:lnTo>
                  <a:pt x="1488" y="142"/>
                </a:lnTo>
                <a:lnTo>
                  <a:pt x="1490" y="141"/>
                </a:lnTo>
                <a:lnTo>
                  <a:pt x="1492" y="140"/>
                </a:lnTo>
                <a:lnTo>
                  <a:pt x="1494" y="139"/>
                </a:lnTo>
                <a:lnTo>
                  <a:pt x="1496" y="139"/>
                </a:lnTo>
                <a:lnTo>
                  <a:pt x="1519" y="139"/>
                </a:lnTo>
                <a:lnTo>
                  <a:pt x="1524" y="140"/>
                </a:lnTo>
                <a:lnTo>
                  <a:pt x="1526" y="141"/>
                </a:lnTo>
                <a:lnTo>
                  <a:pt x="1528" y="142"/>
                </a:lnTo>
                <a:lnTo>
                  <a:pt x="1530" y="146"/>
                </a:lnTo>
                <a:lnTo>
                  <a:pt x="1531" y="149"/>
                </a:lnTo>
                <a:lnTo>
                  <a:pt x="1531" y="151"/>
                </a:lnTo>
                <a:lnTo>
                  <a:pt x="1531" y="370"/>
                </a:lnTo>
                <a:lnTo>
                  <a:pt x="1531" y="373"/>
                </a:lnTo>
                <a:lnTo>
                  <a:pt x="1530" y="375"/>
                </a:lnTo>
                <a:lnTo>
                  <a:pt x="1529" y="377"/>
                </a:lnTo>
                <a:lnTo>
                  <a:pt x="1528" y="379"/>
                </a:lnTo>
                <a:lnTo>
                  <a:pt x="1526" y="381"/>
                </a:lnTo>
                <a:lnTo>
                  <a:pt x="1524" y="382"/>
                </a:lnTo>
                <a:lnTo>
                  <a:pt x="1522" y="382"/>
                </a:lnTo>
                <a:lnTo>
                  <a:pt x="1519" y="382"/>
                </a:lnTo>
                <a:lnTo>
                  <a:pt x="1496" y="382"/>
                </a:lnTo>
                <a:close/>
                <a:moveTo>
                  <a:pt x="1530" y="80"/>
                </a:moveTo>
                <a:lnTo>
                  <a:pt x="1487" y="80"/>
                </a:lnTo>
                <a:lnTo>
                  <a:pt x="1482" y="79"/>
                </a:lnTo>
                <a:lnTo>
                  <a:pt x="1480" y="78"/>
                </a:lnTo>
                <a:lnTo>
                  <a:pt x="1478" y="76"/>
                </a:lnTo>
                <a:lnTo>
                  <a:pt x="1477" y="75"/>
                </a:lnTo>
                <a:lnTo>
                  <a:pt x="1476" y="73"/>
                </a:lnTo>
                <a:lnTo>
                  <a:pt x="1475" y="71"/>
                </a:lnTo>
                <a:lnTo>
                  <a:pt x="1475" y="68"/>
                </a:lnTo>
                <a:lnTo>
                  <a:pt x="1475" y="46"/>
                </a:lnTo>
                <a:lnTo>
                  <a:pt x="1475" y="44"/>
                </a:lnTo>
                <a:lnTo>
                  <a:pt x="1476" y="41"/>
                </a:lnTo>
                <a:lnTo>
                  <a:pt x="1477" y="39"/>
                </a:lnTo>
                <a:lnTo>
                  <a:pt x="1478" y="38"/>
                </a:lnTo>
                <a:lnTo>
                  <a:pt x="1480" y="36"/>
                </a:lnTo>
                <a:lnTo>
                  <a:pt x="1482" y="35"/>
                </a:lnTo>
                <a:lnTo>
                  <a:pt x="1484" y="35"/>
                </a:lnTo>
                <a:lnTo>
                  <a:pt x="1487" y="35"/>
                </a:lnTo>
                <a:lnTo>
                  <a:pt x="1530" y="35"/>
                </a:lnTo>
                <a:lnTo>
                  <a:pt x="1535" y="35"/>
                </a:lnTo>
                <a:lnTo>
                  <a:pt x="1537" y="36"/>
                </a:lnTo>
                <a:lnTo>
                  <a:pt x="1539" y="38"/>
                </a:lnTo>
                <a:lnTo>
                  <a:pt x="1540" y="39"/>
                </a:lnTo>
                <a:lnTo>
                  <a:pt x="1541" y="41"/>
                </a:lnTo>
                <a:lnTo>
                  <a:pt x="1542" y="44"/>
                </a:lnTo>
                <a:lnTo>
                  <a:pt x="1542" y="46"/>
                </a:lnTo>
                <a:lnTo>
                  <a:pt x="1542" y="68"/>
                </a:lnTo>
                <a:lnTo>
                  <a:pt x="1542" y="71"/>
                </a:lnTo>
                <a:lnTo>
                  <a:pt x="1541" y="73"/>
                </a:lnTo>
                <a:lnTo>
                  <a:pt x="1540" y="75"/>
                </a:lnTo>
                <a:lnTo>
                  <a:pt x="1539" y="76"/>
                </a:lnTo>
                <a:lnTo>
                  <a:pt x="1537" y="78"/>
                </a:lnTo>
                <a:lnTo>
                  <a:pt x="1535" y="79"/>
                </a:lnTo>
                <a:lnTo>
                  <a:pt x="1533" y="79"/>
                </a:lnTo>
                <a:lnTo>
                  <a:pt x="1530" y="80"/>
                </a:lnTo>
                <a:close/>
                <a:moveTo>
                  <a:pt x="1679" y="382"/>
                </a:moveTo>
                <a:lnTo>
                  <a:pt x="1674" y="382"/>
                </a:lnTo>
                <a:lnTo>
                  <a:pt x="1672" y="381"/>
                </a:lnTo>
                <a:lnTo>
                  <a:pt x="1670" y="379"/>
                </a:lnTo>
                <a:lnTo>
                  <a:pt x="1668" y="375"/>
                </a:lnTo>
                <a:lnTo>
                  <a:pt x="1667" y="373"/>
                </a:lnTo>
                <a:lnTo>
                  <a:pt x="1667" y="370"/>
                </a:lnTo>
                <a:lnTo>
                  <a:pt x="1667" y="151"/>
                </a:lnTo>
                <a:lnTo>
                  <a:pt x="1667" y="148"/>
                </a:lnTo>
                <a:lnTo>
                  <a:pt x="1668" y="145"/>
                </a:lnTo>
                <a:lnTo>
                  <a:pt x="1669" y="143"/>
                </a:lnTo>
                <a:lnTo>
                  <a:pt x="1670" y="142"/>
                </a:lnTo>
                <a:lnTo>
                  <a:pt x="1672" y="141"/>
                </a:lnTo>
                <a:lnTo>
                  <a:pt x="1674" y="140"/>
                </a:lnTo>
                <a:lnTo>
                  <a:pt x="1676" y="139"/>
                </a:lnTo>
                <a:lnTo>
                  <a:pt x="1678" y="139"/>
                </a:lnTo>
                <a:lnTo>
                  <a:pt x="1686" y="139"/>
                </a:lnTo>
                <a:lnTo>
                  <a:pt x="1693" y="140"/>
                </a:lnTo>
                <a:lnTo>
                  <a:pt x="1698" y="141"/>
                </a:lnTo>
                <a:lnTo>
                  <a:pt x="1703" y="143"/>
                </a:lnTo>
                <a:lnTo>
                  <a:pt x="1706" y="145"/>
                </a:lnTo>
                <a:lnTo>
                  <a:pt x="1709" y="149"/>
                </a:lnTo>
                <a:lnTo>
                  <a:pt x="1711" y="154"/>
                </a:lnTo>
                <a:lnTo>
                  <a:pt x="1712" y="159"/>
                </a:lnTo>
                <a:lnTo>
                  <a:pt x="1713" y="165"/>
                </a:lnTo>
                <a:lnTo>
                  <a:pt x="1717" y="162"/>
                </a:lnTo>
                <a:lnTo>
                  <a:pt x="1722" y="159"/>
                </a:lnTo>
                <a:lnTo>
                  <a:pt x="1727" y="156"/>
                </a:lnTo>
                <a:lnTo>
                  <a:pt x="1732" y="153"/>
                </a:lnTo>
                <a:lnTo>
                  <a:pt x="1743" y="147"/>
                </a:lnTo>
                <a:lnTo>
                  <a:pt x="1755" y="142"/>
                </a:lnTo>
                <a:lnTo>
                  <a:pt x="1761" y="140"/>
                </a:lnTo>
                <a:lnTo>
                  <a:pt x="1767" y="138"/>
                </a:lnTo>
                <a:lnTo>
                  <a:pt x="1774" y="136"/>
                </a:lnTo>
                <a:lnTo>
                  <a:pt x="1781" y="135"/>
                </a:lnTo>
                <a:lnTo>
                  <a:pt x="1788" y="134"/>
                </a:lnTo>
                <a:lnTo>
                  <a:pt x="1795" y="133"/>
                </a:lnTo>
                <a:lnTo>
                  <a:pt x="1811" y="132"/>
                </a:lnTo>
                <a:lnTo>
                  <a:pt x="1823" y="133"/>
                </a:lnTo>
                <a:lnTo>
                  <a:pt x="1834" y="134"/>
                </a:lnTo>
                <a:lnTo>
                  <a:pt x="1840" y="135"/>
                </a:lnTo>
                <a:lnTo>
                  <a:pt x="1845" y="136"/>
                </a:lnTo>
                <a:lnTo>
                  <a:pt x="1855" y="140"/>
                </a:lnTo>
                <a:lnTo>
                  <a:pt x="1864" y="144"/>
                </a:lnTo>
                <a:lnTo>
                  <a:pt x="1873" y="149"/>
                </a:lnTo>
                <a:lnTo>
                  <a:pt x="1881" y="154"/>
                </a:lnTo>
                <a:lnTo>
                  <a:pt x="1884" y="158"/>
                </a:lnTo>
                <a:lnTo>
                  <a:pt x="1888" y="161"/>
                </a:lnTo>
                <a:lnTo>
                  <a:pt x="1894" y="169"/>
                </a:lnTo>
                <a:lnTo>
                  <a:pt x="1899" y="177"/>
                </a:lnTo>
                <a:lnTo>
                  <a:pt x="1904" y="187"/>
                </a:lnTo>
                <a:lnTo>
                  <a:pt x="1906" y="192"/>
                </a:lnTo>
                <a:lnTo>
                  <a:pt x="1908" y="197"/>
                </a:lnTo>
                <a:lnTo>
                  <a:pt x="1910" y="202"/>
                </a:lnTo>
                <a:lnTo>
                  <a:pt x="1911" y="208"/>
                </a:lnTo>
                <a:lnTo>
                  <a:pt x="1913" y="220"/>
                </a:lnTo>
                <a:lnTo>
                  <a:pt x="1914" y="233"/>
                </a:lnTo>
                <a:lnTo>
                  <a:pt x="1915" y="247"/>
                </a:lnTo>
                <a:lnTo>
                  <a:pt x="1915" y="370"/>
                </a:lnTo>
                <a:lnTo>
                  <a:pt x="1915" y="373"/>
                </a:lnTo>
                <a:lnTo>
                  <a:pt x="1914" y="375"/>
                </a:lnTo>
                <a:lnTo>
                  <a:pt x="1913" y="377"/>
                </a:lnTo>
                <a:lnTo>
                  <a:pt x="1912" y="379"/>
                </a:lnTo>
                <a:lnTo>
                  <a:pt x="1910" y="381"/>
                </a:lnTo>
                <a:lnTo>
                  <a:pt x="1908" y="382"/>
                </a:lnTo>
                <a:lnTo>
                  <a:pt x="1906" y="382"/>
                </a:lnTo>
                <a:lnTo>
                  <a:pt x="1904" y="382"/>
                </a:lnTo>
                <a:lnTo>
                  <a:pt x="1881" y="382"/>
                </a:lnTo>
                <a:lnTo>
                  <a:pt x="1876" y="382"/>
                </a:lnTo>
                <a:lnTo>
                  <a:pt x="1874" y="381"/>
                </a:lnTo>
                <a:lnTo>
                  <a:pt x="1872" y="379"/>
                </a:lnTo>
                <a:lnTo>
                  <a:pt x="1870" y="375"/>
                </a:lnTo>
                <a:lnTo>
                  <a:pt x="1869" y="373"/>
                </a:lnTo>
                <a:lnTo>
                  <a:pt x="1869" y="370"/>
                </a:lnTo>
                <a:lnTo>
                  <a:pt x="1869" y="248"/>
                </a:lnTo>
                <a:lnTo>
                  <a:pt x="1869" y="240"/>
                </a:lnTo>
                <a:lnTo>
                  <a:pt x="1868" y="232"/>
                </a:lnTo>
                <a:lnTo>
                  <a:pt x="1867" y="228"/>
                </a:lnTo>
                <a:lnTo>
                  <a:pt x="1866" y="225"/>
                </a:lnTo>
                <a:lnTo>
                  <a:pt x="1864" y="218"/>
                </a:lnTo>
                <a:lnTo>
                  <a:pt x="1862" y="211"/>
                </a:lnTo>
                <a:lnTo>
                  <a:pt x="1859" y="206"/>
                </a:lnTo>
                <a:lnTo>
                  <a:pt x="1855" y="200"/>
                </a:lnTo>
                <a:lnTo>
                  <a:pt x="1851" y="195"/>
                </a:lnTo>
                <a:lnTo>
                  <a:pt x="1846" y="191"/>
                </a:lnTo>
                <a:lnTo>
                  <a:pt x="1841" y="187"/>
                </a:lnTo>
                <a:lnTo>
                  <a:pt x="1835" y="184"/>
                </a:lnTo>
                <a:lnTo>
                  <a:pt x="1829" y="181"/>
                </a:lnTo>
                <a:lnTo>
                  <a:pt x="1822" y="179"/>
                </a:lnTo>
                <a:lnTo>
                  <a:pt x="1815" y="177"/>
                </a:lnTo>
                <a:lnTo>
                  <a:pt x="1807" y="176"/>
                </a:lnTo>
                <a:lnTo>
                  <a:pt x="1799" y="176"/>
                </a:lnTo>
                <a:lnTo>
                  <a:pt x="1784" y="177"/>
                </a:lnTo>
                <a:lnTo>
                  <a:pt x="1777" y="178"/>
                </a:lnTo>
                <a:lnTo>
                  <a:pt x="1774" y="179"/>
                </a:lnTo>
                <a:lnTo>
                  <a:pt x="1771" y="179"/>
                </a:lnTo>
                <a:lnTo>
                  <a:pt x="1764" y="181"/>
                </a:lnTo>
                <a:lnTo>
                  <a:pt x="1758" y="183"/>
                </a:lnTo>
                <a:lnTo>
                  <a:pt x="1753" y="186"/>
                </a:lnTo>
                <a:lnTo>
                  <a:pt x="1747" y="188"/>
                </a:lnTo>
                <a:lnTo>
                  <a:pt x="1737" y="194"/>
                </a:lnTo>
                <a:lnTo>
                  <a:pt x="1728" y="201"/>
                </a:lnTo>
                <a:lnTo>
                  <a:pt x="1720" y="207"/>
                </a:lnTo>
                <a:lnTo>
                  <a:pt x="1713" y="213"/>
                </a:lnTo>
                <a:lnTo>
                  <a:pt x="1713" y="370"/>
                </a:lnTo>
                <a:lnTo>
                  <a:pt x="1713" y="373"/>
                </a:lnTo>
                <a:lnTo>
                  <a:pt x="1712" y="375"/>
                </a:lnTo>
                <a:lnTo>
                  <a:pt x="1711" y="377"/>
                </a:lnTo>
                <a:lnTo>
                  <a:pt x="1710" y="379"/>
                </a:lnTo>
                <a:lnTo>
                  <a:pt x="1708" y="381"/>
                </a:lnTo>
                <a:lnTo>
                  <a:pt x="1706" y="382"/>
                </a:lnTo>
                <a:lnTo>
                  <a:pt x="1703" y="382"/>
                </a:lnTo>
                <a:lnTo>
                  <a:pt x="1701" y="382"/>
                </a:lnTo>
                <a:lnTo>
                  <a:pt x="1679" y="382"/>
                </a:lnTo>
                <a:close/>
                <a:moveTo>
                  <a:pt x="2061" y="382"/>
                </a:moveTo>
                <a:lnTo>
                  <a:pt x="2055" y="382"/>
                </a:lnTo>
                <a:lnTo>
                  <a:pt x="2053" y="381"/>
                </a:lnTo>
                <a:lnTo>
                  <a:pt x="2051" y="379"/>
                </a:lnTo>
                <a:lnTo>
                  <a:pt x="2049" y="375"/>
                </a:lnTo>
                <a:lnTo>
                  <a:pt x="2048" y="373"/>
                </a:lnTo>
                <a:lnTo>
                  <a:pt x="2048" y="370"/>
                </a:lnTo>
                <a:lnTo>
                  <a:pt x="2048" y="151"/>
                </a:lnTo>
                <a:lnTo>
                  <a:pt x="2048" y="148"/>
                </a:lnTo>
                <a:lnTo>
                  <a:pt x="2049" y="145"/>
                </a:lnTo>
                <a:lnTo>
                  <a:pt x="2050" y="143"/>
                </a:lnTo>
                <a:lnTo>
                  <a:pt x="2051" y="142"/>
                </a:lnTo>
                <a:lnTo>
                  <a:pt x="2053" y="141"/>
                </a:lnTo>
                <a:lnTo>
                  <a:pt x="2055" y="140"/>
                </a:lnTo>
                <a:lnTo>
                  <a:pt x="2057" y="139"/>
                </a:lnTo>
                <a:lnTo>
                  <a:pt x="2060" y="139"/>
                </a:lnTo>
                <a:lnTo>
                  <a:pt x="2067" y="139"/>
                </a:lnTo>
                <a:lnTo>
                  <a:pt x="2074" y="140"/>
                </a:lnTo>
                <a:lnTo>
                  <a:pt x="2079" y="141"/>
                </a:lnTo>
                <a:lnTo>
                  <a:pt x="2084" y="143"/>
                </a:lnTo>
                <a:lnTo>
                  <a:pt x="2087" y="145"/>
                </a:lnTo>
                <a:lnTo>
                  <a:pt x="2090" y="149"/>
                </a:lnTo>
                <a:lnTo>
                  <a:pt x="2092" y="154"/>
                </a:lnTo>
                <a:lnTo>
                  <a:pt x="2093" y="159"/>
                </a:lnTo>
                <a:lnTo>
                  <a:pt x="2094" y="165"/>
                </a:lnTo>
                <a:lnTo>
                  <a:pt x="2098" y="162"/>
                </a:lnTo>
                <a:lnTo>
                  <a:pt x="2103" y="159"/>
                </a:lnTo>
                <a:lnTo>
                  <a:pt x="2108" y="156"/>
                </a:lnTo>
                <a:lnTo>
                  <a:pt x="2113" y="153"/>
                </a:lnTo>
                <a:lnTo>
                  <a:pt x="2124" y="147"/>
                </a:lnTo>
                <a:lnTo>
                  <a:pt x="2136" y="142"/>
                </a:lnTo>
                <a:lnTo>
                  <a:pt x="2142" y="140"/>
                </a:lnTo>
                <a:lnTo>
                  <a:pt x="2148" y="138"/>
                </a:lnTo>
                <a:lnTo>
                  <a:pt x="2155" y="136"/>
                </a:lnTo>
                <a:lnTo>
                  <a:pt x="2162" y="135"/>
                </a:lnTo>
                <a:lnTo>
                  <a:pt x="2169" y="134"/>
                </a:lnTo>
                <a:lnTo>
                  <a:pt x="2177" y="133"/>
                </a:lnTo>
                <a:lnTo>
                  <a:pt x="2192" y="132"/>
                </a:lnTo>
                <a:lnTo>
                  <a:pt x="2204" y="133"/>
                </a:lnTo>
                <a:lnTo>
                  <a:pt x="2215" y="134"/>
                </a:lnTo>
                <a:lnTo>
                  <a:pt x="2221" y="135"/>
                </a:lnTo>
                <a:lnTo>
                  <a:pt x="2226" y="136"/>
                </a:lnTo>
                <a:lnTo>
                  <a:pt x="2236" y="140"/>
                </a:lnTo>
                <a:lnTo>
                  <a:pt x="2245" y="144"/>
                </a:lnTo>
                <a:lnTo>
                  <a:pt x="2254" y="149"/>
                </a:lnTo>
                <a:lnTo>
                  <a:pt x="2262" y="154"/>
                </a:lnTo>
                <a:lnTo>
                  <a:pt x="2265" y="158"/>
                </a:lnTo>
                <a:lnTo>
                  <a:pt x="2269" y="161"/>
                </a:lnTo>
                <a:lnTo>
                  <a:pt x="2275" y="169"/>
                </a:lnTo>
                <a:lnTo>
                  <a:pt x="2281" y="177"/>
                </a:lnTo>
                <a:lnTo>
                  <a:pt x="2285" y="187"/>
                </a:lnTo>
                <a:lnTo>
                  <a:pt x="2287" y="192"/>
                </a:lnTo>
                <a:lnTo>
                  <a:pt x="2289" y="197"/>
                </a:lnTo>
                <a:lnTo>
                  <a:pt x="2291" y="202"/>
                </a:lnTo>
                <a:lnTo>
                  <a:pt x="2292" y="208"/>
                </a:lnTo>
                <a:lnTo>
                  <a:pt x="2294" y="220"/>
                </a:lnTo>
                <a:lnTo>
                  <a:pt x="2295" y="233"/>
                </a:lnTo>
                <a:lnTo>
                  <a:pt x="2296" y="247"/>
                </a:lnTo>
                <a:lnTo>
                  <a:pt x="2296" y="370"/>
                </a:lnTo>
                <a:lnTo>
                  <a:pt x="2296" y="373"/>
                </a:lnTo>
                <a:lnTo>
                  <a:pt x="2295" y="375"/>
                </a:lnTo>
                <a:lnTo>
                  <a:pt x="2294" y="377"/>
                </a:lnTo>
                <a:lnTo>
                  <a:pt x="2293" y="379"/>
                </a:lnTo>
                <a:lnTo>
                  <a:pt x="2291" y="381"/>
                </a:lnTo>
                <a:lnTo>
                  <a:pt x="2289" y="382"/>
                </a:lnTo>
                <a:lnTo>
                  <a:pt x="2287" y="382"/>
                </a:lnTo>
                <a:lnTo>
                  <a:pt x="2285" y="382"/>
                </a:lnTo>
                <a:lnTo>
                  <a:pt x="2263" y="382"/>
                </a:lnTo>
                <a:lnTo>
                  <a:pt x="2257" y="382"/>
                </a:lnTo>
                <a:lnTo>
                  <a:pt x="2255" y="381"/>
                </a:lnTo>
                <a:lnTo>
                  <a:pt x="2253" y="379"/>
                </a:lnTo>
                <a:lnTo>
                  <a:pt x="2251" y="375"/>
                </a:lnTo>
                <a:lnTo>
                  <a:pt x="2250" y="373"/>
                </a:lnTo>
                <a:lnTo>
                  <a:pt x="2250" y="370"/>
                </a:lnTo>
                <a:lnTo>
                  <a:pt x="2250" y="248"/>
                </a:lnTo>
                <a:lnTo>
                  <a:pt x="2250" y="240"/>
                </a:lnTo>
                <a:lnTo>
                  <a:pt x="2249" y="232"/>
                </a:lnTo>
                <a:lnTo>
                  <a:pt x="2248" y="228"/>
                </a:lnTo>
                <a:lnTo>
                  <a:pt x="2247" y="225"/>
                </a:lnTo>
                <a:lnTo>
                  <a:pt x="2245" y="218"/>
                </a:lnTo>
                <a:lnTo>
                  <a:pt x="2243" y="211"/>
                </a:lnTo>
                <a:lnTo>
                  <a:pt x="2240" y="206"/>
                </a:lnTo>
                <a:lnTo>
                  <a:pt x="2236" y="200"/>
                </a:lnTo>
                <a:lnTo>
                  <a:pt x="2232" y="195"/>
                </a:lnTo>
                <a:lnTo>
                  <a:pt x="2227" y="191"/>
                </a:lnTo>
                <a:lnTo>
                  <a:pt x="2222" y="187"/>
                </a:lnTo>
                <a:lnTo>
                  <a:pt x="2216" y="184"/>
                </a:lnTo>
                <a:lnTo>
                  <a:pt x="2210" y="181"/>
                </a:lnTo>
                <a:lnTo>
                  <a:pt x="2203" y="179"/>
                </a:lnTo>
                <a:lnTo>
                  <a:pt x="2196" y="177"/>
                </a:lnTo>
                <a:lnTo>
                  <a:pt x="2188" y="176"/>
                </a:lnTo>
                <a:lnTo>
                  <a:pt x="2180" y="176"/>
                </a:lnTo>
                <a:lnTo>
                  <a:pt x="2165" y="177"/>
                </a:lnTo>
                <a:lnTo>
                  <a:pt x="2158" y="178"/>
                </a:lnTo>
                <a:lnTo>
                  <a:pt x="2155" y="179"/>
                </a:lnTo>
                <a:lnTo>
                  <a:pt x="2152" y="179"/>
                </a:lnTo>
                <a:lnTo>
                  <a:pt x="2145" y="181"/>
                </a:lnTo>
                <a:lnTo>
                  <a:pt x="2139" y="183"/>
                </a:lnTo>
                <a:lnTo>
                  <a:pt x="2134" y="186"/>
                </a:lnTo>
                <a:lnTo>
                  <a:pt x="2128" y="188"/>
                </a:lnTo>
                <a:lnTo>
                  <a:pt x="2118" y="194"/>
                </a:lnTo>
                <a:lnTo>
                  <a:pt x="2109" y="201"/>
                </a:lnTo>
                <a:lnTo>
                  <a:pt x="2101" y="207"/>
                </a:lnTo>
                <a:lnTo>
                  <a:pt x="2094" y="213"/>
                </a:lnTo>
                <a:lnTo>
                  <a:pt x="2094" y="370"/>
                </a:lnTo>
                <a:lnTo>
                  <a:pt x="2094" y="373"/>
                </a:lnTo>
                <a:lnTo>
                  <a:pt x="2093" y="375"/>
                </a:lnTo>
                <a:lnTo>
                  <a:pt x="2092" y="377"/>
                </a:lnTo>
                <a:lnTo>
                  <a:pt x="2091" y="379"/>
                </a:lnTo>
                <a:lnTo>
                  <a:pt x="2089" y="381"/>
                </a:lnTo>
                <a:lnTo>
                  <a:pt x="2087" y="382"/>
                </a:lnTo>
                <a:lnTo>
                  <a:pt x="2085" y="382"/>
                </a:lnTo>
                <a:lnTo>
                  <a:pt x="2082" y="382"/>
                </a:lnTo>
                <a:lnTo>
                  <a:pt x="2061" y="382"/>
                </a:lnTo>
                <a:close/>
                <a:moveTo>
                  <a:pt x="2455" y="202"/>
                </a:moveTo>
                <a:lnTo>
                  <a:pt x="2453" y="204"/>
                </a:lnTo>
                <a:lnTo>
                  <a:pt x="2450" y="205"/>
                </a:lnTo>
                <a:lnTo>
                  <a:pt x="2448" y="206"/>
                </a:lnTo>
                <a:lnTo>
                  <a:pt x="2446" y="207"/>
                </a:lnTo>
                <a:lnTo>
                  <a:pt x="2444" y="206"/>
                </a:lnTo>
                <a:lnTo>
                  <a:pt x="2442" y="206"/>
                </a:lnTo>
                <a:lnTo>
                  <a:pt x="2438" y="204"/>
                </a:lnTo>
                <a:lnTo>
                  <a:pt x="2434" y="202"/>
                </a:lnTo>
                <a:lnTo>
                  <a:pt x="2431" y="199"/>
                </a:lnTo>
                <a:lnTo>
                  <a:pt x="2428" y="197"/>
                </a:lnTo>
                <a:lnTo>
                  <a:pt x="2425" y="194"/>
                </a:lnTo>
                <a:lnTo>
                  <a:pt x="2423" y="192"/>
                </a:lnTo>
                <a:lnTo>
                  <a:pt x="2421" y="189"/>
                </a:lnTo>
                <a:lnTo>
                  <a:pt x="2420" y="186"/>
                </a:lnTo>
                <a:lnTo>
                  <a:pt x="2419" y="183"/>
                </a:lnTo>
                <a:lnTo>
                  <a:pt x="2419" y="180"/>
                </a:lnTo>
                <a:lnTo>
                  <a:pt x="2419" y="177"/>
                </a:lnTo>
                <a:lnTo>
                  <a:pt x="2420" y="173"/>
                </a:lnTo>
                <a:lnTo>
                  <a:pt x="2421" y="171"/>
                </a:lnTo>
                <a:lnTo>
                  <a:pt x="2422" y="169"/>
                </a:lnTo>
                <a:lnTo>
                  <a:pt x="2425" y="165"/>
                </a:lnTo>
                <a:lnTo>
                  <a:pt x="2433" y="159"/>
                </a:lnTo>
                <a:lnTo>
                  <a:pt x="2437" y="155"/>
                </a:lnTo>
                <a:lnTo>
                  <a:pt x="2442" y="152"/>
                </a:lnTo>
                <a:lnTo>
                  <a:pt x="2448" y="150"/>
                </a:lnTo>
                <a:lnTo>
                  <a:pt x="2454" y="147"/>
                </a:lnTo>
                <a:lnTo>
                  <a:pt x="2461" y="144"/>
                </a:lnTo>
                <a:lnTo>
                  <a:pt x="2468" y="142"/>
                </a:lnTo>
                <a:lnTo>
                  <a:pt x="2475" y="140"/>
                </a:lnTo>
                <a:lnTo>
                  <a:pt x="2483" y="138"/>
                </a:lnTo>
                <a:lnTo>
                  <a:pt x="2491" y="136"/>
                </a:lnTo>
                <a:lnTo>
                  <a:pt x="2500" y="135"/>
                </a:lnTo>
                <a:lnTo>
                  <a:pt x="2508" y="134"/>
                </a:lnTo>
                <a:lnTo>
                  <a:pt x="2517" y="133"/>
                </a:lnTo>
                <a:lnTo>
                  <a:pt x="2527" y="133"/>
                </a:lnTo>
                <a:lnTo>
                  <a:pt x="2537" y="132"/>
                </a:lnTo>
                <a:lnTo>
                  <a:pt x="2553" y="133"/>
                </a:lnTo>
                <a:lnTo>
                  <a:pt x="2561" y="134"/>
                </a:lnTo>
                <a:lnTo>
                  <a:pt x="2568" y="135"/>
                </a:lnTo>
                <a:lnTo>
                  <a:pt x="2582" y="137"/>
                </a:lnTo>
                <a:lnTo>
                  <a:pt x="2594" y="140"/>
                </a:lnTo>
                <a:lnTo>
                  <a:pt x="2606" y="144"/>
                </a:lnTo>
                <a:lnTo>
                  <a:pt x="2611" y="146"/>
                </a:lnTo>
                <a:lnTo>
                  <a:pt x="2616" y="149"/>
                </a:lnTo>
                <a:lnTo>
                  <a:pt x="2625" y="154"/>
                </a:lnTo>
                <a:lnTo>
                  <a:pt x="2629" y="157"/>
                </a:lnTo>
                <a:lnTo>
                  <a:pt x="2633" y="161"/>
                </a:lnTo>
                <a:lnTo>
                  <a:pt x="2640" y="168"/>
                </a:lnTo>
                <a:lnTo>
                  <a:pt x="2645" y="175"/>
                </a:lnTo>
                <a:lnTo>
                  <a:pt x="2650" y="183"/>
                </a:lnTo>
                <a:lnTo>
                  <a:pt x="2654" y="191"/>
                </a:lnTo>
                <a:lnTo>
                  <a:pt x="2657" y="199"/>
                </a:lnTo>
                <a:lnTo>
                  <a:pt x="2659" y="208"/>
                </a:lnTo>
                <a:lnTo>
                  <a:pt x="2660" y="217"/>
                </a:lnTo>
                <a:lnTo>
                  <a:pt x="2660" y="227"/>
                </a:lnTo>
                <a:lnTo>
                  <a:pt x="2660" y="370"/>
                </a:lnTo>
                <a:lnTo>
                  <a:pt x="2660" y="373"/>
                </a:lnTo>
                <a:lnTo>
                  <a:pt x="2659" y="375"/>
                </a:lnTo>
                <a:lnTo>
                  <a:pt x="2658" y="377"/>
                </a:lnTo>
                <a:lnTo>
                  <a:pt x="2657" y="379"/>
                </a:lnTo>
                <a:lnTo>
                  <a:pt x="2655" y="381"/>
                </a:lnTo>
                <a:lnTo>
                  <a:pt x="2653" y="382"/>
                </a:lnTo>
                <a:lnTo>
                  <a:pt x="2650" y="382"/>
                </a:lnTo>
                <a:lnTo>
                  <a:pt x="2648" y="382"/>
                </a:lnTo>
                <a:lnTo>
                  <a:pt x="2640" y="382"/>
                </a:lnTo>
                <a:lnTo>
                  <a:pt x="2635" y="382"/>
                </a:lnTo>
                <a:lnTo>
                  <a:pt x="2631" y="381"/>
                </a:lnTo>
                <a:lnTo>
                  <a:pt x="2627" y="379"/>
                </a:lnTo>
                <a:lnTo>
                  <a:pt x="2624" y="377"/>
                </a:lnTo>
                <a:lnTo>
                  <a:pt x="2620" y="375"/>
                </a:lnTo>
                <a:lnTo>
                  <a:pt x="2618" y="372"/>
                </a:lnTo>
                <a:lnTo>
                  <a:pt x="2616" y="368"/>
                </a:lnTo>
                <a:lnTo>
                  <a:pt x="2615" y="364"/>
                </a:lnTo>
                <a:lnTo>
                  <a:pt x="2605" y="370"/>
                </a:lnTo>
                <a:lnTo>
                  <a:pt x="2595" y="374"/>
                </a:lnTo>
                <a:lnTo>
                  <a:pt x="2584" y="379"/>
                </a:lnTo>
                <a:lnTo>
                  <a:pt x="2573" y="382"/>
                </a:lnTo>
                <a:lnTo>
                  <a:pt x="2560" y="385"/>
                </a:lnTo>
                <a:lnTo>
                  <a:pt x="2548" y="387"/>
                </a:lnTo>
                <a:lnTo>
                  <a:pt x="2534" y="389"/>
                </a:lnTo>
                <a:lnTo>
                  <a:pt x="2521" y="389"/>
                </a:lnTo>
                <a:lnTo>
                  <a:pt x="2507" y="389"/>
                </a:lnTo>
                <a:lnTo>
                  <a:pt x="2495" y="387"/>
                </a:lnTo>
                <a:lnTo>
                  <a:pt x="2483" y="385"/>
                </a:lnTo>
                <a:lnTo>
                  <a:pt x="2472" y="383"/>
                </a:lnTo>
                <a:lnTo>
                  <a:pt x="2462" y="379"/>
                </a:lnTo>
                <a:lnTo>
                  <a:pt x="2452" y="375"/>
                </a:lnTo>
                <a:lnTo>
                  <a:pt x="2443" y="371"/>
                </a:lnTo>
                <a:lnTo>
                  <a:pt x="2435" y="365"/>
                </a:lnTo>
                <a:lnTo>
                  <a:pt x="2427" y="359"/>
                </a:lnTo>
                <a:lnTo>
                  <a:pt x="2421" y="352"/>
                </a:lnTo>
                <a:lnTo>
                  <a:pt x="2415" y="345"/>
                </a:lnTo>
                <a:lnTo>
                  <a:pt x="2411" y="338"/>
                </a:lnTo>
                <a:lnTo>
                  <a:pt x="2407" y="330"/>
                </a:lnTo>
                <a:lnTo>
                  <a:pt x="2406" y="326"/>
                </a:lnTo>
                <a:lnTo>
                  <a:pt x="2405" y="321"/>
                </a:lnTo>
                <a:lnTo>
                  <a:pt x="2403" y="312"/>
                </a:lnTo>
                <a:lnTo>
                  <a:pt x="2403" y="308"/>
                </a:lnTo>
                <a:lnTo>
                  <a:pt x="2402" y="303"/>
                </a:lnTo>
                <a:lnTo>
                  <a:pt x="2403" y="298"/>
                </a:lnTo>
                <a:lnTo>
                  <a:pt x="2403" y="293"/>
                </a:lnTo>
                <a:lnTo>
                  <a:pt x="2405" y="284"/>
                </a:lnTo>
                <a:lnTo>
                  <a:pt x="2407" y="276"/>
                </a:lnTo>
                <a:lnTo>
                  <a:pt x="2411" y="268"/>
                </a:lnTo>
                <a:lnTo>
                  <a:pt x="2415" y="260"/>
                </a:lnTo>
                <a:lnTo>
                  <a:pt x="2421" y="253"/>
                </a:lnTo>
                <a:lnTo>
                  <a:pt x="2427" y="247"/>
                </a:lnTo>
                <a:lnTo>
                  <a:pt x="2431" y="244"/>
                </a:lnTo>
                <a:lnTo>
                  <a:pt x="2435" y="241"/>
                </a:lnTo>
                <a:lnTo>
                  <a:pt x="2443" y="235"/>
                </a:lnTo>
                <a:lnTo>
                  <a:pt x="2452" y="230"/>
                </a:lnTo>
                <a:lnTo>
                  <a:pt x="2462" y="226"/>
                </a:lnTo>
                <a:lnTo>
                  <a:pt x="2472" y="223"/>
                </a:lnTo>
                <a:lnTo>
                  <a:pt x="2483" y="220"/>
                </a:lnTo>
                <a:lnTo>
                  <a:pt x="2495" y="218"/>
                </a:lnTo>
                <a:lnTo>
                  <a:pt x="2507" y="217"/>
                </a:lnTo>
                <a:lnTo>
                  <a:pt x="2521" y="217"/>
                </a:lnTo>
                <a:lnTo>
                  <a:pt x="2535" y="217"/>
                </a:lnTo>
                <a:lnTo>
                  <a:pt x="2548" y="218"/>
                </a:lnTo>
                <a:lnTo>
                  <a:pt x="2561" y="221"/>
                </a:lnTo>
                <a:lnTo>
                  <a:pt x="2567" y="222"/>
                </a:lnTo>
                <a:lnTo>
                  <a:pt x="2573" y="223"/>
                </a:lnTo>
                <a:lnTo>
                  <a:pt x="2584" y="227"/>
                </a:lnTo>
                <a:lnTo>
                  <a:pt x="2595" y="231"/>
                </a:lnTo>
                <a:lnTo>
                  <a:pt x="2605" y="236"/>
                </a:lnTo>
                <a:lnTo>
                  <a:pt x="2614" y="241"/>
                </a:lnTo>
                <a:lnTo>
                  <a:pt x="2614" y="228"/>
                </a:lnTo>
                <a:lnTo>
                  <a:pt x="2613" y="222"/>
                </a:lnTo>
                <a:lnTo>
                  <a:pt x="2612" y="216"/>
                </a:lnTo>
                <a:lnTo>
                  <a:pt x="2610" y="210"/>
                </a:lnTo>
                <a:lnTo>
                  <a:pt x="2608" y="205"/>
                </a:lnTo>
                <a:lnTo>
                  <a:pt x="2605" y="201"/>
                </a:lnTo>
                <a:lnTo>
                  <a:pt x="2601" y="196"/>
                </a:lnTo>
                <a:lnTo>
                  <a:pt x="2599" y="194"/>
                </a:lnTo>
                <a:lnTo>
                  <a:pt x="2597" y="192"/>
                </a:lnTo>
                <a:lnTo>
                  <a:pt x="2592" y="189"/>
                </a:lnTo>
                <a:lnTo>
                  <a:pt x="2586" y="185"/>
                </a:lnTo>
                <a:lnTo>
                  <a:pt x="2580" y="183"/>
                </a:lnTo>
                <a:lnTo>
                  <a:pt x="2573" y="180"/>
                </a:lnTo>
                <a:lnTo>
                  <a:pt x="2567" y="178"/>
                </a:lnTo>
                <a:lnTo>
                  <a:pt x="2559" y="177"/>
                </a:lnTo>
                <a:lnTo>
                  <a:pt x="2552" y="176"/>
                </a:lnTo>
                <a:lnTo>
                  <a:pt x="2544" y="175"/>
                </a:lnTo>
                <a:lnTo>
                  <a:pt x="2535" y="175"/>
                </a:lnTo>
                <a:lnTo>
                  <a:pt x="2528" y="175"/>
                </a:lnTo>
                <a:lnTo>
                  <a:pt x="2521" y="176"/>
                </a:lnTo>
                <a:lnTo>
                  <a:pt x="2508" y="177"/>
                </a:lnTo>
                <a:lnTo>
                  <a:pt x="2502" y="179"/>
                </a:lnTo>
                <a:lnTo>
                  <a:pt x="2496" y="180"/>
                </a:lnTo>
                <a:lnTo>
                  <a:pt x="2486" y="184"/>
                </a:lnTo>
                <a:lnTo>
                  <a:pt x="2476" y="188"/>
                </a:lnTo>
                <a:lnTo>
                  <a:pt x="2468" y="192"/>
                </a:lnTo>
                <a:lnTo>
                  <a:pt x="2465" y="194"/>
                </a:lnTo>
                <a:lnTo>
                  <a:pt x="2461" y="197"/>
                </a:lnTo>
                <a:lnTo>
                  <a:pt x="2455" y="202"/>
                </a:lnTo>
                <a:close/>
                <a:moveTo>
                  <a:pt x="2525" y="256"/>
                </a:moveTo>
                <a:lnTo>
                  <a:pt x="2517" y="257"/>
                </a:lnTo>
                <a:lnTo>
                  <a:pt x="2509" y="257"/>
                </a:lnTo>
                <a:lnTo>
                  <a:pt x="2502" y="258"/>
                </a:lnTo>
                <a:lnTo>
                  <a:pt x="2495" y="259"/>
                </a:lnTo>
                <a:lnTo>
                  <a:pt x="2488" y="261"/>
                </a:lnTo>
                <a:lnTo>
                  <a:pt x="2482" y="263"/>
                </a:lnTo>
                <a:lnTo>
                  <a:pt x="2471" y="268"/>
                </a:lnTo>
                <a:lnTo>
                  <a:pt x="2466" y="271"/>
                </a:lnTo>
                <a:lnTo>
                  <a:pt x="2462" y="275"/>
                </a:lnTo>
                <a:lnTo>
                  <a:pt x="2458" y="278"/>
                </a:lnTo>
                <a:lnTo>
                  <a:pt x="2456" y="280"/>
                </a:lnTo>
                <a:lnTo>
                  <a:pt x="2455" y="283"/>
                </a:lnTo>
                <a:lnTo>
                  <a:pt x="2452" y="287"/>
                </a:lnTo>
                <a:lnTo>
                  <a:pt x="2451" y="292"/>
                </a:lnTo>
                <a:lnTo>
                  <a:pt x="2449" y="297"/>
                </a:lnTo>
                <a:lnTo>
                  <a:pt x="2449" y="303"/>
                </a:lnTo>
                <a:lnTo>
                  <a:pt x="2449" y="309"/>
                </a:lnTo>
                <a:lnTo>
                  <a:pt x="2451" y="314"/>
                </a:lnTo>
                <a:lnTo>
                  <a:pt x="2452" y="319"/>
                </a:lnTo>
                <a:lnTo>
                  <a:pt x="2455" y="323"/>
                </a:lnTo>
                <a:lnTo>
                  <a:pt x="2458" y="327"/>
                </a:lnTo>
                <a:lnTo>
                  <a:pt x="2462" y="331"/>
                </a:lnTo>
                <a:lnTo>
                  <a:pt x="2466" y="335"/>
                </a:lnTo>
                <a:lnTo>
                  <a:pt x="2471" y="338"/>
                </a:lnTo>
                <a:lnTo>
                  <a:pt x="2476" y="341"/>
                </a:lnTo>
                <a:lnTo>
                  <a:pt x="2482" y="343"/>
                </a:lnTo>
                <a:lnTo>
                  <a:pt x="2488" y="345"/>
                </a:lnTo>
                <a:lnTo>
                  <a:pt x="2495" y="347"/>
                </a:lnTo>
                <a:lnTo>
                  <a:pt x="2502" y="348"/>
                </a:lnTo>
                <a:lnTo>
                  <a:pt x="2509" y="349"/>
                </a:lnTo>
                <a:lnTo>
                  <a:pt x="2517" y="349"/>
                </a:lnTo>
                <a:lnTo>
                  <a:pt x="2525" y="349"/>
                </a:lnTo>
                <a:lnTo>
                  <a:pt x="2539" y="349"/>
                </a:lnTo>
                <a:lnTo>
                  <a:pt x="2545" y="348"/>
                </a:lnTo>
                <a:lnTo>
                  <a:pt x="2552" y="347"/>
                </a:lnTo>
                <a:lnTo>
                  <a:pt x="2565" y="345"/>
                </a:lnTo>
                <a:lnTo>
                  <a:pt x="2577" y="342"/>
                </a:lnTo>
                <a:lnTo>
                  <a:pt x="2588" y="338"/>
                </a:lnTo>
                <a:lnTo>
                  <a:pt x="2598" y="333"/>
                </a:lnTo>
                <a:lnTo>
                  <a:pt x="2606" y="328"/>
                </a:lnTo>
                <a:lnTo>
                  <a:pt x="2614" y="323"/>
                </a:lnTo>
                <a:lnTo>
                  <a:pt x="2614" y="284"/>
                </a:lnTo>
                <a:lnTo>
                  <a:pt x="2606" y="278"/>
                </a:lnTo>
                <a:lnTo>
                  <a:pt x="2602" y="276"/>
                </a:lnTo>
                <a:lnTo>
                  <a:pt x="2598" y="273"/>
                </a:lnTo>
                <a:lnTo>
                  <a:pt x="2588" y="269"/>
                </a:lnTo>
                <a:lnTo>
                  <a:pt x="2577" y="265"/>
                </a:lnTo>
                <a:lnTo>
                  <a:pt x="2565" y="261"/>
                </a:lnTo>
                <a:lnTo>
                  <a:pt x="2552" y="259"/>
                </a:lnTo>
                <a:lnTo>
                  <a:pt x="2545" y="258"/>
                </a:lnTo>
                <a:lnTo>
                  <a:pt x="2539" y="257"/>
                </a:lnTo>
                <a:lnTo>
                  <a:pt x="2525" y="256"/>
                </a:lnTo>
                <a:close/>
                <a:moveTo>
                  <a:pt x="2763" y="182"/>
                </a:moveTo>
                <a:lnTo>
                  <a:pt x="2761" y="182"/>
                </a:lnTo>
                <a:lnTo>
                  <a:pt x="2759" y="181"/>
                </a:lnTo>
                <a:lnTo>
                  <a:pt x="2757" y="181"/>
                </a:lnTo>
                <a:lnTo>
                  <a:pt x="2755" y="179"/>
                </a:lnTo>
                <a:lnTo>
                  <a:pt x="2754" y="178"/>
                </a:lnTo>
                <a:lnTo>
                  <a:pt x="2753" y="176"/>
                </a:lnTo>
                <a:lnTo>
                  <a:pt x="2752" y="174"/>
                </a:lnTo>
                <a:lnTo>
                  <a:pt x="2752" y="171"/>
                </a:lnTo>
                <a:lnTo>
                  <a:pt x="2752" y="151"/>
                </a:lnTo>
                <a:lnTo>
                  <a:pt x="2752" y="149"/>
                </a:lnTo>
                <a:lnTo>
                  <a:pt x="2753" y="146"/>
                </a:lnTo>
                <a:lnTo>
                  <a:pt x="2754" y="144"/>
                </a:lnTo>
                <a:lnTo>
                  <a:pt x="2755" y="142"/>
                </a:lnTo>
                <a:lnTo>
                  <a:pt x="2757" y="141"/>
                </a:lnTo>
                <a:lnTo>
                  <a:pt x="2759" y="140"/>
                </a:lnTo>
                <a:lnTo>
                  <a:pt x="2761" y="139"/>
                </a:lnTo>
                <a:lnTo>
                  <a:pt x="2763" y="139"/>
                </a:lnTo>
                <a:lnTo>
                  <a:pt x="2808" y="139"/>
                </a:lnTo>
                <a:lnTo>
                  <a:pt x="2808" y="55"/>
                </a:lnTo>
                <a:lnTo>
                  <a:pt x="2808" y="53"/>
                </a:lnTo>
                <a:lnTo>
                  <a:pt x="2809" y="50"/>
                </a:lnTo>
                <a:lnTo>
                  <a:pt x="2810" y="48"/>
                </a:lnTo>
                <a:lnTo>
                  <a:pt x="2811" y="47"/>
                </a:lnTo>
                <a:lnTo>
                  <a:pt x="2812" y="46"/>
                </a:lnTo>
                <a:lnTo>
                  <a:pt x="2814" y="45"/>
                </a:lnTo>
                <a:lnTo>
                  <a:pt x="2819" y="44"/>
                </a:lnTo>
                <a:lnTo>
                  <a:pt x="2842" y="44"/>
                </a:lnTo>
                <a:lnTo>
                  <a:pt x="2845" y="44"/>
                </a:lnTo>
                <a:lnTo>
                  <a:pt x="2847" y="45"/>
                </a:lnTo>
                <a:lnTo>
                  <a:pt x="2849" y="46"/>
                </a:lnTo>
                <a:lnTo>
                  <a:pt x="2851" y="47"/>
                </a:lnTo>
                <a:lnTo>
                  <a:pt x="2852" y="48"/>
                </a:lnTo>
                <a:lnTo>
                  <a:pt x="2853" y="50"/>
                </a:lnTo>
                <a:lnTo>
                  <a:pt x="2854" y="53"/>
                </a:lnTo>
                <a:lnTo>
                  <a:pt x="2854" y="55"/>
                </a:lnTo>
                <a:lnTo>
                  <a:pt x="2854" y="139"/>
                </a:lnTo>
                <a:lnTo>
                  <a:pt x="2924" y="139"/>
                </a:lnTo>
                <a:lnTo>
                  <a:pt x="2927" y="139"/>
                </a:lnTo>
                <a:lnTo>
                  <a:pt x="2929" y="140"/>
                </a:lnTo>
                <a:lnTo>
                  <a:pt x="2931" y="141"/>
                </a:lnTo>
                <a:lnTo>
                  <a:pt x="2933" y="142"/>
                </a:lnTo>
                <a:lnTo>
                  <a:pt x="2935" y="146"/>
                </a:lnTo>
                <a:lnTo>
                  <a:pt x="2936" y="149"/>
                </a:lnTo>
                <a:lnTo>
                  <a:pt x="2936" y="151"/>
                </a:lnTo>
                <a:lnTo>
                  <a:pt x="2936" y="171"/>
                </a:lnTo>
                <a:lnTo>
                  <a:pt x="2936" y="174"/>
                </a:lnTo>
                <a:lnTo>
                  <a:pt x="2935" y="176"/>
                </a:lnTo>
                <a:lnTo>
                  <a:pt x="2934" y="178"/>
                </a:lnTo>
                <a:lnTo>
                  <a:pt x="2933" y="179"/>
                </a:lnTo>
                <a:lnTo>
                  <a:pt x="2931" y="181"/>
                </a:lnTo>
                <a:lnTo>
                  <a:pt x="2929" y="181"/>
                </a:lnTo>
                <a:lnTo>
                  <a:pt x="2927" y="182"/>
                </a:lnTo>
                <a:lnTo>
                  <a:pt x="2924" y="182"/>
                </a:lnTo>
                <a:lnTo>
                  <a:pt x="2854" y="182"/>
                </a:lnTo>
                <a:lnTo>
                  <a:pt x="2854" y="312"/>
                </a:lnTo>
                <a:lnTo>
                  <a:pt x="2854" y="320"/>
                </a:lnTo>
                <a:lnTo>
                  <a:pt x="2856" y="327"/>
                </a:lnTo>
                <a:lnTo>
                  <a:pt x="2857" y="330"/>
                </a:lnTo>
                <a:lnTo>
                  <a:pt x="2858" y="333"/>
                </a:lnTo>
                <a:lnTo>
                  <a:pt x="2859" y="335"/>
                </a:lnTo>
                <a:lnTo>
                  <a:pt x="2861" y="337"/>
                </a:lnTo>
                <a:lnTo>
                  <a:pt x="2865" y="340"/>
                </a:lnTo>
                <a:lnTo>
                  <a:pt x="2867" y="342"/>
                </a:lnTo>
                <a:lnTo>
                  <a:pt x="2869" y="343"/>
                </a:lnTo>
                <a:lnTo>
                  <a:pt x="2872" y="344"/>
                </a:lnTo>
                <a:lnTo>
                  <a:pt x="2874" y="344"/>
                </a:lnTo>
                <a:lnTo>
                  <a:pt x="2880" y="345"/>
                </a:lnTo>
                <a:lnTo>
                  <a:pt x="2886" y="344"/>
                </a:lnTo>
                <a:lnTo>
                  <a:pt x="2891" y="343"/>
                </a:lnTo>
                <a:lnTo>
                  <a:pt x="2895" y="342"/>
                </a:lnTo>
                <a:lnTo>
                  <a:pt x="2900" y="340"/>
                </a:lnTo>
                <a:lnTo>
                  <a:pt x="2903" y="337"/>
                </a:lnTo>
                <a:lnTo>
                  <a:pt x="2907" y="334"/>
                </a:lnTo>
                <a:lnTo>
                  <a:pt x="2914" y="329"/>
                </a:lnTo>
                <a:lnTo>
                  <a:pt x="2916" y="326"/>
                </a:lnTo>
                <a:lnTo>
                  <a:pt x="2920" y="324"/>
                </a:lnTo>
                <a:lnTo>
                  <a:pt x="2923" y="322"/>
                </a:lnTo>
                <a:lnTo>
                  <a:pt x="2926" y="322"/>
                </a:lnTo>
                <a:lnTo>
                  <a:pt x="2931" y="323"/>
                </a:lnTo>
                <a:lnTo>
                  <a:pt x="2932" y="324"/>
                </a:lnTo>
                <a:lnTo>
                  <a:pt x="2940" y="331"/>
                </a:lnTo>
                <a:lnTo>
                  <a:pt x="2945" y="336"/>
                </a:lnTo>
                <a:lnTo>
                  <a:pt x="2948" y="342"/>
                </a:lnTo>
                <a:lnTo>
                  <a:pt x="2949" y="345"/>
                </a:lnTo>
                <a:lnTo>
                  <a:pt x="2949" y="348"/>
                </a:lnTo>
                <a:lnTo>
                  <a:pt x="2949" y="352"/>
                </a:lnTo>
                <a:lnTo>
                  <a:pt x="2947" y="356"/>
                </a:lnTo>
                <a:lnTo>
                  <a:pt x="2944" y="360"/>
                </a:lnTo>
                <a:lnTo>
                  <a:pt x="2940" y="365"/>
                </a:lnTo>
                <a:lnTo>
                  <a:pt x="2935" y="369"/>
                </a:lnTo>
                <a:lnTo>
                  <a:pt x="2930" y="373"/>
                </a:lnTo>
                <a:lnTo>
                  <a:pt x="2923" y="377"/>
                </a:lnTo>
                <a:lnTo>
                  <a:pt x="2916" y="381"/>
                </a:lnTo>
                <a:lnTo>
                  <a:pt x="2907" y="384"/>
                </a:lnTo>
                <a:lnTo>
                  <a:pt x="2898" y="387"/>
                </a:lnTo>
                <a:lnTo>
                  <a:pt x="2887" y="388"/>
                </a:lnTo>
                <a:lnTo>
                  <a:pt x="2876" y="389"/>
                </a:lnTo>
                <a:lnTo>
                  <a:pt x="2868" y="389"/>
                </a:lnTo>
                <a:lnTo>
                  <a:pt x="2861" y="388"/>
                </a:lnTo>
                <a:lnTo>
                  <a:pt x="2854" y="386"/>
                </a:lnTo>
                <a:lnTo>
                  <a:pt x="2847" y="384"/>
                </a:lnTo>
                <a:lnTo>
                  <a:pt x="2841" y="382"/>
                </a:lnTo>
                <a:lnTo>
                  <a:pt x="2836" y="378"/>
                </a:lnTo>
                <a:lnTo>
                  <a:pt x="2831" y="374"/>
                </a:lnTo>
                <a:lnTo>
                  <a:pt x="2826" y="370"/>
                </a:lnTo>
                <a:lnTo>
                  <a:pt x="2822" y="365"/>
                </a:lnTo>
                <a:lnTo>
                  <a:pt x="2818" y="359"/>
                </a:lnTo>
                <a:lnTo>
                  <a:pt x="2817" y="356"/>
                </a:lnTo>
                <a:lnTo>
                  <a:pt x="2815" y="353"/>
                </a:lnTo>
                <a:lnTo>
                  <a:pt x="2813" y="346"/>
                </a:lnTo>
                <a:lnTo>
                  <a:pt x="2811" y="339"/>
                </a:lnTo>
                <a:lnTo>
                  <a:pt x="2809" y="331"/>
                </a:lnTo>
                <a:lnTo>
                  <a:pt x="2808" y="323"/>
                </a:lnTo>
                <a:lnTo>
                  <a:pt x="2808" y="314"/>
                </a:lnTo>
                <a:lnTo>
                  <a:pt x="2808" y="182"/>
                </a:lnTo>
                <a:lnTo>
                  <a:pt x="2763" y="182"/>
                </a:lnTo>
                <a:close/>
                <a:moveTo>
                  <a:pt x="3080" y="382"/>
                </a:moveTo>
                <a:lnTo>
                  <a:pt x="3036" y="382"/>
                </a:lnTo>
                <a:lnTo>
                  <a:pt x="3031" y="382"/>
                </a:lnTo>
                <a:lnTo>
                  <a:pt x="3029" y="381"/>
                </a:lnTo>
                <a:lnTo>
                  <a:pt x="3028" y="379"/>
                </a:lnTo>
                <a:lnTo>
                  <a:pt x="3026" y="378"/>
                </a:lnTo>
                <a:lnTo>
                  <a:pt x="3025" y="376"/>
                </a:lnTo>
                <a:lnTo>
                  <a:pt x="3025" y="373"/>
                </a:lnTo>
                <a:lnTo>
                  <a:pt x="3024" y="371"/>
                </a:lnTo>
                <a:lnTo>
                  <a:pt x="3024" y="339"/>
                </a:lnTo>
                <a:lnTo>
                  <a:pt x="3025" y="337"/>
                </a:lnTo>
                <a:lnTo>
                  <a:pt x="3025" y="334"/>
                </a:lnTo>
                <a:lnTo>
                  <a:pt x="3026" y="332"/>
                </a:lnTo>
                <a:lnTo>
                  <a:pt x="3028" y="331"/>
                </a:lnTo>
                <a:lnTo>
                  <a:pt x="3029" y="329"/>
                </a:lnTo>
                <a:lnTo>
                  <a:pt x="3031" y="328"/>
                </a:lnTo>
                <a:lnTo>
                  <a:pt x="3033" y="328"/>
                </a:lnTo>
                <a:lnTo>
                  <a:pt x="3036" y="328"/>
                </a:lnTo>
                <a:lnTo>
                  <a:pt x="3080" y="328"/>
                </a:lnTo>
                <a:lnTo>
                  <a:pt x="3084" y="328"/>
                </a:lnTo>
                <a:lnTo>
                  <a:pt x="3086" y="329"/>
                </a:lnTo>
                <a:lnTo>
                  <a:pt x="3088" y="331"/>
                </a:lnTo>
                <a:lnTo>
                  <a:pt x="3089" y="332"/>
                </a:lnTo>
                <a:lnTo>
                  <a:pt x="3090" y="334"/>
                </a:lnTo>
                <a:lnTo>
                  <a:pt x="3091" y="337"/>
                </a:lnTo>
                <a:lnTo>
                  <a:pt x="3091" y="339"/>
                </a:lnTo>
                <a:lnTo>
                  <a:pt x="3091" y="371"/>
                </a:lnTo>
                <a:lnTo>
                  <a:pt x="3091" y="373"/>
                </a:lnTo>
                <a:lnTo>
                  <a:pt x="3090" y="376"/>
                </a:lnTo>
                <a:lnTo>
                  <a:pt x="3089" y="378"/>
                </a:lnTo>
                <a:lnTo>
                  <a:pt x="3088" y="379"/>
                </a:lnTo>
                <a:lnTo>
                  <a:pt x="3086" y="381"/>
                </a:lnTo>
                <a:lnTo>
                  <a:pt x="3084" y="382"/>
                </a:lnTo>
                <a:lnTo>
                  <a:pt x="3082" y="382"/>
                </a:lnTo>
                <a:lnTo>
                  <a:pt x="3080" y="382"/>
                </a:lnTo>
                <a:close/>
                <a:moveTo>
                  <a:pt x="3339" y="181"/>
                </a:moveTo>
                <a:lnTo>
                  <a:pt x="3263" y="181"/>
                </a:lnTo>
                <a:lnTo>
                  <a:pt x="3263" y="370"/>
                </a:lnTo>
                <a:lnTo>
                  <a:pt x="3263" y="373"/>
                </a:lnTo>
                <a:lnTo>
                  <a:pt x="3262" y="375"/>
                </a:lnTo>
                <a:lnTo>
                  <a:pt x="3261" y="377"/>
                </a:lnTo>
                <a:lnTo>
                  <a:pt x="3260" y="379"/>
                </a:lnTo>
                <a:lnTo>
                  <a:pt x="3258" y="381"/>
                </a:lnTo>
                <a:lnTo>
                  <a:pt x="3256" y="382"/>
                </a:lnTo>
                <a:lnTo>
                  <a:pt x="3253" y="382"/>
                </a:lnTo>
                <a:lnTo>
                  <a:pt x="3251" y="382"/>
                </a:lnTo>
                <a:lnTo>
                  <a:pt x="3230" y="382"/>
                </a:lnTo>
                <a:lnTo>
                  <a:pt x="3224" y="382"/>
                </a:lnTo>
                <a:lnTo>
                  <a:pt x="3222" y="381"/>
                </a:lnTo>
                <a:lnTo>
                  <a:pt x="3220" y="379"/>
                </a:lnTo>
                <a:lnTo>
                  <a:pt x="3218" y="375"/>
                </a:lnTo>
                <a:lnTo>
                  <a:pt x="3217" y="373"/>
                </a:lnTo>
                <a:lnTo>
                  <a:pt x="3217" y="370"/>
                </a:lnTo>
                <a:lnTo>
                  <a:pt x="3217" y="181"/>
                </a:lnTo>
                <a:lnTo>
                  <a:pt x="3169" y="181"/>
                </a:lnTo>
                <a:lnTo>
                  <a:pt x="3164" y="180"/>
                </a:lnTo>
                <a:lnTo>
                  <a:pt x="3162" y="179"/>
                </a:lnTo>
                <a:lnTo>
                  <a:pt x="3160" y="178"/>
                </a:lnTo>
                <a:lnTo>
                  <a:pt x="3159" y="176"/>
                </a:lnTo>
                <a:lnTo>
                  <a:pt x="3158" y="174"/>
                </a:lnTo>
                <a:lnTo>
                  <a:pt x="3157" y="172"/>
                </a:lnTo>
                <a:lnTo>
                  <a:pt x="3157" y="170"/>
                </a:lnTo>
                <a:lnTo>
                  <a:pt x="3157" y="151"/>
                </a:lnTo>
                <a:lnTo>
                  <a:pt x="3157" y="149"/>
                </a:lnTo>
                <a:lnTo>
                  <a:pt x="3158" y="146"/>
                </a:lnTo>
                <a:lnTo>
                  <a:pt x="3159" y="144"/>
                </a:lnTo>
                <a:lnTo>
                  <a:pt x="3160" y="142"/>
                </a:lnTo>
                <a:lnTo>
                  <a:pt x="3162" y="141"/>
                </a:lnTo>
                <a:lnTo>
                  <a:pt x="3164" y="140"/>
                </a:lnTo>
                <a:lnTo>
                  <a:pt x="3166" y="139"/>
                </a:lnTo>
                <a:lnTo>
                  <a:pt x="3169" y="139"/>
                </a:lnTo>
                <a:lnTo>
                  <a:pt x="3217" y="139"/>
                </a:lnTo>
                <a:lnTo>
                  <a:pt x="3217" y="87"/>
                </a:lnTo>
                <a:lnTo>
                  <a:pt x="3217" y="78"/>
                </a:lnTo>
                <a:lnTo>
                  <a:pt x="3218" y="69"/>
                </a:lnTo>
                <a:lnTo>
                  <a:pt x="3219" y="60"/>
                </a:lnTo>
                <a:lnTo>
                  <a:pt x="3221" y="52"/>
                </a:lnTo>
                <a:lnTo>
                  <a:pt x="3224" y="44"/>
                </a:lnTo>
                <a:lnTo>
                  <a:pt x="3227" y="37"/>
                </a:lnTo>
                <a:lnTo>
                  <a:pt x="3230" y="31"/>
                </a:lnTo>
                <a:lnTo>
                  <a:pt x="3234" y="25"/>
                </a:lnTo>
                <a:lnTo>
                  <a:pt x="3239" y="19"/>
                </a:lnTo>
                <a:lnTo>
                  <a:pt x="3244" y="14"/>
                </a:lnTo>
                <a:lnTo>
                  <a:pt x="3250" y="10"/>
                </a:lnTo>
                <a:lnTo>
                  <a:pt x="3257" y="7"/>
                </a:lnTo>
                <a:lnTo>
                  <a:pt x="3264" y="4"/>
                </a:lnTo>
                <a:lnTo>
                  <a:pt x="3272" y="2"/>
                </a:lnTo>
                <a:lnTo>
                  <a:pt x="3280" y="1"/>
                </a:lnTo>
                <a:lnTo>
                  <a:pt x="3289" y="0"/>
                </a:lnTo>
                <a:lnTo>
                  <a:pt x="3299" y="1"/>
                </a:lnTo>
                <a:lnTo>
                  <a:pt x="3308" y="2"/>
                </a:lnTo>
                <a:lnTo>
                  <a:pt x="3316" y="4"/>
                </a:lnTo>
                <a:lnTo>
                  <a:pt x="3323" y="6"/>
                </a:lnTo>
                <a:lnTo>
                  <a:pt x="3330" y="9"/>
                </a:lnTo>
                <a:lnTo>
                  <a:pt x="3335" y="13"/>
                </a:lnTo>
                <a:lnTo>
                  <a:pt x="3340" y="16"/>
                </a:lnTo>
                <a:lnTo>
                  <a:pt x="3344" y="20"/>
                </a:lnTo>
                <a:lnTo>
                  <a:pt x="3348" y="24"/>
                </a:lnTo>
                <a:lnTo>
                  <a:pt x="3351" y="29"/>
                </a:lnTo>
                <a:lnTo>
                  <a:pt x="3352" y="33"/>
                </a:lnTo>
                <a:lnTo>
                  <a:pt x="3353" y="38"/>
                </a:lnTo>
                <a:lnTo>
                  <a:pt x="3352" y="41"/>
                </a:lnTo>
                <a:lnTo>
                  <a:pt x="3352" y="43"/>
                </a:lnTo>
                <a:lnTo>
                  <a:pt x="3351" y="46"/>
                </a:lnTo>
                <a:lnTo>
                  <a:pt x="3349" y="49"/>
                </a:lnTo>
                <a:lnTo>
                  <a:pt x="3347" y="51"/>
                </a:lnTo>
                <a:lnTo>
                  <a:pt x="3345" y="53"/>
                </a:lnTo>
                <a:lnTo>
                  <a:pt x="3339" y="58"/>
                </a:lnTo>
                <a:lnTo>
                  <a:pt x="3335" y="60"/>
                </a:lnTo>
                <a:lnTo>
                  <a:pt x="3331" y="62"/>
                </a:lnTo>
                <a:lnTo>
                  <a:pt x="3327" y="63"/>
                </a:lnTo>
                <a:lnTo>
                  <a:pt x="3325" y="62"/>
                </a:lnTo>
                <a:lnTo>
                  <a:pt x="3322" y="61"/>
                </a:lnTo>
                <a:lnTo>
                  <a:pt x="3320" y="60"/>
                </a:lnTo>
                <a:lnTo>
                  <a:pt x="3317" y="57"/>
                </a:lnTo>
                <a:lnTo>
                  <a:pt x="3312" y="53"/>
                </a:lnTo>
                <a:lnTo>
                  <a:pt x="3305" y="48"/>
                </a:lnTo>
                <a:lnTo>
                  <a:pt x="3302" y="46"/>
                </a:lnTo>
                <a:lnTo>
                  <a:pt x="3298" y="45"/>
                </a:lnTo>
                <a:lnTo>
                  <a:pt x="3294" y="44"/>
                </a:lnTo>
                <a:lnTo>
                  <a:pt x="3290" y="44"/>
                </a:lnTo>
                <a:lnTo>
                  <a:pt x="3284" y="44"/>
                </a:lnTo>
                <a:lnTo>
                  <a:pt x="3279" y="46"/>
                </a:lnTo>
                <a:lnTo>
                  <a:pt x="3275" y="49"/>
                </a:lnTo>
                <a:lnTo>
                  <a:pt x="3273" y="51"/>
                </a:lnTo>
                <a:lnTo>
                  <a:pt x="3271" y="54"/>
                </a:lnTo>
                <a:lnTo>
                  <a:pt x="3268" y="60"/>
                </a:lnTo>
                <a:lnTo>
                  <a:pt x="3265" y="68"/>
                </a:lnTo>
                <a:lnTo>
                  <a:pt x="3264" y="72"/>
                </a:lnTo>
                <a:lnTo>
                  <a:pt x="3264" y="77"/>
                </a:lnTo>
                <a:lnTo>
                  <a:pt x="3263" y="89"/>
                </a:lnTo>
                <a:lnTo>
                  <a:pt x="3263" y="139"/>
                </a:lnTo>
                <a:lnTo>
                  <a:pt x="3339" y="139"/>
                </a:lnTo>
                <a:lnTo>
                  <a:pt x="3341" y="139"/>
                </a:lnTo>
                <a:lnTo>
                  <a:pt x="3343" y="140"/>
                </a:lnTo>
                <a:lnTo>
                  <a:pt x="3345" y="141"/>
                </a:lnTo>
                <a:lnTo>
                  <a:pt x="3347" y="142"/>
                </a:lnTo>
                <a:lnTo>
                  <a:pt x="3349" y="146"/>
                </a:lnTo>
                <a:lnTo>
                  <a:pt x="3349" y="149"/>
                </a:lnTo>
                <a:lnTo>
                  <a:pt x="3349" y="151"/>
                </a:lnTo>
                <a:lnTo>
                  <a:pt x="3349" y="170"/>
                </a:lnTo>
                <a:lnTo>
                  <a:pt x="3349" y="172"/>
                </a:lnTo>
                <a:lnTo>
                  <a:pt x="3349" y="174"/>
                </a:lnTo>
                <a:lnTo>
                  <a:pt x="3348" y="176"/>
                </a:lnTo>
                <a:lnTo>
                  <a:pt x="3347" y="178"/>
                </a:lnTo>
                <a:lnTo>
                  <a:pt x="3345" y="179"/>
                </a:lnTo>
                <a:lnTo>
                  <a:pt x="3343" y="180"/>
                </a:lnTo>
                <a:lnTo>
                  <a:pt x="3341" y="181"/>
                </a:lnTo>
                <a:lnTo>
                  <a:pt x="3339" y="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Date Placeholder 7"/>
          <p:cNvSpPr>
            <a:spLocks noGrp="1"/>
          </p:cNvSpPr>
          <p:nvPr>
            <p:ph type="dt" sz="half" idx="10"/>
          </p:nvPr>
        </p:nvSpPr>
        <p:spPr>
          <a:xfrm>
            <a:off x="5087938" y="549275"/>
            <a:ext cx="2016124" cy="216024"/>
          </a:xfrm>
        </p:spPr>
        <p:txBody>
          <a:bodyPr/>
          <a:lstStyle>
            <a:lvl1pPr>
              <a:defRPr>
                <a:noFill/>
              </a:defRPr>
            </a:lvl1pPr>
          </a:lstStyle>
          <a:p>
            <a:fld id="{A1943726-A193-45B0-8099-2C2B570FF038}" type="datetime1">
              <a:rPr lang="fi-FI" smtClean="0"/>
              <a:pPr/>
              <a:t>17.12.2025</a:t>
            </a:fld>
            <a:endParaRPr lang="fi-FI" dirty="0"/>
          </a:p>
        </p:txBody>
      </p:sp>
      <p:sp>
        <p:nvSpPr>
          <p:cNvPr id="9" name="Footer Placeholder 8"/>
          <p:cNvSpPr>
            <a:spLocks noGrp="1"/>
          </p:cNvSpPr>
          <p:nvPr>
            <p:ph type="ftr" sz="quarter" idx="11"/>
          </p:nvPr>
        </p:nvSpPr>
        <p:spPr>
          <a:xfrm>
            <a:off x="1199456" y="549275"/>
            <a:ext cx="3888482" cy="216024"/>
          </a:xfrm>
        </p:spPr>
        <p:txBody>
          <a:bodyPr/>
          <a:lstStyle>
            <a:lvl1pPr>
              <a:defRPr>
                <a:noFill/>
              </a:defRPr>
            </a:lvl1pPr>
          </a:lstStyle>
          <a:p>
            <a:r>
              <a:rPr lang="fi-FI"/>
              <a:t>Esityksen nimi ja tekijä</a:t>
            </a:r>
            <a:endParaRPr lang="fi-FI" dirty="0"/>
          </a:p>
        </p:txBody>
      </p:sp>
      <p:sp>
        <p:nvSpPr>
          <p:cNvPr id="10" name="Slide Number Placeholder 9"/>
          <p:cNvSpPr>
            <a:spLocks noGrp="1"/>
          </p:cNvSpPr>
          <p:nvPr>
            <p:ph type="sldNum" sz="quarter" idx="12"/>
          </p:nvPr>
        </p:nvSpPr>
        <p:spPr>
          <a:xfrm>
            <a:off x="766763" y="549275"/>
            <a:ext cx="432693" cy="216024"/>
          </a:xfrm>
        </p:spPr>
        <p:txBody>
          <a:bodyPr/>
          <a:lstStyle>
            <a:lvl1pPr>
              <a:defRPr>
                <a:noFill/>
              </a:defRPr>
            </a:lvl1pPr>
          </a:lstStyle>
          <a:p>
            <a:fld id="{0861148C-697E-4B67-BDAA-872F34DF1106}" type="slidenum">
              <a:rPr lang="fi-FI" smtClean="0"/>
              <a:pPr/>
              <a:t>‹#›</a:t>
            </a:fld>
            <a:endParaRPr lang="fi-FI" dirty="0"/>
          </a:p>
        </p:txBody>
      </p:sp>
      <p:pic>
        <p:nvPicPr>
          <p:cNvPr id="12" name="Kuva 11">
            <a:hlinkClick r:id="rId4"/>
            <a:extLst>
              <a:ext uri="{FF2B5EF4-FFF2-40B4-BE49-F238E27FC236}">
                <a16:creationId xmlns:a16="http://schemas.microsoft.com/office/drawing/2014/main" id="{E94A42D6-D020-4AF9-A66E-23809B59B7D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9651" y="5235875"/>
            <a:ext cx="2053981" cy="855825"/>
          </a:xfrm>
          <a:prstGeom prst="rect">
            <a:avLst/>
          </a:prstGeom>
        </p:spPr>
      </p:pic>
    </p:spTree>
    <p:extLst>
      <p:ext uri="{BB962C8B-B14F-4D97-AF65-F5344CB8AC3E}">
        <p14:creationId xmlns:p14="http://schemas.microsoft.com/office/powerpoint/2010/main" val="1080962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go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17.12.2025</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9905387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17.12.2025</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4712291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g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17.12.2025</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7837638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ogo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17.12.2025</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148376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logo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17.12.2025</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355619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ogo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17.12.2025</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1976039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logo 7">
    <p:bg>
      <p:bgPr>
        <a:solidFill>
          <a:schemeClr val="bg1"/>
        </a:solidFill>
        <a:effectLst/>
      </p:bgPr>
    </p:bg>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2804670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Nosto violetti">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37FF261-7541-42FA-B569-1D24A5023728}" type="datetime1">
              <a:rPr lang="fi-FI" smtClean="0"/>
              <a:pPr/>
              <a:t>17.12.2025</a:t>
            </a:fld>
            <a:endParaRPr lang="fi-FI"/>
          </a:p>
        </p:txBody>
      </p:sp>
      <p:sp>
        <p:nvSpPr>
          <p:cNvPr id="3" name="Footer Placeholder 2"/>
          <p:cNvSpPr>
            <a:spLocks noGrp="1"/>
          </p:cNvSpPr>
          <p:nvPr>
            <p:ph type="ftr" sz="quarter" idx="11"/>
          </p:nvPr>
        </p:nvSpPr>
        <p:spPr/>
        <p:txBody>
          <a:bodyPr/>
          <a:lstStyle>
            <a:lvl1pPr>
              <a:defRPr>
                <a:solidFill>
                  <a:schemeClr val="bg1"/>
                </a:solid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861148C-697E-4B67-BDAA-872F34DF1106}" type="slidenum">
              <a:rPr lang="fi-FI" smtClean="0"/>
              <a:pPr/>
              <a:t>‹#›</a:t>
            </a:fld>
            <a:endParaRPr lang="fi-FI"/>
          </a:p>
        </p:txBody>
      </p:sp>
      <p:sp>
        <p:nvSpPr>
          <p:cNvPr id="12" name="Freeform 11">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4941353" y="3100764"/>
            <a:ext cx="2738823" cy="518571"/>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6"/>
          <p:cNvSpPr>
            <a:spLocks noChangeAspect="1" noEditPoints="1"/>
          </p:cNvSpPr>
          <p:nvPr userDrawn="1"/>
        </p:nvSpPr>
        <p:spPr bwMode="auto">
          <a:xfrm>
            <a:off x="757774" y="2996952"/>
            <a:ext cx="3394010" cy="648072"/>
          </a:xfrm>
          <a:custGeom>
            <a:avLst/>
            <a:gdLst>
              <a:gd name="T0" fmla="*/ 3138 w 3954"/>
              <a:gd name="T1" fmla="*/ 282 h 755"/>
              <a:gd name="T2" fmla="*/ 3029 w 3954"/>
              <a:gd name="T3" fmla="*/ 250 h 755"/>
              <a:gd name="T4" fmla="*/ 3056 w 3954"/>
              <a:gd name="T5" fmla="*/ 293 h 755"/>
              <a:gd name="T6" fmla="*/ 3069 w 3954"/>
              <a:gd name="T7" fmla="*/ 232 h 755"/>
              <a:gd name="T8" fmla="*/ 3271 w 3954"/>
              <a:gd name="T9" fmla="*/ 253 h 755"/>
              <a:gd name="T10" fmla="*/ 3203 w 3954"/>
              <a:gd name="T11" fmla="*/ 219 h 755"/>
              <a:gd name="T12" fmla="*/ 3555 w 3954"/>
              <a:gd name="T13" fmla="*/ 229 h 755"/>
              <a:gd name="T14" fmla="*/ 3454 w 3954"/>
              <a:gd name="T15" fmla="*/ 237 h 755"/>
              <a:gd name="T16" fmla="*/ 3460 w 3954"/>
              <a:gd name="T17" fmla="*/ 214 h 755"/>
              <a:gd name="T18" fmla="*/ 3628 w 3954"/>
              <a:gd name="T19" fmla="*/ 327 h 755"/>
              <a:gd name="T20" fmla="*/ 3674 w 3954"/>
              <a:gd name="T21" fmla="*/ 282 h 755"/>
              <a:gd name="T22" fmla="*/ 3762 w 3954"/>
              <a:gd name="T23" fmla="*/ 250 h 755"/>
              <a:gd name="T24" fmla="*/ 2901 w 3954"/>
              <a:gd name="T25" fmla="*/ 596 h 755"/>
              <a:gd name="T26" fmla="*/ 2932 w 3954"/>
              <a:gd name="T27" fmla="*/ 454 h 755"/>
              <a:gd name="T28" fmla="*/ 3023 w 3954"/>
              <a:gd name="T29" fmla="*/ 598 h 755"/>
              <a:gd name="T30" fmla="*/ 3042 w 3954"/>
              <a:gd name="T31" fmla="*/ 482 h 755"/>
              <a:gd name="T32" fmla="*/ 3056 w 3954"/>
              <a:gd name="T33" fmla="*/ 563 h 755"/>
              <a:gd name="T34" fmla="*/ 3013 w 3954"/>
              <a:gd name="T35" fmla="*/ 466 h 755"/>
              <a:gd name="T36" fmla="*/ 3058 w 3954"/>
              <a:gd name="T37" fmla="*/ 466 h 755"/>
              <a:gd name="T38" fmla="*/ 3147 w 3954"/>
              <a:gd name="T39" fmla="*/ 509 h 755"/>
              <a:gd name="T40" fmla="*/ 3316 w 3954"/>
              <a:gd name="T41" fmla="*/ 540 h 755"/>
              <a:gd name="T42" fmla="*/ 3243 w 3954"/>
              <a:gd name="T43" fmla="*/ 487 h 755"/>
              <a:gd name="T44" fmla="*/ 3247 w 3954"/>
              <a:gd name="T45" fmla="*/ 503 h 755"/>
              <a:gd name="T46" fmla="*/ 3411 w 3954"/>
              <a:gd name="T47" fmla="*/ 590 h 755"/>
              <a:gd name="T48" fmla="*/ 3395 w 3954"/>
              <a:gd name="T49" fmla="*/ 578 h 755"/>
              <a:gd name="T50" fmla="*/ 3530 w 3954"/>
              <a:gd name="T51" fmla="*/ 502 h 755"/>
              <a:gd name="T52" fmla="*/ 3720 w 3954"/>
              <a:gd name="T53" fmla="*/ 433 h 755"/>
              <a:gd name="T54" fmla="*/ 3617 w 3954"/>
              <a:gd name="T55" fmla="*/ 505 h 755"/>
              <a:gd name="T56" fmla="*/ 3688 w 3954"/>
              <a:gd name="T57" fmla="*/ 511 h 755"/>
              <a:gd name="T58" fmla="*/ 3678 w 3954"/>
              <a:gd name="T59" fmla="*/ 576 h 755"/>
              <a:gd name="T60" fmla="*/ 3819 w 3954"/>
              <a:gd name="T61" fmla="*/ 597 h 755"/>
              <a:gd name="T62" fmla="*/ 3789 w 3954"/>
              <a:gd name="T63" fmla="*/ 482 h 755"/>
              <a:gd name="T64" fmla="*/ 3807 w 3954"/>
              <a:gd name="T65" fmla="*/ 501 h 755"/>
              <a:gd name="T66" fmla="*/ 3914 w 3954"/>
              <a:gd name="T67" fmla="*/ 484 h 755"/>
              <a:gd name="T68" fmla="*/ 207 w 3954"/>
              <a:gd name="T69" fmla="*/ 230 h 755"/>
              <a:gd name="T70" fmla="*/ 10 w 3954"/>
              <a:gd name="T71" fmla="*/ 29 h 755"/>
              <a:gd name="T72" fmla="*/ 388 w 3954"/>
              <a:gd name="T73" fmla="*/ 36 h 755"/>
              <a:gd name="T74" fmla="*/ 912 w 3954"/>
              <a:gd name="T75" fmla="*/ 271 h 755"/>
              <a:gd name="T76" fmla="*/ 575 w 3954"/>
              <a:gd name="T77" fmla="*/ 309 h 755"/>
              <a:gd name="T78" fmla="*/ 632 w 3954"/>
              <a:gd name="T79" fmla="*/ 62 h 755"/>
              <a:gd name="T80" fmla="*/ 803 w 3954"/>
              <a:gd name="T81" fmla="*/ 313 h 755"/>
              <a:gd name="T82" fmla="*/ 899 w 3954"/>
              <a:gd name="T83" fmla="*/ 10 h 755"/>
              <a:gd name="T84" fmla="*/ 1019 w 3954"/>
              <a:gd name="T85" fmla="*/ 343 h 755"/>
              <a:gd name="T86" fmla="*/ 1489 w 3954"/>
              <a:gd name="T87" fmla="*/ 2 h 755"/>
              <a:gd name="T88" fmla="*/ 1894 w 3954"/>
              <a:gd name="T89" fmla="*/ 29 h 755"/>
              <a:gd name="T90" fmla="*/ 1694 w 3954"/>
              <a:gd name="T91" fmla="*/ 26 h 755"/>
              <a:gd name="T92" fmla="*/ 2271 w 3954"/>
              <a:gd name="T93" fmla="*/ 2 h 755"/>
              <a:gd name="T94" fmla="*/ 2044 w 3954"/>
              <a:gd name="T95" fmla="*/ 338 h 755"/>
              <a:gd name="T96" fmla="*/ 9 w 3954"/>
              <a:gd name="T97" fmla="*/ 421 h 755"/>
              <a:gd name="T98" fmla="*/ 356 w 3954"/>
              <a:gd name="T99" fmla="*/ 658 h 755"/>
              <a:gd name="T100" fmla="*/ 487 w 3954"/>
              <a:gd name="T101" fmla="*/ 692 h 755"/>
              <a:gd name="T102" fmla="*/ 842 w 3954"/>
              <a:gd name="T103" fmla="*/ 742 h 755"/>
              <a:gd name="T104" fmla="*/ 1299 w 3954"/>
              <a:gd name="T105" fmla="*/ 440 h 755"/>
              <a:gd name="T106" fmla="*/ 1093 w 3954"/>
              <a:gd name="T107" fmla="*/ 447 h 755"/>
              <a:gd name="T108" fmla="*/ 1883 w 3954"/>
              <a:gd name="T109" fmla="*/ 476 h 755"/>
              <a:gd name="T110" fmla="*/ 1625 w 3954"/>
              <a:gd name="T111" fmla="*/ 715 h 755"/>
              <a:gd name="T112" fmla="*/ 1928 w 3954"/>
              <a:gd name="T113" fmla="*/ 524 h 755"/>
              <a:gd name="T114" fmla="*/ 2290 w 3954"/>
              <a:gd name="T115" fmla="*/ 378 h 755"/>
              <a:gd name="T116" fmla="*/ 2511 w 3954"/>
              <a:gd name="T117" fmla="*/ 593 h 755"/>
              <a:gd name="T118" fmla="*/ 2159 w 3954"/>
              <a:gd name="T119" fmla="*/ 748 h 755"/>
              <a:gd name="T120" fmla="*/ 2399 w 3954"/>
              <a:gd name="T121" fmla="*/ 529 h 755"/>
              <a:gd name="T122" fmla="*/ 2127 w 3954"/>
              <a:gd name="T123" fmla="*/ 432 h 755"/>
              <a:gd name="T124" fmla="*/ 2227 w 3954"/>
              <a:gd name="T125" fmla="*/ 7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54" h="755">
                <a:moveTo>
                  <a:pt x="2453" y="217"/>
                </a:moveTo>
                <a:lnTo>
                  <a:pt x="2453" y="53"/>
                </a:lnTo>
                <a:lnTo>
                  <a:pt x="2516" y="139"/>
                </a:lnTo>
                <a:lnTo>
                  <a:pt x="2453" y="217"/>
                </a:lnTo>
                <a:close/>
                <a:moveTo>
                  <a:pt x="2719" y="4"/>
                </a:moveTo>
                <a:lnTo>
                  <a:pt x="2719" y="742"/>
                </a:lnTo>
                <a:lnTo>
                  <a:pt x="2704" y="742"/>
                </a:lnTo>
                <a:lnTo>
                  <a:pt x="2704" y="4"/>
                </a:lnTo>
                <a:lnTo>
                  <a:pt x="2719" y="4"/>
                </a:lnTo>
                <a:close/>
                <a:moveTo>
                  <a:pt x="2944" y="254"/>
                </a:moveTo>
                <a:lnTo>
                  <a:pt x="2920" y="280"/>
                </a:lnTo>
                <a:lnTo>
                  <a:pt x="2920" y="325"/>
                </a:lnTo>
                <a:lnTo>
                  <a:pt x="2896" y="325"/>
                </a:lnTo>
                <a:lnTo>
                  <a:pt x="2896" y="177"/>
                </a:lnTo>
                <a:lnTo>
                  <a:pt x="2920" y="177"/>
                </a:lnTo>
                <a:lnTo>
                  <a:pt x="2920" y="251"/>
                </a:lnTo>
                <a:lnTo>
                  <a:pt x="2988" y="177"/>
                </a:lnTo>
                <a:lnTo>
                  <a:pt x="3017" y="177"/>
                </a:lnTo>
                <a:lnTo>
                  <a:pt x="2961" y="238"/>
                </a:lnTo>
                <a:lnTo>
                  <a:pt x="3019" y="325"/>
                </a:lnTo>
                <a:lnTo>
                  <a:pt x="2990" y="325"/>
                </a:lnTo>
                <a:lnTo>
                  <a:pt x="2944" y="254"/>
                </a:lnTo>
                <a:close/>
                <a:moveTo>
                  <a:pt x="3124" y="226"/>
                </a:moveTo>
                <a:lnTo>
                  <a:pt x="3127" y="230"/>
                </a:lnTo>
                <a:lnTo>
                  <a:pt x="3130" y="235"/>
                </a:lnTo>
                <a:lnTo>
                  <a:pt x="3133" y="239"/>
                </a:lnTo>
                <a:lnTo>
                  <a:pt x="3135" y="245"/>
                </a:lnTo>
                <a:lnTo>
                  <a:pt x="3137" y="250"/>
                </a:lnTo>
                <a:lnTo>
                  <a:pt x="3138" y="256"/>
                </a:lnTo>
                <a:lnTo>
                  <a:pt x="3138" y="262"/>
                </a:lnTo>
                <a:lnTo>
                  <a:pt x="3139" y="269"/>
                </a:lnTo>
                <a:lnTo>
                  <a:pt x="3138" y="276"/>
                </a:lnTo>
                <a:lnTo>
                  <a:pt x="3138" y="282"/>
                </a:lnTo>
                <a:lnTo>
                  <a:pt x="3137" y="288"/>
                </a:lnTo>
                <a:lnTo>
                  <a:pt x="3135" y="294"/>
                </a:lnTo>
                <a:lnTo>
                  <a:pt x="3133" y="299"/>
                </a:lnTo>
                <a:lnTo>
                  <a:pt x="3130" y="304"/>
                </a:lnTo>
                <a:lnTo>
                  <a:pt x="3127" y="308"/>
                </a:lnTo>
                <a:lnTo>
                  <a:pt x="3124" y="312"/>
                </a:lnTo>
                <a:lnTo>
                  <a:pt x="3120" y="316"/>
                </a:lnTo>
                <a:lnTo>
                  <a:pt x="3116" y="319"/>
                </a:lnTo>
                <a:lnTo>
                  <a:pt x="3111" y="321"/>
                </a:lnTo>
                <a:lnTo>
                  <a:pt x="3106" y="324"/>
                </a:lnTo>
                <a:lnTo>
                  <a:pt x="3101" y="325"/>
                </a:lnTo>
                <a:lnTo>
                  <a:pt x="3095" y="327"/>
                </a:lnTo>
                <a:lnTo>
                  <a:pt x="3089" y="327"/>
                </a:lnTo>
                <a:lnTo>
                  <a:pt x="3083" y="328"/>
                </a:lnTo>
                <a:lnTo>
                  <a:pt x="3076" y="327"/>
                </a:lnTo>
                <a:lnTo>
                  <a:pt x="3070" y="327"/>
                </a:lnTo>
                <a:lnTo>
                  <a:pt x="3065" y="325"/>
                </a:lnTo>
                <a:lnTo>
                  <a:pt x="3059" y="324"/>
                </a:lnTo>
                <a:lnTo>
                  <a:pt x="3054" y="321"/>
                </a:lnTo>
                <a:lnTo>
                  <a:pt x="3050" y="319"/>
                </a:lnTo>
                <a:lnTo>
                  <a:pt x="3045" y="316"/>
                </a:lnTo>
                <a:lnTo>
                  <a:pt x="3042" y="312"/>
                </a:lnTo>
                <a:lnTo>
                  <a:pt x="3038" y="308"/>
                </a:lnTo>
                <a:lnTo>
                  <a:pt x="3035" y="304"/>
                </a:lnTo>
                <a:lnTo>
                  <a:pt x="3033" y="299"/>
                </a:lnTo>
                <a:lnTo>
                  <a:pt x="3030" y="294"/>
                </a:lnTo>
                <a:lnTo>
                  <a:pt x="3029" y="288"/>
                </a:lnTo>
                <a:lnTo>
                  <a:pt x="3028" y="282"/>
                </a:lnTo>
                <a:lnTo>
                  <a:pt x="3027" y="276"/>
                </a:lnTo>
                <a:lnTo>
                  <a:pt x="3027" y="269"/>
                </a:lnTo>
                <a:lnTo>
                  <a:pt x="3027" y="262"/>
                </a:lnTo>
                <a:lnTo>
                  <a:pt x="3028" y="256"/>
                </a:lnTo>
                <a:lnTo>
                  <a:pt x="3029" y="250"/>
                </a:lnTo>
                <a:lnTo>
                  <a:pt x="3030" y="245"/>
                </a:lnTo>
                <a:lnTo>
                  <a:pt x="3033" y="239"/>
                </a:lnTo>
                <a:lnTo>
                  <a:pt x="3035" y="235"/>
                </a:lnTo>
                <a:lnTo>
                  <a:pt x="3038" y="230"/>
                </a:lnTo>
                <a:lnTo>
                  <a:pt x="3042" y="226"/>
                </a:lnTo>
                <a:lnTo>
                  <a:pt x="3045" y="223"/>
                </a:lnTo>
                <a:lnTo>
                  <a:pt x="3050" y="219"/>
                </a:lnTo>
                <a:lnTo>
                  <a:pt x="3054" y="217"/>
                </a:lnTo>
                <a:lnTo>
                  <a:pt x="3059" y="215"/>
                </a:lnTo>
                <a:lnTo>
                  <a:pt x="3065" y="213"/>
                </a:lnTo>
                <a:lnTo>
                  <a:pt x="3070" y="212"/>
                </a:lnTo>
                <a:lnTo>
                  <a:pt x="3076" y="211"/>
                </a:lnTo>
                <a:lnTo>
                  <a:pt x="3083" y="211"/>
                </a:lnTo>
                <a:lnTo>
                  <a:pt x="3089" y="211"/>
                </a:lnTo>
                <a:lnTo>
                  <a:pt x="3095" y="212"/>
                </a:lnTo>
                <a:lnTo>
                  <a:pt x="3101" y="213"/>
                </a:lnTo>
                <a:lnTo>
                  <a:pt x="3106" y="215"/>
                </a:lnTo>
                <a:lnTo>
                  <a:pt x="3111" y="217"/>
                </a:lnTo>
                <a:lnTo>
                  <a:pt x="3116" y="219"/>
                </a:lnTo>
                <a:lnTo>
                  <a:pt x="3120" y="223"/>
                </a:lnTo>
                <a:lnTo>
                  <a:pt x="3124" y="226"/>
                </a:lnTo>
                <a:close/>
                <a:moveTo>
                  <a:pt x="3059" y="240"/>
                </a:moveTo>
                <a:lnTo>
                  <a:pt x="3057" y="242"/>
                </a:lnTo>
                <a:lnTo>
                  <a:pt x="3056" y="245"/>
                </a:lnTo>
                <a:lnTo>
                  <a:pt x="3054" y="249"/>
                </a:lnTo>
                <a:lnTo>
                  <a:pt x="3053" y="252"/>
                </a:lnTo>
                <a:lnTo>
                  <a:pt x="3052" y="256"/>
                </a:lnTo>
                <a:lnTo>
                  <a:pt x="3052" y="260"/>
                </a:lnTo>
                <a:lnTo>
                  <a:pt x="3051" y="269"/>
                </a:lnTo>
                <a:lnTo>
                  <a:pt x="3052" y="278"/>
                </a:lnTo>
                <a:lnTo>
                  <a:pt x="3052" y="282"/>
                </a:lnTo>
                <a:lnTo>
                  <a:pt x="3053" y="286"/>
                </a:lnTo>
                <a:lnTo>
                  <a:pt x="3056" y="293"/>
                </a:lnTo>
                <a:lnTo>
                  <a:pt x="3059" y="298"/>
                </a:lnTo>
                <a:lnTo>
                  <a:pt x="3061" y="301"/>
                </a:lnTo>
                <a:lnTo>
                  <a:pt x="3064" y="303"/>
                </a:lnTo>
                <a:lnTo>
                  <a:pt x="3069" y="306"/>
                </a:lnTo>
                <a:lnTo>
                  <a:pt x="3075" y="308"/>
                </a:lnTo>
                <a:lnTo>
                  <a:pt x="3083" y="309"/>
                </a:lnTo>
                <a:lnTo>
                  <a:pt x="3090" y="308"/>
                </a:lnTo>
                <a:lnTo>
                  <a:pt x="3093" y="307"/>
                </a:lnTo>
                <a:lnTo>
                  <a:pt x="3096" y="306"/>
                </a:lnTo>
                <a:lnTo>
                  <a:pt x="3099" y="305"/>
                </a:lnTo>
                <a:lnTo>
                  <a:pt x="3102" y="303"/>
                </a:lnTo>
                <a:lnTo>
                  <a:pt x="3104" y="301"/>
                </a:lnTo>
                <a:lnTo>
                  <a:pt x="3106" y="298"/>
                </a:lnTo>
                <a:lnTo>
                  <a:pt x="3108" y="296"/>
                </a:lnTo>
                <a:lnTo>
                  <a:pt x="3110" y="293"/>
                </a:lnTo>
                <a:lnTo>
                  <a:pt x="3111" y="289"/>
                </a:lnTo>
                <a:lnTo>
                  <a:pt x="3113" y="286"/>
                </a:lnTo>
                <a:lnTo>
                  <a:pt x="3113" y="282"/>
                </a:lnTo>
                <a:lnTo>
                  <a:pt x="3114" y="278"/>
                </a:lnTo>
                <a:lnTo>
                  <a:pt x="3115" y="269"/>
                </a:lnTo>
                <a:lnTo>
                  <a:pt x="3114" y="260"/>
                </a:lnTo>
                <a:lnTo>
                  <a:pt x="3113" y="256"/>
                </a:lnTo>
                <a:lnTo>
                  <a:pt x="3113" y="252"/>
                </a:lnTo>
                <a:lnTo>
                  <a:pt x="3110" y="246"/>
                </a:lnTo>
                <a:lnTo>
                  <a:pt x="3108" y="243"/>
                </a:lnTo>
                <a:lnTo>
                  <a:pt x="3106" y="240"/>
                </a:lnTo>
                <a:lnTo>
                  <a:pt x="3102" y="235"/>
                </a:lnTo>
                <a:lnTo>
                  <a:pt x="3096" y="232"/>
                </a:lnTo>
                <a:lnTo>
                  <a:pt x="3090" y="230"/>
                </a:lnTo>
                <a:lnTo>
                  <a:pt x="3083" y="230"/>
                </a:lnTo>
                <a:lnTo>
                  <a:pt x="3075" y="230"/>
                </a:lnTo>
                <a:lnTo>
                  <a:pt x="3072" y="231"/>
                </a:lnTo>
                <a:lnTo>
                  <a:pt x="3069" y="232"/>
                </a:lnTo>
                <a:lnTo>
                  <a:pt x="3066" y="234"/>
                </a:lnTo>
                <a:lnTo>
                  <a:pt x="3064" y="235"/>
                </a:lnTo>
                <a:lnTo>
                  <a:pt x="3061" y="237"/>
                </a:lnTo>
                <a:lnTo>
                  <a:pt x="3059" y="240"/>
                </a:lnTo>
                <a:close/>
                <a:moveTo>
                  <a:pt x="3327" y="215"/>
                </a:moveTo>
                <a:lnTo>
                  <a:pt x="3331" y="218"/>
                </a:lnTo>
                <a:lnTo>
                  <a:pt x="3335" y="221"/>
                </a:lnTo>
                <a:lnTo>
                  <a:pt x="3339" y="225"/>
                </a:lnTo>
                <a:lnTo>
                  <a:pt x="3342" y="229"/>
                </a:lnTo>
                <a:lnTo>
                  <a:pt x="3344" y="234"/>
                </a:lnTo>
                <a:lnTo>
                  <a:pt x="3346" y="240"/>
                </a:lnTo>
                <a:lnTo>
                  <a:pt x="3347" y="246"/>
                </a:lnTo>
                <a:lnTo>
                  <a:pt x="3347" y="252"/>
                </a:lnTo>
                <a:lnTo>
                  <a:pt x="3347" y="325"/>
                </a:lnTo>
                <a:lnTo>
                  <a:pt x="3323" y="325"/>
                </a:lnTo>
                <a:lnTo>
                  <a:pt x="3323" y="256"/>
                </a:lnTo>
                <a:lnTo>
                  <a:pt x="3323" y="250"/>
                </a:lnTo>
                <a:lnTo>
                  <a:pt x="3322" y="245"/>
                </a:lnTo>
                <a:lnTo>
                  <a:pt x="3320" y="240"/>
                </a:lnTo>
                <a:lnTo>
                  <a:pt x="3317" y="237"/>
                </a:lnTo>
                <a:lnTo>
                  <a:pt x="3314" y="234"/>
                </a:lnTo>
                <a:lnTo>
                  <a:pt x="3310" y="232"/>
                </a:lnTo>
                <a:lnTo>
                  <a:pt x="3305" y="231"/>
                </a:lnTo>
                <a:lnTo>
                  <a:pt x="3300" y="230"/>
                </a:lnTo>
                <a:lnTo>
                  <a:pt x="3293" y="231"/>
                </a:lnTo>
                <a:lnTo>
                  <a:pt x="3290" y="232"/>
                </a:lnTo>
                <a:lnTo>
                  <a:pt x="3288" y="233"/>
                </a:lnTo>
                <a:lnTo>
                  <a:pt x="3283" y="236"/>
                </a:lnTo>
                <a:lnTo>
                  <a:pt x="3278" y="239"/>
                </a:lnTo>
                <a:lnTo>
                  <a:pt x="3276" y="242"/>
                </a:lnTo>
                <a:lnTo>
                  <a:pt x="3275" y="244"/>
                </a:lnTo>
                <a:lnTo>
                  <a:pt x="3272" y="250"/>
                </a:lnTo>
                <a:lnTo>
                  <a:pt x="3271" y="253"/>
                </a:lnTo>
                <a:lnTo>
                  <a:pt x="3270" y="257"/>
                </a:lnTo>
                <a:lnTo>
                  <a:pt x="3270" y="264"/>
                </a:lnTo>
                <a:lnTo>
                  <a:pt x="3270" y="325"/>
                </a:lnTo>
                <a:lnTo>
                  <a:pt x="3246" y="325"/>
                </a:lnTo>
                <a:lnTo>
                  <a:pt x="3246" y="256"/>
                </a:lnTo>
                <a:lnTo>
                  <a:pt x="3245" y="250"/>
                </a:lnTo>
                <a:lnTo>
                  <a:pt x="3244" y="245"/>
                </a:lnTo>
                <a:lnTo>
                  <a:pt x="3242" y="240"/>
                </a:lnTo>
                <a:lnTo>
                  <a:pt x="3240" y="237"/>
                </a:lnTo>
                <a:lnTo>
                  <a:pt x="3236" y="234"/>
                </a:lnTo>
                <a:lnTo>
                  <a:pt x="3232" y="232"/>
                </a:lnTo>
                <a:lnTo>
                  <a:pt x="3228" y="231"/>
                </a:lnTo>
                <a:lnTo>
                  <a:pt x="3223" y="230"/>
                </a:lnTo>
                <a:lnTo>
                  <a:pt x="3219" y="231"/>
                </a:lnTo>
                <a:lnTo>
                  <a:pt x="3216" y="231"/>
                </a:lnTo>
                <a:lnTo>
                  <a:pt x="3212" y="233"/>
                </a:lnTo>
                <a:lnTo>
                  <a:pt x="3209" y="234"/>
                </a:lnTo>
                <a:lnTo>
                  <a:pt x="3206" y="236"/>
                </a:lnTo>
                <a:lnTo>
                  <a:pt x="3203" y="239"/>
                </a:lnTo>
                <a:lnTo>
                  <a:pt x="3200" y="242"/>
                </a:lnTo>
                <a:lnTo>
                  <a:pt x="3198" y="246"/>
                </a:lnTo>
                <a:lnTo>
                  <a:pt x="3196" y="250"/>
                </a:lnTo>
                <a:lnTo>
                  <a:pt x="3195" y="255"/>
                </a:lnTo>
                <a:lnTo>
                  <a:pt x="3194" y="260"/>
                </a:lnTo>
                <a:lnTo>
                  <a:pt x="3193" y="266"/>
                </a:lnTo>
                <a:lnTo>
                  <a:pt x="3193" y="325"/>
                </a:lnTo>
                <a:lnTo>
                  <a:pt x="3169" y="325"/>
                </a:lnTo>
                <a:lnTo>
                  <a:pt x="3169" y="213"/>
                </a:lnTo>
                <a:lnTo>
                  <a:pt x="3191" y="213"/>
                </a:lnTo>
                <a:lnTo>
                  <a:pt x="3192" y="232"/>
                </a:lnTo>
                <a:lnTo>
                  <a:pt x="3195" y="227"/>
                </a:lnTo>
                <a:lnTo>
                  <a:pt x="3199" y="223"/>
                </a:lnTo>
                <a:lnTo>
                  <a:pt x="3203" y="219"/>
                </a:lnTo>
                <a:lnTo>
                  <a:pt x="3207" y="216"/>
                </a:lnTo>
                <a:lnTo>
                  <a:pt x="3210" y="215"/>
                </a:lnTo>
                <a:lnTo>
                  <a:pt x="3212" y="214"/>
                </a:lnTo>
                <a:lnTo>
                  <a:pt x="3217" y="212"/>
                </a:lnTo>
                <a:lnTo>
                  <a:pt x="3223" y="211"/>
                </a:lnTo>
                <a:lnTo>
                  <a:pt x="3228" y="211"/>
                </a:lnTo>
                <a:lnTo>
                  <a:pt x="3234" y="211"/>
                </a:lnTo>
                <a:lnTo>
                  <a:pt x="3240" y="212"/>
                </a:lnTo>
                <a:lnTo>
                  <a:pt x="3246" y="214"/>
                </a:lnTo>
                <a:lnTo>
                  <a:pt x="3251" y="216"/>
                </a:lnTo>
                <a:lnTo>
                  <a:pt x="3256" y="220"/>
                </a:lnTo>
                <a:lnTo>
                  <a:pt x="3260" y="223"/>
                </a:lnTo>
                <a:lnTo>
                  <a:pt x="3263" y="228"/>
                </a:lnTo>
                <a:lnTo>
                  <a:pt x="3266" y="233"/>
                </a:lnTo>
                <a:lnTo>
                  <a:pt x="3269" y="228"/>
                </a:lnTo>
                <a:lnTo>
                  <a:pt x="3273" y="223"/>
                </a:lnTo>
                <a:lnTo>
                  <a:pt x="3275" y="221"/>
                </a:lnTo>
                <a:lnTo>
                  <a:pt x="3277" y="220"/>
                </a:lnTo>
                <a:lnTo>
                  <a:pt x="3282" y="216"/>
                </a:lnTo>
                <a:lnTo>
                  <a:pt x="3288" y="214"/>
                </a:lnTo>
                <a:lnTo>
                  <a:pt x="3293" y="212"/>
                </a:lnTo>
                <a:lnTo>
                  <a:pt x="3300" y="211"/>
                </a:lnTo>
                <a:lnTo>
                  <a:pt x="3306" y="211"/>
                </a:lnTo>
                <a:lnTo>
                  <a:pt x="3311" y="211"/>
                </a:lnTo>
                <a:lnTo>
                  <a:pt x="3317" y="212"/>
                </a:lnTo>
                <a:lnTo>
                  <a:pt x="3319" y="212"/>
                </a:lnTo>
                <a:lnTo>
                  <a:pt x="3322" y="213"/>
                </a:lnTo>
                <a:lnTo>
                  <a:pt x="3327" y="215"/>
                </a:lnTo>
                <a:close/>
                <a:moveTo>
                  <a:pt x="3540" y="215"/>
                </a:moveTo>
                <a:lnTo>
                  <a:pt x="3544" y="218"/>
                </a:lnTo>
                <a:lnTo>
                  <a:pt x="3548" y="221"/>
                </a:lnTo>
                <a:lnTo>
                  <a:pt x="3552" y="225"/>
                </a:lnTo>
                <a:lnTo>
                  <a:pt x="3555" y="229"/>
                </a:lnTo>
                <a:lnTo>
                  <a:pt x="3557" y="234"/>
                </a:lnTo>
                <a:lnTo>
                  <a:pt x="3559" y="240"/>
                </a:lnTo>
                <a:lnTo>
                  <a:pt x="3560" y="246"/>
                </a:lnTo>
                <a:lnTo>
                  <a:pt x="3561" y="252"/>
                </a:lnTo>
                <a:lnTo>
                  <a:pt x="3561" y="325"/>
                </a:lnTo>
                <a:lnTo>
                  <a:pt x="3536" y="325"/>
                </a:lnTo>
                <a:lnTo>
                  <a:pt x="3536" y="256"/>
                </a:lnTo>
                <a:lnTo>
                  <a:pt x="3536" y="250"/>
                </a:lnTo>
                <a:lnTo>
                  <a:pt x="3535" y="245"/>
                </a:lnTo>
                <a:lnTo>
                  <a:pt x="3533" y="240"/>
                </a:lnTo>
                <a:lnTo>
                  <a:pt x="3530" y="237"/>
                </a:lnTo>
                <a:lnTo>
                  <a:pt x="3527" y="234"/>
                </a:lnTo>
                <a:lnTo>
                  <a:pt x="3523" y="232"/>
                </a:lnTo>
                <a:lnTo>
                  <a:pt x="3518" y="231"/>
                </a:lnTo>
                <a:lnTo>
                  <a:pt x="3513" y="230"/>
                </a:lnTo>
                <a:lnTo>
                  <a:pt x="3507" y="231"/>
                </a:lnTo>
                <a:lnTo>
                  <a:pt x="3505" y="232"/>
                </a:lnTo>
                <a:lnTo>
                  <a:pt x="3502" y="233"/>
                </a:lnTo>
                <a:lnTo>
                  <a:pt x="3497" y="236"/>
                </a:lnTo>
                <a:lnTo>
                  <a:pt x="3493" y="239"/>
                </a:lnTo>
                <a:lnTo>
                  <a:pt x="3491" y="242"/>
                </a:lnTo>
                <a:lnTo>
                  <a:pt x="3489" y="244"/>
                </a:lnTo>
                <a:lnTo>
                  <a:pt x="3486" y="250"/>
                </a:lnTo>
                <a:lnTo>
                  <a:pt x="3485" y="253"/>
                </a:lnTo>
                <a:lnTo>
                  <a:pt x="3485" y="257"/>
                </a:lnTo>
                <a:lnTo>
                  <a:pt x="3484" y="264"/>
                </a:lnTo>
                <a:lnTo>
                  <a:pt x="3484" y="325"/>
                </a:lnTo>
                <a:lnTo>
                  <a:pt x="3460" y="325"/>
                </a:lnTo>
                <a:lnTo>
                  <a:pt x="3460" y="256"/>
                </a:lnTo>
                <a:lnTo>
                  <a:pt x="3460" y="250"/>
                </a:lnTo>
                <a:lnTo>
                  <a:pt x="3459" y="245"/>
                </a:lnTo>
                <a:lnTo>
                  <a:pt x="3457" y="240"/>
                </a:lnTo>
                <a:lnTo>
                  <a:pt x="3454" y="237"/>
                </a:lnTo>
                <a:lnTo>
                  <a:pt x="3450" y="234"/>
                </a:lnTo>
                <a:lnTo>
                  <a:pt x="3446" y="232"/>
                </a:lnTo>
                <a:lnTo>
                  <a:pt x="3442" y="231"/>
                </a:lnTo>
                <a:lnTo>
                  <a:pt x="3437" y="230"/>
                </a:lnTo>
                <a:lnTo>
                  <a:pt x="3433" y="231"/>
                </a:lnTo>
                <a:lnTo>
                  <a:pt x="3430" y="231"/>
                </a:lnTo>
                <a:lnTo>
                  <a:pt x="3426" y="233"/>
                </a:lnTo>
                <a:lnTo>
                  <a:pt x="3423" y="234"/>
                </a:lnTo>
                <a:lnTo>
                  <a:pt x="3420" y="236"/>
                </a:lnTo>
                <a:lnTo>
                  <a:pt x="3417" y="239"/>
                </a:lnTo>
                <a:lnTo>
                  <a:pt x="3414" y="242"/>
                </a:lnTo>
                <a:lnTo>
                  <a:pt x="3412" y="246"/>
                </a:lnTo>
                <a:lnTo>
                  <a:pt x="3410" y="250"/>
                </a:lnTo>
                <a:lnTo>
                  <a:pt x="3409" y="255"/>
                </a:lnTo>
                <a:lnTo>
                  <a:pt x="3408" y="260"/>
                </a:lnTo>
                <a:lnTo>
                  <a:pt x="3408" y="266"/>
                </a:lnTo>
                <a:lnTo>
                  <a:pt x="3408" y="325"/>
                </a:lnTo>
                <a:lnTo>
                  <a:pt x="3384" y="325"/>
                </a:lnTo>
                <a:lnTo>
                  <a:pt x="3384" y="213"/>
                </a:lnTo>
                <a:lnTo>
                  <a:pt x="3405" y="213"/>
                </a:lnTo>
                <a:lnTo>
                  <a:pt x="3406" y="232"/>
                </a:lnTo>
                <a:lnTo>
                  <a:pt x="3409" y="227"/>
                </a:lnTo>
                <a:lnTo>
                  <a:pt x="3413" y="223"/>
                </a:lnTo>
                <a:lnTo>
                  <a:pt x="3417" y="219"/>
                </a:lnTo>
                <a:lnTo>
                  <a:pt x="3421" y="216"/>
                </a:lnTo>
                <a:lnTo>
                  <a:pt x="3424" y="215"/>
                </a:lnTo>
                <a:lnTo>
                  <a:pt x="3426" y="214"/>
                </a:lnTo>
                <a:lnTo>
                  <a:pt x="3432" y="212"/>
                </a:lnTo>
                <a:lnTo>
                  <a:pt x="3437" y="211"/>
                </a:lnTo>
                <a:lnTo>
                  <a:pt x="3443" y="211"/>
                </a:lnTo>
                <a:lnTo>
                  <a:pt x="3449" y="211"/>
                </a:lnTo>
                <a:lnTo>
                  <a:pt x="3455" y="212"/>
                </a:lnTo>
                <a:lnTo>
                  <a:pt x="3460" y="214"/>
                </a:lnTo>
                <a:lnTo>
                  <a:pt x="3465" y="216"/>
                </a:lnTo>
                <a:lnTo>
                  <a:pt x="3470" y="220"/>
                </a:lnTo>
                <a:lnTo>
                  <a:pt x="3474" y="223"/>
                </a:lnTo>
                <a:lnTo>
                  <a:pt x="3478" y="228"/>
                </a:lnTo>
                <a:lnTo>
                  <a:pt x="3481" y="233"/>
                </a:lnTo>
                <a:lnTo>
                  <a:pt x="3483" y="228"/>
                </a:lnTo>
                <a:lnTo>
                  <a:pt x="3487" y="223"/>
                </a:lnTo>
                <a:lnTo>
                  <a:pt x="3489" y="221"/>
                </a:lnTo>
                <a:lnTo>
                  <a:pt x="3491" y="220"/>
                </a:lnTo>
                <a:lnTo>
                  <a:pt x="3496" y="216"/>
                </a:lnTo>
                <a:lnTo>
                  <a:pt x="3502" y="214"/>
                </a:lnTo>
                <a:lnTo>
                  <a:pt x="3507" y="212"/>
                </a:lnTo>
                <a:lnTo>
                  <a:pt x="3513" y="211"/>
                </a:lnTo>
                <a:lnTo>
                  <a:pt x="3519" y="211"/>
                </a:lnTo>
                <a:lnTo>
                  <a:pt x="3525" y="211"/>
                </a:lnTo>
                <a:lnTo>
                  <a:pt x="3530" y="212"/>
                </a:lnTo>
                <a:lnTo>
                  <a:pt x="3533" y="212"/>
                </a:lnTo>
                <a:lnTo>
                  <a:pt x="3535" y="213"/>
                </a:lnTo>
                <a:lnTo>
                  <a:pt x="3540" y="215"/>
                </a:lnTo>
                <a:close/>
                <a:moveTo>
                  <a:pt x="3699" y="213"/>
                </a:moveTo>
                <a:lnTo>
                  <a:pt x="3699" y="325"/>
                </a:lnTo>
                <a:lnTo>
                  <a:pt x="3677" y="325"/>
                </a:lnTo>
                <a:lnTo>
                  <a:pt x="3676" y="307"/>
                </a:lnTo>
                <a:lnTo>
                  <a:pt x="3673" y="312"/>
                </a:lnTo>
                <a:lnTo>
                  <a:pt x="3670" y="316"/>
                </a:lnTo>
                <a:lnTo>
                  <a:pt x="3665" y="320"/>
                </a:lnTo>
                <a:lnTo>
                  <a:pt x="3661" y="322"/>
                </a:lnTo>
                <a:lnTo>
                  <a:pt x="3655" y="325"/>
                </a:lnTo>
                <a:lnTo>
                  <a:pt x="3653" y="326"/>
                </a:lnTo>
                <a:lnTo>
                  <a:pt x="3650" y="326"/>
                </a:lnTo>
                <a:lnTo>
                  <a:pt x="3643" y="327"/>
                </a:lnTo>
                <a:lnTo>
                  <a:pt x="3636" y="328"/>
                </a:lnTo>
                <a:lnTo>
                  <a:pt x="3628" y="327"/>
                </a:lnTo>
                <a:lnTo>
                  <a:pt x="3624" y="326"/>
                </a:lnTo>
                <a:lnTo>
                  <a:pt x="3620" y="325"/>
                </a:lnTo>
                <a:lnTo>
                  <a:pt x="3616" y="324"/>
                </a:lnTo>
                <a:lnTo>
                  <a:pt x="3613" y="322"/>
                </a:lnTo>
                <a:lnTo>
                  <a:pt x="3607" y="318"/>
                </a:lnTo>
                <a:lnTo>
                  <a:pt x="3605" y="315"/>
                </a:lnTo>
                <a:lnTo>
                  <a:pt x="3602" y="312"/>
                </a:lnTo>
                <a:lnTo>
                  <a:pt x="3600" y="309"/>
                </a:lnTo>
                <a:lnTo>
                  <a:pt x="3599" y="305"/>
                </a:lnTo>
                <a:lnTo>
                  <a:pt x="3598" y="301"/>
                </a:lnTo>
                <a:lnTo>
                  <a:pt x="3597" y="297"/>
                </a:lnTo>
                <a:lnTo>
                  <a:pt x="3596" y="292"/>
                </a:lnTo>
                <a:lnTo>
                  <a:pt x="3596" y="287"/>
                </a:lnTo>
                <a:lnTo>
                  <a:pt x="3596" y="213"/>
                </a:lnTo>
                <a:lnTo>
                  <a:pt x="3620" y="213"/>
                </a:lnTo>
                <a:lnTo>
                  <a:pt x="3620" y="281"/>
                </a:lnTo>
                <a:lnTo>
                  <a:pt x="3620" y="287"/>
                </a:lnTo>
                <a:lnTo>
                  <a:pt x="3622" y="293"/>
                </a:lnTo>
                <a:lnTo>
                  <a:pt x="3623" y="298"/>
                </a:lnTo>
                <a:lnTo>
                  <a:pt x="3626" y="302"/>
                </a:lnTo>
                <a:lnTo>
                  <a:pt x="3629" y="304"/>
                </a:lnTo>
                <a:lnTo>
                  <a:pt x="3633" y="306"/>
                </a:lnTo>
                <a:lnTo>
                  <a:pt x="3638" y="307"/>
                </a:lnTo>
                <a:lnTo>
                  <a:pt x="3643" y="308"/>
                </a:lnTo>
                <a:lnTo>
                  <a:pt x="3650" y="307"/>
                </a:lnTo>
                <a:lnTo>
                  <a:pt x="3656" y="306"/>
                </a:lnTo>
                <a:lnTo>
                  <a:pt x="3658" y="304"/>
                </a:lnTo>
                <a:lnTo>
                  <a:pt x="3661" y="303"/>
                </a:lnTo>
                <a:lnTo>
                  <a:pt x="3664" y="301"/>
                </a:lnTo>
                <a:lnTo>
                  <a:pt x="3666" y="299"/>
                </a:lnTo>
                <a:lnTo>
                  <a:pt x="3670" y="294"/>
                </a:lnTo>
                <a:lnTo>
                  <a:pt x="3672" y="288"/>
                </a:lnTo>
                <a:lnTo>
                  <a:pt x="3674" y="282"/>
                </a:lnTo>
                <a:lnTo>
                  <a:pt x="3675" y="274"/>
                </a:lnTo>
                <a:lnTo>
                  <a:pt x="3675" y="213"/>
                </a:lnTo>
                <a:lnTo>
                  <a:pt x="3699" y="213"/>
                </a:lnTo>
                <a:close/>
                <a:moveTo>
                  <a:pt x="3827" y="221"/>
                </a:moveTo>
                <a:lnTo>
                  <a:pt x="3830" y="224"/>
                </a:lnTo>
                <a:lnTo>
                  <a:pt x="3832" y="227"/>
                </a:lnTo>
                <a:lnTo>
                  <a:pt x="3834" y="231"/>
                </a:lnTo>
                <a:lnTo>
                  <a:pt x="3836" y="235"/>
                </a:lnTo>
                <a:lnTo>
                  <a:pt x="3837" y="239"/>
                </a:lnTo>
                <a:lnTo>
                  <a:pt x="3838" y="243"/>
                </a:lnTo>
                <a:lnTo>
                  <a:pt x="3839" y="248"/>
                </a:lnTo>
                <a:lnTo>
                  <a:pt x="3839" y="252"/>
                </a:lnTo>
                <a:lnTo>
                  <a:pt x="3839" y="325"/>
                </a:lnTo>
                <a:lnTo>
                  <a:pt x="3815" y="325"/>
                </a:lnTo>
                <a:lnTo>
                  <a:pt x="3815" y="260"/>
                </a:lnTo>
                <a:lnTo>
                  <a:pt x="3814" y="253"/>
                </a:lnTo>
                <a:lnTo>
                  <a:pt x="3813" y="247"/>
                </a:lnTo>
                <a:lnTo>
                  <a:pt x="3811" y="242"/>
                </a:lnTo>
                <a:lnTo>
                  <a:pt x="3809" y="238"/>
                </a:lnTo>
                <a:lnTo>
                  <a:pt x="3805" y="235"/>
                </a:lnTo>
                <a:lnTo>
                  <a:pt x="3803" y="233"/>
                </a:lnTo>
                <a:lnTo>
                  <a:pt x="3801" y="232"/>
                </a:lnTo>
                <a:lnTo>
                  <a:pt x="3796" y="231"/>
                </a:lnTo>
                <a:lnTo>
                  <a:pt x="3791" y="230"/>
                </a:lnTo>
                <a:lnTo>
                  <a:pt x="3785" y="231"/>
                </a:lnTo>
                <a:lnTo>
                  <a:pt x="3782" y="232"/>
                </a:lnTo>
                <a:lnTo>
                  <a:pt x="3779" y="233"/>
                </a:lnTo>
                <a:lnTo>
                  <a:pt x="3776" y="234"/>
                </a:lnTo>
                <a:lnTo>
                  <a:pt x="3774" y="235"/>
                </a:lnTo>
                <a:lnTo>
                  <a:pt x="3771" y="237"/>
                </a:lnTo>
                <a:lnTo>
                  <a:pt x="3769" y="239"/>
                </a:lnTo>
                <a:lnTo>
                  <a:pt x="3765" y="244"/>
                </a:lnTo>
                <a:lnTo>
                  <a:pt x="3762" y="250"/>
                </a:lnTo>
                <a:lnTo>
                  <a:pt x="3761" y="257"/>
                </a:lnTo>
                <a:lnTo>
                  <a:pt x="3760" y="266"/>
                </a:lnTo>
                <a:lnTo>
                  <a:pt x="3760" y="325"/>
                </a:lnTo>
                <a:lnTo>
                  <a:pt x="3736" y="325"/>
                </a:lnTo>
                <a:lnTo>
                  <a:pt x="3736" y="213"/>
                </a:lnTo>
                <a:lnTo>
                  <a:pt x="3757" y="213"/>
                </a:lnTo>
                <a:lnTo>
                  <a:pt x="3758" y="232"/>
                </a:lnTo>
                <a:lnTo>
                  <a:pt x="3762" y="227"/>
                </a:lnTo>
                <a:lnTo>
                  <a:pt x="3765" y="222"/>
                </a:lnTo>
                <a:lnTo>
                  <a:pt x="3769" y="219"/>
                </a:lnTo>
                <a:lnTo>
                  <a:pt x="3774" y="216"/>
                </a:lnTo>
                <a:lnTo>
                  <a:pt x="3779" y="214"/>
                </a:lnTo>
                <a:lnTo>
                  <a:pt x="3782" y="213"/>
                </a:lnTo>
                <a:lnTo>
                  <a:pt x="3785" y="212"/>
                </a:lnTo>
                <a:lnTo>
                  <a:pt x="3790" y="211"/>
                </a:lnTo>
                <a:lnTo>
                  <a:pt x="3796" y="211"/>
                </a:lnTo>
                <a:lnTo>
                  <a:pt x="3805" y="211"/>
                </a:lnTo>
                <a:lnTo>
                  <a:pt x="3809" y="212"/>
                </a:lnTo>
                <a:lnTo>
                  <a:pt x="3813" y="213"/>
                </a:lnTo>
                <a:lnTo>
                  <a:pt x="3821" y="217"/>
                </a:lnTo>
                <a:lnTo>
                  <a:pt x="3824" y="219"/>
                </a:lnTo>
                <a:lnTo>
                  <a:pt x="3827" y="221"/>
                </a:lnTo>
                <a:close/>
                <a:moveTo>
                  <a:pt x="3953" y="277"/>
                </a:moveTo>
                <a:lnTo>
                  <a:pt x="3876" y="277"/>
                </a:lnTo>
                <a:lnTo>
                  <a:pt x="3876" y="255"/>
                </a:lnTo>
                <a:lnTo>
                  <a:pt x="3953" y="255"/>
                </a:lnTo>
                <a:lnTo>
                  <a:pt x="3953" y="277"/>
                </a:lnTo>
                <a:close/>
                <a:moveTo>
                  <a:pt x="2924" y="484"/>
                </a:moveTo>
                <a:lnTo>
                  <a:pt x="2961" y="484"/>
                </a:lnTo>
                <a:lnTo>
                  <a:pt x="2961" y="502"/>
                </a:lnTo>
                <a:lnTo>
                  <a:pt x="2925" y="502"/>
                </a:lnTo>
                <a:lnTo>
                  <a:pt x="2925" y="596"/>
                </a:lnTo>
                <a:lnTo>
                  <a:pt x="2901" y="596"/>
                </a:lnTo>
                <a:lnTo>
                  <a:pt x="2901" y="502"/>
                </a:lnTo>
                <a:lnTo>
                  <a:pt x="2880" y="502"/>
                </a:lnTo>
                <a:lnTo>
                  <a:pt x="2880" y="484"/>
                </a:lnTo>
                <a:lnTo>
                  <a:pt x="2901" y="484"/>
                </a:lnTo>
                <a:lnTo>
                  <a:pt x="2901" y="467"/>
                </a:lnTo>
                <a:lnTo>
                  <a:pt x="2901" y="463"/>
                </a:lnTo>
                <a:lnTo>
                  <a:pt x="2902" y="459"/>
                </a:lnTo>
                <a:lnTo>
                  <a:pt x="2902" y="456"/>
                </a:lnTo>
                <a:lnTo>
                  <a:pt x="2903" y="452"/>
                </a:lnTo>
                <a:lnTo>
                  <a:pt x="2905" y="449"/>
                </a:lnTo>
                <a:lnTo>
                  <a:pt x="2907" y="446"/>
                </a:lnTo>
                <a:lnTo>
                  <a:pt x="2909" y="443"/>
                </a:lnTo>
                <a:lnTo>
                  <a:pt x="2911" y="441"/>
                </a:lnTo>
                <a:lnTo>
                  <a:pt x="2914" y="439"/>
                </a:lnTo>
                <a:lnTo>
                  <a:pt x="2917" y="437"/>
                </a:lnTo>
                <a:lnTo>
                  <a:pt x="2919" y="436"/>
                </a:lnTo>
                <a:lnTo>
                  <a:pt x="2920" y="435"/>
                </a:lnTo>
                <a:lnTo>
                  <a:pt x="2924" y="434"/>
                </a:lnTo>
                <a:lnTo>
                  <a:pt x="2927" y="433"/>
                </a:lnTo>
                <a:lnTo>
                  <a:pt x="2931" y="432"/>
                </a:lnTo>
                <a:lnTo>
                  <a:pt x="2936" y="432"/>
                </a:lnTo>
                <a:lnTo>
                  <a:pt x="2940" y="431"/>
                </a:lnTo>
                <a:lnTo>
                  <a:pt x="2947" y="432"/>
                </a:lnTo>
                <a:lnTo>
                  <a:pt x="2953" y="433"/>
                </a:lnTo>
                <a:lnTo>
                  <a:pt x="2958" y="435"/>
                </a:lnTo>
                <a:lnTo>
                  <a:pt x="2961" y="437"/>
                </a:lnTo>
                <a:lnTo>
                  <a:pt x="2957" y="454"/>
                </a:lnTo>
                <a:lnTo>
                  <a:pt x="2954" y="453"/>
                </a:lnTo>
                <a:lnTo>
                  <a:pt x="2951" y="452"/>
                </a:lnTo>
                <a:lnTo>
                  <a:pt x="2944" y="451"/>
                </a:lnTo>
                <a:lnTo>
                  <a:pt x="2939" y="451"/>
                </a:lnTo>
                <a:lnTo>
                  <a:pt x="2935" y="452"/>
                </a:lnTo>
                <a:lnTo>
                  <a:pt x="2932" y="454"/>
                </a:lnTo>
                <a:lnTo>
                  <a:pt x="2929" y="456"/>
                </a:lnTo>
                <a:lnTo>
                  <a:pt x="2927" y="458"/>
                </a:lnTo>
                <a:lnTo>
                  <a:pt x="2926" y="460"/>
                </a:lnTo>
                <a:lnTo>
                  <a:pt x="2926" y="461"/>
                </a:lnTo>
                <a:lnTo>
                  <a:pt x="2925" y="465"/>
                </a:lnTo>
                <a:lnTo>
                  <a:pt x="2924" y="469"/>
                </a:lnTo>
                <a:lnTo>
                  <a:pt x="2924" y="484"/>
                </a:lnTo>
                <a:close/>
                <a:moveTo>
                  <a:pt x="3070" y="497"/>
                </a:moveTo>
                <a:lnTo>
                  <a:pt x="3074" y="501"/>
                </a:lnTo>
                <a:lnTo>
                  <a:pt x="3077" y="505"/>
                </a:lnTo>
                <a:lnTo>
                  <a:pt x="3079" y="510"/>
                </a:lnTo>
                <a:lnTo>
                  <a:pt x="3081" y="515"/>
                </a:lnTo>
                <a:lnTo>
                  <a:pt x="3083" y="521"/>
                </a:lnTo>
                <a:lnTo>
                  <a:pt x="3084" y="527"/>
                </a:lnTo>
                <a:lnTo>
                  <a:pt x="3085" y="533"/>
                </a:lnTo>
                <a:lnTo>
                  <a:pt x="3085" y="540"/>
                </a:lnTo>
                <a:lnTo>
                  <a:pt x="3085" y="546"/>
                </a:lnTo>
                <a:lnTo>
                  <a:pt x="3084" y="553"/>
                </a:lnTo>
                <a:lnTo>
                  <a:pt x="3083" y="559"/>
                </a:lnTo>
                <a:lnTo>
                  <a:pt x="3081" y="564"/>
                </a:lnTo>
                <a:lnTo>
                  <a:pt x="3079" y="569"/>
                </a:lnTo>
                <a:lnTo>
                  <a:pt x="3077" y="574"/>
                </a:lnTo>
                <a:lnTo>
                  <a:pt x="3074" y="579"/>
                </a:lnTo>
                <a:lnTo>
                  <a:pt x="3070" y="583"/>
                </a:lnTo>
                <a:lnTo>
                  <a:pt x="3066" y="586"/>
                </a:lnTo>
                <a:lnTo>
                  <a:pt x="3062" y="589"/>
                </a:lnTo>
                <a:lnTo>
                  <a:pt x="3058" y="592"/>
                </a:lnTo>
                <a:lnTo>
                  <a:pt x="3053" y="594"/>
                </a:lnTo>
                <a:lnTo>
                  <a:pt x="3047" y="596"/>
                </a:lnTo>
                <a:lnTo>
                  <a:pt x="3042" y="597"/>
                </a:lnTo>
                <a:lnTo>
                  <a:pt x="3036" y="598"/>
                </a:lnTo>
                <a:lnTo>
                  <a:pt x="3029" y="598"/>
                </a:lnTo>
                <a:lnTo>
                  <a:pt x="3023" y="598"/>
                </a:lnTo>
                <a:lnTo>
                  <a:pt x="3017" y="597"/>
                </a:lnTo>
                <a:lnTo>
                  <a:pt x="3011" y="596"/>
                </a:lnTo>
                <a:lnTo>
                  <a:pt x="3006" y="594"/>
                </a:lnTo>
                <a:lnTo>
                  <a:pt x="3001" y="592"/>
                </a:lnTo>
                <a:lnTo>
                  <a:pt x="2996" y="589"/>
                </a:lnTo>
                <a:lnTo>
                  <a:pt x="2992" y="586"/>
                </a:lnTo>
                <a:lnTo>
                  <a:pt x="2988" y="583"/>
                </a:lnTo>
                <a:lnTo>
                  <a:pt x="2985" y="579"/>
                </a:lnTo>
                <a:lnTo>
                  <a:pt x="2982" y="574"/>
                </a:lnTo>
                <a:lnTo>
                  <a:pt x="2979" y="569"/>
                </a:lnTo>
                <a:lnTo>
                  <a:pt x="2977" y="564"/>
                </a:lnTo>
                <a:lnTo>
                  <a:pt x="2975" y="559"/>
                </a:lnTo>
                <a:lnTo>
                  <a:pt x="2974" y="553"/>
                </a:lnTo>
                <a:lnTo>
                  <a:pt x="2973" y="546"/>
                </a:lnTo>
                <a:lnTo>
                  <a:pt x="2973" y="540"/>
                </a:lnTo>
                <a:lnTo>
                  <a:pt x="2973" y="533"/>
                </a:lnTo>
                <a:lnTo>
                  <a:pt x="2974" y="527"/>
                </a:lnTo>
                <a:lnTo>
                  <a:pt x="2975" y="521"/>
                </a:lnTo>
                <a:lnTo>
                  <a:pt x="2977" y="515"/>
                </a:lnTo>
                <a:lnTo>
                  <a:pt x="2979" y="510"/>
                </a:lnTo>
                <a:lnTo>
                  <a:pt x="2982" y="505"/>
                </a:lnTo>
                <a:lnTo>
                  <a:pt x="2985" y="501"/>
                </a:lnTo>
                <a:lnTo>
                  <a:pt x="2988" y="497"/>
                </a:lnTo>
                <a:lnTo>
                  <a:pt x="2992" y="493"/>
                </a:lnTo>
                <a:lnTo>
                  <a:pt x="2996" y="490"/>
                </a:lnTo>
                <a:lnTo>
                  <a:pt x="3001" y="487"/>
                </a:lnTo>
                <a:lnTo>
                  <a:pt x="3006" y="485"/>
                </a:lnTo>
                <a:lnTo>
                  <a:pt x="3011" y="483"/>
                </a:lnTo>
                <a:lnTo>
                  <a:pt x="3017" y="482"/>
                </a:lnTo>
                <a:lnTo>
                  <a:pt x="3023" y="482"/>
                </a:lnTo>
                <a:lnTo>
                  <a:pt x="3029" y="481"/>
                </a:lnTo>
                <a:lnTo>
                  <a:pt x="3036" y="482"/>
                </a:lnTo>
                <a:lnTo>
                  <a:pt x="3042" y="482"/>
                </a:lnTo>
                <a:lnTo>
                  <a:pt x="3047" y="483"/>
                </a:lnTo>
                <a:lnTo>
                  <a:pt x="3053" y="485"/>
                </a:lnTo>
                <a:lnTo>
                  <a:pt x="3058" y="487"/>
                </a:lnTo>
                <a:lnTo>
                  <a:pt x="3062" y="490"/>
                </a:lnTo>
                <a:lnTo>
                  <a:pt x="3066" y="493"/>
                </a:lnTo>
                <a:lnTo>
                  <a:pt x="3070" y="497"/>
                </a:lnTo>
                <a:close/>
                <a:moveTo>
                  <a:pt x="3006" y="510"/>
                </a:moveTo>
                <a:lnTo>
                  <a:pt x="3004" y="513"/>
                </a:lnTo>
                <a:lnTo>
                  <a:pt x="3002" y="516"/>
                </a:lnTo>
                <a:lnTo>
                  <a:pt x="3001" y="519"/>
                </a:lnTo>
                <a:lnTo>
                  <a:pt x="3000" y="523"/>
                </a:lnTo>
                <a:lnTo>
                  <a:pt x="2999" y="527"/>
                </a:lnTo>
                <a:lnTo>
                  <a:pt x="2998" y="531"/>
                </a:lnTo>
                <a:lnTo>
                  <a:pt x="2998" y="540"/>
                </a:lnTo>
                <a:lnTo>
                  <a:pt x="2998" y="549"/>
                </a:lnTo>
                <a:lnTo>
                  <a:pt x="2999" y="553"/>
                </a:lnTo>
                <a:lnTo>
                  <a:pt x="3000" y="557"/>
                </a:lnTo>
                <a:lnTo>
                  <a:pt x="3002" y="563"/>
                </a:lnTo>
                <a:lnTo>
                  <a:pt x="3006" y="569"/>
                </a:lnTo>
                <a:lnTo>
                  <a:pt x="3008" y="571"/>
                </a:lnTo>
                <a:lnTo>
                  <a:pt x="3010" y="574"/>
                </a:lnTo>
                <a:lnTo>
                  <a:pt x="3016" y="577"/>
                </a:lnTo>
                <a:lnTo>
                  <a:pt x="3022" y="579"/>
                </a:lnTo>
                <a:lnTo>
                  <a:pt x="3029" y="579"/>
                </a:lnTo>
                <a:lnTo>
                  <a:pt x="3036" y="579"/>
                </a:lnTo>
                <a:lnTo>
                  <a:pt x="3040" y="578"/>
                </a:lnTo>
                <a:lnTo>
                  <a:pt x="3043" y="577"/>
                </a:lnTo>
                <a:lnTo>
                  <a:pt x="3046" y="575"/>
                </a:lnTo>
                <a:lnTo>
                  <a:pt x="3048" y="573"/>
                </a:lnTo>
                <a:lnTo>
                  <a:pt x="3051" y="571"/>
                </a:lnTo>
                <a:lnTo>
                  <a:pt x="3053" y="569"/>
                </a:lnTo>
                <a:lnTo>
                  <a:pt x="3055" y="566"/>
                </a:lnTo>
                <a:lnTo>
                  <a:pt x="3056" y="563"/>
                </a:lnTo>
                <a:lnTo>
                  <a:pt x="3058" y="560"/>
                </a:lnTo>
                <a:lnTo>
                  <a:pt x="3059" y="556"/>
                </a:lnTo>
                <a:lnTo>
                  <a:pt x="3060" y="553"/>
                </a:lnTo>
                <a:lnTo>
                  <a:pt x="3061" y="549"/>
                </a:lnTo>
                <a:lnTo>
                  <a:pt x="3061" y="540"/>
                </a:lnTo>
                <a:lnTo>
                  <a:pt x="3061" y="531"/>
                </a:lnTo>
                <a:lnTo>
                  <a:pt x="3060" y="527"/>
                </a:lnTo>
                <a:lnTo>
                  <a:pt x="3059" y="523"/>
                </a:lnTo>
                <a:lnTo>
                  <a:pt x="3056" y="516"/>
                </a:lnTo>
                <a:lnTo>
                  <a:pt x="3055" y="513"/>
                </a:lnTo>
                <a:lnTo>
                  <a:pt x="3053" y="511"/>
                </a:lnTo>
                <a:lnTo>
                  <a:pt x="3048" y="506"/>
                </a:lnTo>
                <a:lnTo>
                  <a:pt x="3043" y="503"/>
                </a:lnTo>
                <a:lnTo>
                  <a:pt x="3036" y="501"/>
                </a:lnTo>
                <a:lnTo>
                  <a:pt x="3029" y="500"/>
                </a:lnTo>
                <a:lnTo>
                  <a:pt x="3022" y="501"/>
                </a:lnTo>
                <a:lnTo>
                  <a:pt x="3019" y="502"/>
                </a:lnTo>
                <a:lnTo>
                  <a:pt x="3016" y="503"/>
                </a:lnTo>
                <a:lnTo>
                  <a:pt x="3013" y="504"/>
                </a:lnTo>
                <a:lnTo>
                  <a:pt x="3010" y="506"/>
                </a:lnTo>
                <a:lnTo>
                  <a:pt x="3008" y="508"/>
                </a:lnTo>
                <a:lnTo>
                  <a:pt x="3006" y="510"/>
                </a:lnTo>
                <a:close/>
                <a:moveTo>
                  <a:pt x="3017" y="442"/>
                </a:moveTo>
                <a:lnTo>
                  <a:pt x="3019" y="445"/>
                </a:lnTo>
                <a:lnTo>
                  <a:pt x="3020" y="447"/>
                </a:lnTo>
                <a:lnTo>
                  <a:pt x="3021" y="450"/>
                </a:lnTo>
                <a:lnTo>
                  <a:pt x="3021" y="453"/>
                </a:lnTo>
                <a:lnTo>
                  <a:pt x="3021" y="456"/>
                </a:lnTo>
                <a:lnTo>
                  <a:pt x="3020" y="459"/>
                </a:lnTo>
                <a:lnTo>
                  <a:pt x="3019" y="461"/>
                </a:lnTo>
                <a:lnTo>
                  <a:pt x="3017" y="463"/>
                </a:lnTo>
                <a:lnTo>
                  <a:pt x="3015" y="465"/>
                </a:lnTo>
                <a:lnTo>
                  <a:pt x="3013" y="466"/>
                </a:lnTo>
                <a:lnTo>
                  <a:pt x="3010" y="467"/>
                </a:lnTo>
                <a:lnTo>
                  <a:pt x="3007" y="467"/>
                </a:lnTo>
                <a:lnTo>
                  <a:pt x="3003" y="467"/>
                </a:lnTo>
                <a:lnTo>
                  <a:pt x="3001" y="466"/>
                </a:lnTo>
                <a:lnTo>
                  <a:pt x="2998" y="465"/>
                </a:lnTo>
                <a:lnTo>
                  <a:pt x="2996" y="463"/>
                </a:lnTo>
                <a:lnTo>
                  <a:pt x="2994" y="461"/>
                </a:lnTo>
                <a:lnTo>
                  <a:pt x="2993" y="458"/>
                </a:lnTo>
                <a:lnTo>
                  <a:pt x="2992" y="456"/>
                </a:lnTo>
                <a:lnTo>
                  <a:pt x="2992" y="453"/>
                </a:lnTo>
                <a:lnTo>
                  <a:pt x="2992" y="450"/>
                </a:lnTo>
                <a:lnTo>
                  <a:pt x="2993" y="447"/>
                </a:lnTo>
                <a:lnTo>
                  <a:pt x="2994" y="445"/>
                </a:lnTo>
                <a:lnTo>
                  <a:pt x="2996" y="442"/>
                </a:lnTo>
                <a:lnTo>
                  <a:pt x="2998" y="441"/>
                </a:lnTo>
                <a:lnTo>
                  <a:pt x="3001" y="440"/>
                </a:lnTo>
                <a:lnTo>
                  <a:pt x="3003" y="439"/>
                </a:lnTo>
                <a:lnTo>
                  <a:pt x="3007" y="439"/>
                </a:lnTo>
                <a:lnTo>
                  <a:pt x="3010" y="439"/>
                </a:lnTo>
                <a:lnTo>
                  <a:pt x="3013" y="440"/>
                </a:lnTo>
                <a:lnTo>
                  <a:pt x="3015" y="441"/>
                </a:lnTo>
                <a:lnTo>
                  <a:pt x="3017" y="442"/>
                </a:lnTo>
                <a:close/>
                <a:moveTo>
                  <a:pt x="3063" y="442"/>
                </a:moveTo>
                <a:lnTo>
                  <a:pt x="3064" y="445"/>
                </a:lnTo>
                <a:lnTo>
                  <a:pt x="3066" y="447"/>
                </a:lnTo>
                <a:lnTo>
                  <a:pt x="3066" y="450"/>
                </a:lnTo>
                <a:lnTo>
                  <a:pt x="3067" y="453"/>
                </a:lnTo>
                <a:lnTo>
                  <a:pt x="3066" y="456"/>
                </a:lnTo>
                <a:lnTo>
                  <a:pt x="3066" y="459"/>
                </a:lnTo>
                <a:lnTo>
                  <a:pt x="3064" y="461"/>
                </a:lnTo>
                <a:lnTo>
                  <a:pt x="3063" y="463"/>
                </a:lnTo>
                <a:lnTo>
                  <a:pt x="3061" y="465"/>
                </a:lnTo>
                <a:lnTo>
                  <a:pt x="3058" y="466"/>
                </a:lnTo>
                <a:lnTo>
                  <a:pt x="3055" y="467"/>
                </a:lnTo>
                <a:lnTo>
                  <a:pt x="3052" y="467"/>
                </a:lnTo>
                <a:lnTo>
                  <a:pt x="3049" y="467"/>
                </a:lnTo>
                <a:lnTo>
                  <a:pt x="3046" y="466"/>
                </a:lnTo>
                <a:lnTo>
                  <a:pt x="3043" y="465"/>
                </a:lnTo>
                <a:lnTo>
                  <a:pt x="3041" y="463"/>
                </a:lnTo>
                <a:lnTo>
                  <a:pt x="3040" y="461"/>
                </a:lnTo>
                <a:lnTo>
                  <a:pt x="3038" y="459"/>
                </a:lnTo>
                <a:lnTo>
                  <a:pt x="3038" y="456"/>
                </a:lnTo>
                <a:lnTo>
                  <a:pt x="3037" y="453"/>
                </a:lnTo>
                <a:lnTo>
                  <a:pt x="3038" y="450"/>
                </a:lnTo>
                <a:lnTo>
                  <a:pt x="3038" y="447"/>
                </a:lnTo>
                <a:lnTo>
                  <a:pt x="3040" y="445"/>
                </a:lnTo>
                <a:lnTo>
                  <a:pt x="3041" y="442"/>
                </a:lnTo>
                <a:lnTo>
                  <a:pt x="3043" y="441"/>
                </a:lnTo>
                <a:lnTo>
                  <a:pt x="3046" y="440"/>
                </a:lnTo>
                <a:lnTo>
                  <a:pt x="3049" y="439"/>
                </a:lnTo>
                <a:lnTo>
                  <a:pt x="3052" y="439"/>
                </a:lnTo>
                <a:lnTo>
                  <a:pt x="3055" y="439"/>
                </a:lnTo>
                <a:lnTo>
                  <a:pt x="3058" y="440"/>
                </a:lnTo>
                <a:lnTo>
                  <a:pt x="3061" y="441"/>
                </a:lnTo>
                <a:lnTo>
                  <a:pt x="3063" y="442"/>
                </a:lnTo>
                <a:close/>
                <a:moveTo>
                  <a:pt x="3182" y="484"/>
                </a:moveTo>
                <a:lnTo>
                  <a:pt x="3178" y="506"/>
                </a:lnTo>
                <a:lnTo>
                  <a:pt x="3175" y="504"/>
                </a:lnTo>
                <a:lnTo>
                  <a:pt x="3172" y="503"/>
                </a:lnTo>
                <a:lnTo>
                  <a:pt x="3168" y="503"/>
                </a:lnTo>
                <a:lnTo>
                  <a:pt x="3164" y="503"/>
                </a:lnTo>
                <a:lnTo>
                  <a:pt x="3160" y="503"/>
                </a:lnTo>
                <a:lnTo>
                  <a:pt x="3157" y="504"/>
                </a:lnTo>
                <a:lnTo>
                  <a:pt x="3153" y="505"/>
                </a:lnTo>
                <a:lnTo>
                  <a:pt x="3150" y="506"/>
                </a:lnTo>
                <a:lnTo>
                  <a:pt x="3147" y="509"/>
                </a:lnTo>
                <a:lnTo>
                  <a:pt x="3144" y="511"/>
                </a:lnTo>
                <a:lnTo>
                  <a:pt x="3142" y="514"/>
                </a:lnTo>
                <a:lnTo>
                  <a:pt x="3140" y="518"/>
                </a:lnTo>
                <a:lnTo>
                  <a:pt x="3138" y="522"/>
                </a:lnTo>
                <a:lnTo>
                  <a:pt x="3137" y="526"/>
                </a:lnTo>
                <a:lnTo>
                  <a:pt x="3136" y="531"/>
                </a:lnTo>
                <a:lnTo>
                  <a:pt x="3135" y="536"/>
                </a:lnTo>
                <a:lnTo>
                  <a:pt x="3135" y="596"/>
                </a:lnTo>
                <a:lnTo>
                  <a:pt x="3111" y="596"/>
                </a:lnTo>
                <a:lnTo>
                  <a:pt x="3111" y="484"/>
                </a:lnTo>
                <a:lnTo>
                  <a:pt x="3132" y="484"/>
                </a:lnTo>
                <a:lnTo>
                  <a:pt x="3134" y="504"/>
                </a:lnTo>
                <a:lnTo>
                  <a:pt x="3137" y="499"/>
                </a:lnTo>
                <a:lnTo>
                  <a:pt x="3138" y="496"/>
                </a:lnTo>
                <a:lnTo>
                  <a:pt x="3140" y="494"/>
                </a:lnTo>
                <a:lnTo>
                  <a:pt x="3141" y="492"/>
                </a:lnTo>
                <a:lnTo>
                  <a:pt x="3143" y="490"/>
                </a:lnTo>
                <a:lnTo>
                  <a:pt x="3148" y="487"/>
                </a:lnTo>
                <a:lnTo>
                  <a:pt x="3152" y="484"/>
                </a:lnTo>
                <a:lnTo>
                  <a:pt x="3157" y="483"/>
                </a:lnTo>
                <a:lnTo>
                  <a:pt x="3163" y="482"/>
                </a:lnTo>
                <a:lnTo>
                  <a:pt x="3169" y="481"/>
                </a:lnTo>
                <a:lnTo>
                  <a:pt x="3176" y="482"/>
                </a:lnTo>
                <a:lnTo>
                  <a:pt x="3182" y="484"/>
                </a:lnTo>
                <a:close/>
                <a:moveTo>
                  <a:pt x="3302" y="497"/>
                </a:moveTo>
                <a:lnTo>
                  <a:pt x="3305" y="501"/>
                </a:lnTo>
                <a:lnTo>
                  <a:pt x="3308" y="505"/>
                </a:lnTo>
                <a:lnTo>
                  <a:pt x="3310" y="510"/>
                </a:lnTo>
                <a:lnTo>
                  <a:pt x="3312" y="516"/>
                </a:lnTo>
                <a:lnTo>
                  <a:pt x="3314" y="521"/>
                </a:lnTo>
                <a:lnTo>
                  <a:pt x="3315" y="527"/>
                </a:lnTo>
                <a:lnTo>
                  <a:pt x="3315" y="533"/>
                </a:lnTo>
                <a:lnTo>
                  <a:pt x="3316" y="540"/>
                </a:lnTo>
                <a:lnTo>
                  <a:pt x="3315" y="547"/>
                </a:lnTo>
                <a:lnTo>
                  <a:pt x="3315" y="553"/>
                </a:lnTo>
                <a:lnTo>
                  <a:pt x="3314" y="559"/>
                </a:lnTo>
                <a:lnTo>
                  <a:pt x="3312" y="564"/>
                </a:lnTo>
                <a:lnTo>
                  <a:pt x="3310" y="570"/>
                </a:lnTo>
                <a:lnTo>
                  <a:pt x="3308" y="574"/>
                </a:lnTo>
                <a:lnTo>
                  <a:pt x="3305" y="579"/>
                </a:lnTo>
                <a:lnTo>
                  <a:pt x="3302" y="583"/>
                </a:lnTo>
                <a:lnTo>
                  <a:pt x="3299" y="586"/>
                </a:lnTo>
                <a:lnTo>
                  <a:pt x="3294" y="590"/>
                </a:lnTo>
                <a:lnTo>
                  <a:pt x="3290" y="592"/>
                </a:lnTo>
                <a:lnTo>
                  <a:pt x="3286" y="594"/>
                </a:lnTo>
                <a:lnTo>
                  <a:pt x="3281" y="596"/>
                </a:lnTo>
                <a:lnTo>
                  <a:pt x="3276" y="597"/>
                </a:lnTo>
                <a:lnTo>
                  <a:pt x="3271" y="598"/>
                </a:lnTo>
                <a:lnTo>
                  <a:pt x="3265" y="598"/>
                </a:lnTo>
                <a:lnTo>
                  <a:pt x="3259" y="598"/>
                </a:lnTo>
                <a:lnTo>
                  <a:pt x="3252" y="597"/>
                </a:lnTo>
                <a:lnTo>
                  <a:pt x="3247" y="595"/>
                </a:lnTo>
                <a:lnTo>
                  <a:pt x="3242" y="592"/>
                </a:lnTo>
                <a:lnTo>
                  <a:pt x="3237" y="588"/>
                </a:lnTo>
                <a:lnTo>
                  <a:pt x="3233" y="585"/>
                </a:lnTo>
                <a:lnTo>
                  <a:pt x="3230" y="580"/>
                </a:lnTo>
                <a:lnTo>
                  <a:pt x="3227" y="575"/>
                </a:lnTo>
                <a:lnTo>
                  <a:pt x="3226" y="596"/>
                </a:lnTo>
                <a:lnTo>
                  <a:pt x="3204" y="596"/>
                </a:lnTo>
                <a:lnTo>
                  <a:pt x="3204" y="433"/>
                </a:lnTo>
                <a:lnTo>
                  <a:pt x="3229" y="433"/>
                </a:lnTo>
                <a:lnTo>
                  <a:pt x="3229" y="502"/>
                </a:lnTo>
                <a:lnTo>
                  <a:pt x="3231" y="497"/>
                </a:lnTo>
                <a:lnTo>
                  <a:pt x="3235" y="493"/>
                </a:lnTo>
                <a:lnTo>
                  <a:pt x="3239" y="490"/>
                </a:lnTo>
                <a:lnTo>
                  <a:pt x="3243" y="487"/>
                </a:lnTo>
                <a:lnTo>
                  <a:pt x="3246" y="485"/>
                </a:lnTo>
                <a:lnTo>
                  <a:pt x="3248" y="484"/>
                </a:lnTo>
                <a:lnTo>
                  <a:pt x="3253" y="483"/>
                </a:lnTo>
                <a:lnTo>
                  <a:pt x="3259" y="482"/>
                </a:lnTo>
                <a:lnTo>
                  <a:pt x="3265" y="481"/>
                </a:lnTo>
                <a:lnTo>
                  <a:pt x="3271" y="482"/>
                </a:lnTo>
                <a:lnTo>
                  <a:pt x="3276" y="482"/>
                </a:lnTo>
                <a:lnTo>
                  <a:pt x="3281" y="484"/>
                </a:lnTo>
                <a:lnTo>
                  <a:pt x="3286" y="485"/>
                </a:lnTo>
                <a:lnTo>
                  <a:pt x="3290" y="487"/>
                </a:lnTo>
                <a:lnTo>
                  <a:pt x="3294" y="490"/>
                </a:lnTo>
                <a:lnTo>
                  <a:pt x="3299" y="493"/>
                </a:lnTo>
                <a:lnTo>
                  <a:pt x="3302" y="497"/>
                </a:lnTo>
                <a:close/>
                <a:moveTo>
                  <a:pt x="3282" y="569"/>
                </a:moveTo>
                <a:lnTo>
                  <a:pt x="3284" y="566"/>
                </a:lnTo>
                <a:lnTo>
                  <a:pt x="3286" y="563"/>
                </a:lnTo>
                <a:lnTo>
                  <a:pt x="3287" y="560"/>
                </a:lnTo>
                <a:lnTo>
                  <a:pt x="3288" y="556"/>
                </a:lnTo>
                <a:lnTo>
                  <a:pt x="3289" y="552"/>
                </a:lnTo>
                <a:lnTo>
                  <a:pt x="3290" y="548"/>
                </a:lnTo>
                <a:lnTo>
                  <a:pt x="3291" y="540"/>
                </a:lnTo>
                <a:lnTo>
                  <a:pt x="3290" y="531"/>
                </a:lnTo>
                <a:lnTo>
                  <a:pt x="3289" y="527"/>
                </a:lnTo>
                <a:lnTo>
                  <a:pt x="3288" y="523"/>
                </a:lnTo>
                <a:lnTo>
                  <a:pt x="3286" y="517"/>
                </a:lnTo>
                <a:lnTo>
                  <a:pt x="3282" y="511"/>
                </a:lnTo>
                <a:lnTo>
                  <a:pt x="3280" y="509"/>
                </a:lnTo>
                <a:lnTo>
                  <a:pt x="3278" y="507"/>
                </a:lnTo>
                <a:lnTo>
                  <a:pt x="3273" y="503"/>
                </a:lnTo>
                <a:lnTo>
                  <a:pt x="3266" y="502"/>
                </a:lnTo>
                <a:lnTo>
                  <a:pt x="3260" y="501"/>
                </a:lnTo>
                <a:lnTo>
                  <a:pt x="3253" y="501"/>
                </a:lnTo>
                <a:lnTo>
                  <a:pt x="3247" y="503"/>
                </a:lnTo>
                <a:lnTo>
                  <a:pt x="3242" y="506"/>
                </a:lnTo>
                <a:lnTo>
                  <a:pt x="3238" y="510"/>
                </a:lnTo>
                <a:lnTo>
                  <a:pt x="3234" y="515"/>
                </a:lnTo>
                <a:lnTo>
                  <a:pt x="3231" y="521"/>
                </a:lnTo>
                <a:lnTo>
                  <a:pt x="3229" y="528"/>
                </a:lnTo>
                <a:lnTo>
                  <a:pt x="3229" y="535"/>
                </a:lnTo>
                <a:lnTo>
                  <a:pt x="3229" y="544"/>
                </a:lnTo>
                <a:lnTo>
                  <a:pt x="3229" y="552"/>
                </a:lnTo>
                <a:lnTo>
                  <a:pt x="3231" y="559"/>
                </a:lnTo>
                <a:lnTo>
                  <a:pt x="3234" y="565"/>
                </a:lnTo>
                <a:lnTo>
                  <a:pt x="3236" y="567"/>
                </a:lnTo>
                <a:lnTo>
                  <a:pt x="3238" y="570"/>
                </a:lnTo>
                <a:lnTo>
                  <a:pt x="3240" y="572"/>
                </a:lnTo>
                <a:lnTo>
                  <a:pt x="3242" y="574"/>
                </a:lnTo>
                <a:lnTo>
                  <a:pt x="3245" y="575"/>
                </a:lnTo>
                <a:lnTo>
                  <a:pt x="3247" y="577"/>
                </a:lnTo>
                <a:lnTo>
                  <a:pt x="3253" y="578"/>
                </a:lnTo>
                <a:lnTo>
                  <a:pt x="3256" y="579"/>
                </a:lnTo>
                <a:lnTo>
                  <a:pt x="3260" y="579"/>
                </a:lnTo>
                <a:lnTo>
                  <a:pt x="3266" y="578"/>
                </a:lnTo>
                <a:lnTo>
                  <a:pt x="3270" y="577"/>
                </a:lnTo>
                <a:lnTo>
                  <a:pt x="3273" y="576"/>
                </a:lnTo>
                <a:lnTo>
                  <a:pt x="3275" y="575"/>
                </a:lnTo>
                <a:lnTo>
                  <a:pt x="3278" y="573"/>
                </a:lnTo>
                <a:lnTo>
                  <a:pt x="3280" y="571"/>
                </a:lnTo>
                <a:lnTo>
                  <a:pt x="3282" y="569"/>
                </a:lnTo>
                <a:close/>
                <a:moveTo>
                  <a:pt x="3444" y="484"/>
                </a:moveTo>
                <a:lnTo>
                  <a:pt x="3444" y="596"/>
                </a:lnTo>
                <a:lnTo>
                  <a:pt x="3423" y="596"/>
                </a:lnTo>
                <a:lnTo>
                  <a:pt x="3422" y="578"/>
                </a:lnTo>
                <a:lnTo>
                  <a:pt x="3419" y="583"/>
                </a:lnTo>
                <a:lnTo>
                  <a:pt x="3415" y="587"/>
                </a:lnTo>
                <a:lnTo>
                  <a:pt x="3411" y="590"/>
                </a:lnTo>
                <a:lnTo>
                  <a:pt x="3406" y="593"/>
                </a:lnTo>
                <a:lnTo>
                  <a:pt x="3401" y="595"/>
                </a:lnTo>
                <a:lnTo>
                  <a:pt x="3398" y="596"/>
                </a:lnTo>
                <a:lnTo>
                  <a:pt x="3395" y="597"/>
                </a:lnTo>
                <a:lnTo>
                  <a:pt x="3389" y="598"/>
                </a:lnTo>
                <a:lnTo>
                  <a:pt x="3382" y="598"/>
                </a:lnTo>
                <a:lnTo>
                  <a:pt x="3373" y="598"/>
                </a:lnTo>
                <a:lnTo>
                  <a:pt x="3369" y="597"/>
                </a:lnTo>
                <a:lnTo>
                  <a:pt x="3365" y="596"/>
                </a:lnTo>
                <a:lnTo>
                  <a:pt x="3362" y="594"/>
                </a:lnTo>
                <a:lnTo>
                  <a:pt x="3359" y="593"/>
                </a:lnTo>
                <a:lnTo>
                  <a:pt x="3355" y="591"/>
                </a:lnTo>
                <a:lnTo>
                  <a:pt x="3353" y="588"/>
                </a:lnTo>
                <a:lnTo>
                  <a:pt x="3350" y="586"/>
                </a:lnTo>
                <a:lnTo>
                  <a:pt x="3348" y="583"/>
                </a:lnTo>
                <a:lnTo>
                  <a:pt x="3346" y="579"/>
                </a:lnTo>
                <a:lnTo>
                  <a:pt x="3344" y="576"/>
                </a:lnTo>
                <a:lnTo>
                  <a:pt x="3343" y="572"/>
                </a:lnTo>
                <a:lnTo>
                  <a:pt x="3342" y="567"/>
                </a:lnTo>
                <a:lnTo>
                  <a:pt x="3342" y="563"/>
                </a:lnTo>
                <a:lnTo>
                  <a:pt x="3341" y="558"/>
                </a:lnTo>
                <a:lnTo>
                  <a:pt x="3341" y="484"/>
                </a:lnTo>
                <a:lnTo>
                  <a:pt x="3365" y="484"/>
                </a:lnTo>
                <a:lnTo>
                  <a:pt x="3365" y="551"/>
                </a:lnTo>
                <a:lnTo>
                  <a:pt x="3366" y="558"/>
                </a:lnTo>
                <a:lnTo>
                  <a:pt x="3367" y="564"/>
                </a:lnTo>
                <a:lnTo>
                  <a:pt x="3369" y="569"/>
                </a:lnTo>
                <a:lnTo>
                  <a:pt x="3371" y="572"/>
                </a:lnTo>
                <a:lnTo>
                  <a:pt x="3375" y="575"/>
                </a:lnTo>
                <a:lnTo>
                  <a:pt x="3379" y="577"/>
                </a:lnTo>
                <a:lnTo>
                  <a:pt x="3383" y="578"/>
                </a:lnTo>
                <a:lnTo>
                  <a:pt x="3389" y="578"/>
                </a:lnTo>
                <a:lnTo>
                  <a:pt x="3395" y="578"/>
                </a:lnTo>
                <a:lnTo>
                  <a:pt x="3401" y="576"/>
                </a:lnTo>
                <a:lnTo>
                  <a:pt x="3404" y="575"/>
                </a:lnTo>
                <a:lnTo>
                  <a:pt x="3406" y="574"/>
                </a:lnTo>
                <a:lnTo>
                  <a:pt x="3409" y="572"/>
                </a:lnTo>
                <a:lnTo>
                  <a:pt x="3411" y="570"/>
                </a:lnTo>
                <a:lnTo>
                  <a:pt x="3415" y="565"/>
                </a:lnTo>
                <a:lnTo>
                  <a:pt x="3418" y="559"/>
                </a:lnTo>
                <a:lnTo>
                  <a:pt x="3420" y="552"/>
                </a:lnTo>
                <a:lnTo>
                  <a:pt x="3420" y="544"/>
                </a:lnTo>
                <a:lnTo>
                  <a:pt x="3420" y="484"/>
                </a:lnTo>
                <a:lnTo>
                  <a:pt x="3444" y="484"/>
                </a:lnTo>
                <a:close/>
                <a:moveTo>
                  <a:pt x="3572" y="492"/>
                </a:moveTo>
                <a:lnTo>
                  <a:pt x="3575" y="495"/>
                </a:lnTo>
                <a:lnTo>
                  <a:pt x="3578" y="498"/>
                </a:lnTo>
                <a:lnTo>
                  <a:pt x="3580" y="502"/>
                </a:lnTo>
                <a:lnTo>
                  <a:pt x="3581" y="505"/>
                </a:lnTo>
                <a:lnTo>
                  <a:pt x="3582" y="509"/>
                </a:lnTo>
                <a:lnTo>
                  <a:pt x="3583" y="514"/>
                </a:lnTo>
                <a:lnTo>
                  <a:pt x="3584" y="518"/>
                </a:lnTo>
                <a:lnTo>
                  <a:pt x="3584" y="523"/>
                </a:lnTo>
                <a:lnTo>
                  <a:pt x="3584" y="596"/>
                </a:lnTo>
                <a:lnTo>
                  <a:pt x="3560" y="596"/>
                </a:lnTo>
                <a:lnTo>
                  <a:pt x="3560" y="531"/>
                </a:lnTo>
                <a:lnTo>
                  <a:pt x="3560" y="524"/>
                </a:lnTo>
                <a:lnTo>
                  <a:pt x="3559" y="518"/>
                </a:lnTo>
                <a:lnTo>
                  <a:pt x="3557" y="513"/>
                </a:lnTo>
                <a:lnTo>
                  <a:pt x="3554" y="509"/>
                </a:lnTo>
                <a:lnTo>
                  <a:pt x="3551" y="505"/>
                </a:lnTo>
                <a:lnTo>
                  <a:pt x="3549" y="504"/>
                </a:lnTo>
                <a:lnTo>
                  <a:pt x="3547" y="503"/>
                </a:lnTo>
                <a:lnTo>
                  <a:pt x="3542" y="502"/>
                </a:lnTo>
                <a:lnTo>
                  <a:pt x="3536" y="501"/>
                </a:lnTo>
                <a:lnTo>
                  <a:pt x="3530" y="502"/>
                </a:lnTo>
                <a:lnTo>
                  <a:pt x="3527" y="502"/>
                </a:lnTo>
                <a:lnTo>
                  <a:pt x="3524" y="503"/>
                </a:lnTo>
                <a:lnTo>
                  <a:pt x="3522" y="504"/>
                </a:lnTo>
                <a:lnTo>
                  <a:pt x="3519" y="506"/>
                </a:lnTo>
                <a:lnTo>
                  <a:pt x="3517" y="508"/>
                </a:lnTo>
                <a:lnTo>
                  <a:pt x="3514" y="510"/>
                </a:lnTo>
                <a:lnTo>
                  <a:pt x="3511" y="515"/>
                </a:lnTo>
                <a:lnTo>
                  <a:pt x="3509" y="518"/>
                </a:lnTo>
                <a:lnTo>
                  <a:pt x="3508" y="521"/>
                </a:lnTo>
                <a:lnTo>
                  <a:pt x="3506" y="528"/>
                </a:lnTo>
                <a:lnTo>
                  <a:pt x="3506" y="532"/>
                </a:lnTo>
                <a:lnTo>
                  <a:pt x="3505" y="536"/>
                </a:lnTo>
                <a:lnTo>
                  <a:pt x="3505" y="596"/>
                </a:lnTo>
                <a:lnTo>
                  <a:pt x="3481" y="596"/>
                </a:lnTo>
                <a:lnTo>
                  <a:pt x="3481" y="484"/>
                </a:lnTo>
                <a:lnTo>
                  <a:pt x="3503" y="484"/>
                </a:lnTo>
                <a:lnTo>
                  <a:pt x="3504" y="502"/>
                </a:lnTo>
                <a:lnTo>
                  <a:pt x="3507" y="497"/>
                </a:lnTo>
                <a:lnTo>
                  <a:pt x="3511" y="493"/>
                </a:lnTo>
                <a:lnTo>
                  <a:pt x="3515" y="489"/>
                </a:lnTo>
                <a:lnTo>
                  <a:pt x="3519" y="486"/>
                </a:lnTo>
                <a:lnTo>
                  <a:pt x="3525" y="484"/>
                </a:lnTo>
                <a:lnTo>
                  <a:pt x="3527" y="483"/>
                </a:lnTo>
                <a:lnTo>
                  <a:pt x="3530" y="483"/>
                </a:lnTo>
                <a:lnTo>
                  <a:pt x="3536" y="482"/>
                </a:lnTo>
                <a:lnTo>
                  <a:pt x="3542" y="481"/>
                </a:lnTo>
                <a:lnTo>
                  <a:pt x="3551" y="482"/>
                </a:lnTo>
                <a:lnTo>
                  <a:pt x="3555" y="483"/>
                </a:lnTo>
                <a:lnTo>
                  <a:pt x="3559" y="484"/>
                </a:lnTo>
                <a:lnTo>
                  <a:pt x="3566" y="487"/>
                </a:lnTo>
                <a:lnTo>
                  <a:pt x="3569" y="490"/>
                </a:lnTo>
                <a:lnTo>
                  <a:pt x="3572" y="492"/>
                </a:lnTo>
                <a:close/>
                <a:moveTo>
                  <a:pt x="3720" y="433"/>
                </a:moveTo>
                <a:lnTo>
                  <a:pt x="3720" y="596"/>
                </a:lnTo>
                <a:lnTo>
                  <a:pt x="3699" y="596"/>
                </a:lnTo>
                <a:lnTo>
                  <a:pt x="3698" y="576"/>
                </a:lnTo>
                <a:lnTo>
                  <a:pt x="3695" y="581"/>
                </a:lnTo>
                <a:lnTo>
                  <a:pt x="3691" y="585"/>
                </a:lnTo>
                <a:lnTo>
                  <a:pt x="3687" y="589"/>
                </a:lnTo>
                <a:lnTo>
                  <a:pt x="3683" y="592"/>
                </a:lnTo>
                <a:lnTo>
                  <a:pt x="3677" y="595"/>
                </a:lnTo>
                <a:lnTo>
                  <a:pt x="3672" y="597"/>
                </a:lnTo>
                <a:lnTo>
                  <a:pt x="3666" y="598"/>
                </a:lnTo>
                <a:lnTo>
                  <a:pt x="3660" y="598"/>
                </a:lnTo>
                <a:lnTo>
                  <a:pt x="3654" y="598"/>
                </a:lnTo>
                <a:lnTo>
                  <a:pt x="3649" y="597"/>
                </a:lnTo>
                <a:lnTo>
                  <a:pt x="3644" y="596"/>
                </a:lnTo>
                <a:lnTo>
                  <a:pt x="3639" y="594"/>
                </a:lnTo>
                <a:lnTo>
                  <a:pt x="3635" y="592"/>
                </a:lnTo>
                <a:lnTo>
                  <a:pt x="3631" y="590"/>
                </a:lnTo>
                <a:lnTo>
                  <a:pt x="3627" y="586"/>
                </a:lnTo>
                <a:lnTo>
                  <a:pt x="3623" y="583"/>
                </a:lnTo>
                <a:lnTo>
                  <a:pt x="3620" y="579"/>
                </a:lnTo>
                <a:lnTo>
                  <a:pt x="3617" y="574"/>
                </a:lnTo>
                <a:lnTo>
                  <a:pt x="3615" y="570"/>
                </a:lnTo>
                <a:lnTo>
                  <a:pt x="3613" y="564"/>
                </a:lnTo>
                <a:lnTo>
                  <a:pt x="3612" y="559"/>
                </a:lnTo>
                <a:lnTo>
                  <a:pt x="3611" y="553"/>
                </a:lnTo>
                <a:lnTo>
                  <a:pt x="3610" y="547"/>
                </a:lnTo>
                <a:lnTo>
                  <a:pt x="3610" y="540"/>
                </a:lnTo>
                <a:lnTo>
                  <a:pt x="3610" y="533"/>
                </a:lnTo>
                <a:lnTo>
                  <a:pt x="3611" y="527"/>
                </a:lnTo>
                <a:lnTo>
                  <a:pt x="3612" y="521"/>
                </a:lnTo>
                <a:lnTo>
                  <a:pt x="3613" y="516"/>
                </a:lnTo>
                <a:lnTo>
                  <a:pt x="3615" y="510"/>
                </a:lnTo>
                <a:lnTo>
                  <a:pt x="3617" y="505"/>
                </a:lnTo>
                <a:lnTo>
                  <a:pt x="3620" y="501"/>
                </a:lnTo>
                <a:lnTo>
                  <a:pt x="3623" y="497"/>
                </a:lnTo>
                <a:lnTo>
                  <a:pt x="3627" y="493"/>
                </a:lnTo>
                <a:lnTo>
                  <a:pt x="3631" y="490"/>
                </a:lnTo>
                <a:lnTo>
                  <a:pt x="3635" y="487"/>
                </a:lnTo>
                <a:lnTo>
                  <a:pt x="3639" y="485"/>
                </a:lnTo>
                <a:lnTo>
                  <a:pt x="3644" y="484"/>
                </a:lnTo>
                <a:lnTo>
                  <a:pt x="3649" y="482"/>
                </a:lnTo>
                <a:lnTo>
                  <a:pt x="3654" y="482"/>
                </a:lnTo>
                <a:lnTo>
                  <a:pt x="3660" y="481"/>
                </a:lnTo>
                <a:lnTo>
                  <a:pt x="3666" y="482"/>
                </a:lnTo>
                <a:lnTo>
                  <a:pt x="3671" y="483"/>
                </a:lnTo>
                <a:lnTo>
                  <a:pt x="3677" y="484"/>
                </a:lnTo>
                <a:lnTo>
                  <a:pt x="3682" y="487"/>
                </a:lnTo>
                <a:lnTo>
                  <a:pt x="3686" y="490"/>
                </a:lnTo>
                <a:lnTo>
                  <a:pt x="3690" y="493"/>
                </a:lnTo>
                <a:lnTo>
                  <a:pt x="3693" y="497"/>
                </a:lnTo>
                <a:lnTo>
                  <a:pt x="3696" y="502"/>
                </a:lnTo>
                <a:lnTo>
                  <a:pt x="3696" y="433"/>
                </a:lnTo>
                <a:lnTo>
                  <a:pt x="3720" y="433"/>
                </a:lnTo>
                <a:close/>
                <a:moveTo>
                  <a:pt x="3688" y="569"/>
                </a:moveTo>
                <a:lnTo>
                  <a:pt x="3691" y="563"/>
                </a:lnTo>
                <a:lnTo>
                  <a:pt x="3693" y="560"/>
                </a:lnTo>
                <a:lnTo>
                  <a:pt x="3694" y="557"/>
                </a:lnTo>
                <a:lnTo>
                  <a:pt x="3695" y="553"/>
                </a:lnTo>
                <a:lnTo>
                  <a:pt x="3696" y="549"/>
                </a:lnTo>
                <a:lnTo>
                  <a:pt x="3696" y="541"/>
                </a:lnTo>
                <a:lnTo>
                  <a:pt x="3696" y="531"/>
                </a:lnTo>
                <a:lnTo>
                  <a:pt x="3695" y="527"/>
                </a:lnTo>
                <a:lnTo>
                  <a:pt x="3694" y="523"/>
                </a:lnTo>
                <a:lnTo>
                  <a:pt x="3691" y="516"/>
                </a:lnTo>
                <a:lnTo>
                  <a:pt x="3690" y="513"/>
                </a:lnTo>
                <a:lnTo>
                  <a:pt x="3688" y="511"/>
                </a:lnTo>
                <a:lnTo>
                  <a:pt x="3683" y="506"/>
                </a:lnTo>
                <a:lnTo>
                  <a:pt x="3678" y="503"/>
                </a:lnTo>
                <a:lnTo>
                  <a:pt x="3675" y="502"/>
                </a:lnTo>
                <a:lnTo>
                  <a:pt x="3672" y="501"/>
                </a:lnTo>
                <a:lnTo>
                  <a:pt x="3669" y="501"/>
                </a:lnTo>
                <a:lnTo>
                  <a:pt x="3665" y="501"/>
                </a:lnTo>
                <a:lnTo>
                  <a:pt x="3658" y="502"/>
                </a:lnTo>
                <a:lnTo>
                  <a:pt x="3655" y="502"/>
                </a:lnTo>
                <a:lnTo>
                  <a:pt x="3652" y="503"/>
                </a:lnTo>
                <a:lnTo>
                  <a:pt x="3649" y="505"/>
                </a:lnTo>
                <a:lnTo>
                  <a:pt x="3647" y="507"/>
                </a:lnTo>
                <a:lnTo>
                  <a:pt x="3645" y="509"/>
                </a:lnTo>
                <a:lnTo>
                  <a:pt x="3642" y="511"/>
                </a:lnTo>
                <a:lnTo>
                  <a:pt x="3641" y="514"/>
                </a:lnTo>
                <a:lnTo>
                  <a:pt x="3639" y="517"/>
                </a:lnTo>
                <a:lnTo>
                  <a:pt x="3637" y="520"/>
                </a:lnTo>
                <a:lnTo>
                  <a:pt x="3636" y="523"/>
                </a:lnTo>
                <a:lnTo>
                  <a:pt x="3635" y="527"/>
                </a:lnTo>
                <a:lnTo>
                  <a:pt x="3635" y="531"/>
                </a:lnTo>
                <a:lnTo>
                  <a:pt x="3634" y="540"/>
                </a:lnTo>
                <a:lnTo>
                  <a:pt x="3635" y="548"/>
                </a:lnTo>
                <a:lnTo>
                  <a:pt x="3635" y="552"/>
                </a:lnTo>
                <a:lnTo>
                  <a:pt x="3636" y="556"/>
                </a:lnTo>
                <a:lnTo>
                  <a:pt x="3639" y="563"/>
                </a:lnTo>
                <a:lnTo>
                  <a:pt x="3642" y="569"/>
                </a:lnTo>
                <a:lnTo>
                  <a:pt x="3645" y="571"/>
                </a:lnTo>
                <a:lnTo>
                  <a:pt x="3647" y="573"/>
                </a:lnTo>
                <a:lnTo>
                  <a:pt x="3652" y="576"/>
                </a:lnTo>
                <a:lnTo>
                  <a:pt x="3658" y="578"/>
                </a:lnTo>
                <a:lnTo>
                  <a:pt x="3665" y="579"/>
                </a:lnTo>
                <a:lnTo>
                  <a:pt x="3672" y="578"/>
                </a:lnTo>
                <a:lnTo>
                  <a:pt x="3675" y="577"/>
                </a:lnTo>
                <a:lnTo>
                  <a:pt x="3678" y="576"/>
                </a:lnTo>
                <a:lnTo>
                  <a:pt x="3683" y="573"/>
                </a:lnTo>
                <a:lnTo>
                  <a:pt x="3686" y="571"/>
                </a:lnTo>
                <a:lnTo>
                  <a:pt x="3688" y="569"/>
                </a:lnTo>
                <a:close/>
                <a:moveTo>
                  <a:pt x="3852" y="549"/>
                </a:moveTo>
                <a:lnTo>
                  <a:pt x="3770" y="549"/>
                </a:lnTo>
                <a:lnTo>
                  <a:pt x="3771" y="552"/>
                </a:lnTo>
                <a:lnTo>
                  <a:pt x="3772" y="556"/>
                </a:lnTo>
                <a:lnTo>
                  <a:pt x="3773" y="559"/>
                </a:lnTo>
                <a:lnTo>
                  <a:pt x="3774" y="562"/>
                </a:lnTo>
                <a:lnTo>
                  <a:pt x="3777" y="567"/>
                </a:lnTo>
                <a:lnTo>
                  <a:pt x="3781" y="571"/>
                </a:lnTo>
                <a:lnTo>
                  <a:pt x="3785" y="575"/>
                </a:lnTo>
                <a:lnTo>
                  <a:pt x="3791" y="577"/>
                </a:lnTo>
                <a:lnTo>
                  <a:pt x="3793" y="578"/>
                </a:lnTo>
                <a:lnTo>
                  <a:pt x="3796" y="579"/>
                </a:lnTo>
                <a:lnTo>
                  <a:pt x="3803" y="579"/>
                </a:lnTo>
                <a:lnTo>
                  <a:pt x="3808" y="579"/>
                </a:lnTo>
                <a:lnTo>
                  <a:pt x="3813" y="578"/>
                </a:lnTo>
                <a:lnTo>
                  <a:pt x="3817" y="577"/>
                </a:lnTo>
                <a:lnTo>
                  <a:pt x="3821" y="575"/>
                </a:lnTo>
                <a:lnTo>
                  <a:pt x="3824" y="573"/>
                </a:lnTo>
                <a:lnTo>
                  <a:pt x="3827" y="570"/>
                </a:lnTo>
                <a:lnTo>
                  <a:pt x="3829" y="567"/>
                </a:lnTo>
                <a:lnTo>
                  <a:pt x="3831" y="564"/>
                </a:lnTo>
                <a:lnTo>
                  <a:pt x="3851" y="572"/>
                </a:lnTo>
                <a:lnTo>
                  <a:pt x="3848" y="578"/>
                </a:lnTo>
                <a:lnTo>
                  <a:pt x="3846" y="581"/>
                </a:lnTo>
                <a:lnTo>
                  <a:pt x="3843" y="584"/>
                </a:lnTo>
                <a:lnTo>
                  <a:pt x="3841" y="586"/>
                </a:lnTo>
                <a:lnTo>
                  <a:pt x="3838" y="588"/>
                </a:lnTo>
                <a:lnTo>
                  <a:pt x="3833" y="592"/>
                </a:lnTo>
                <a:lnTo>
                  <a:pt x="3826" y="595"/>
                </a:lnTo>
                <a:lnTo>
                  <a:pt x="3819" y="597"/>
                </a:lnTo>
                <a:lnTo>
                  <a:pt x="3811" y="598"/>
                </a:lnTo>
                <a:lnTo>
                  <a:pt x="3803" y="598"/>
                </a:lnTo>
                <a:lnTo>
                  <a:pt x="3796" y="598"/>
                </a:lnTo>
                <a:lnTo>
                  <a:pt x="3790" y="597"/>
                </a:lnTo>
                <a:lnTo>
                  <a:pt x="3785" y="596"/>
                </a:lnTo>
                <a:lnTo>
                  <a:pt x="3779" y="594"/>
                </a:lnTo>
                <a:lnTo>
                  <a:pt x="3777" y="593"/>
                </a:lnTo>
                <a:lnTo>
                  <a:pt x="3774" y="592"/>
                </a:lnTo>
                <a:lnTo>
                  <a:pt x="3769" y="589"/>
                </a:lnTo>
                <a:lnTo>
                  <a:pt x="3765" y="586"/>
                </a:lnTo>
                <a:lnTo>
                  <a:pt x="3761" y="583"/>
                </a:lnTo>
                <a:lnTo>
                  <a:pt x="3758" y="579"/>
                </a:lnTo>
                <a:lnTo>
                  <a:pt x="3755" y="574"/>
                </a:lnTo>
                <a:lnTo>
                  <a:pt x="3752" y="569"/>
                </a:lnTo>
                <a:lnTo>
                  <a:pt x="3750" y="564"/>
                </a:lnTo>
                <a:lnTo>
                  <a:pt x="3748" y="559"/>
                </a:lnTo>
                <a:lnTo>
                  <a:pt x="3747" y="553"/>
                </a:lnTo>
                <a:lnTo>
                  <a:pt x="3747" y="546"/>
                </a:lnTo>
                <a:lnTo>
                  <a:pt x="3746" y="540"/>
                </a:lnTo>
                <a:lnTo>
                  <a:pt x="3747" y="533"/>
                </a:lnTo>
                <a:lnTo>
                  <a:pt x="3747" y="527"/>
                </a:lnTo>
                <a:lnTo>
                  <a:pt x="3748" y="521"/>
                </a:lnTo>
                <a:lnTo>
                  <a:pt x="3750" y="515"/>
                </a:lnTo>
                <a:lnTo>
                  <a:pt x="3752" y="510"/>
                </a:lnTo>
                <a:lnTo>
                  <a:pt x="3754" y="505"/>
                </a:lnTo>
                <a:lnTo>
                  <a:pt x="3757" y="501"/>
                </a:lnTo>
                <a:lnTo>
                  <a:pt x="3761" y="497"/>
                </a:lnTo>
                <a:lnTo>
                  <a:pt x="3765" y="493"/>
                </a:lnTo>
                <a:lnTo>
                  <a:pt x="3769" y="490"/>
                </a:lnTo>
                <a:lnTo>
                  <a:pt x="3773" y="487"/>
                </a:lnTo>
                <a:lnTo>
                  <a:pt x="3778" y="485"/>
                </a:lnTo>
                <a:lnTo>
                  <a:pt x="3783" y="483"/>
                </a:lnTo>
                <a:lnTo>
                  <a:pt x="3789" y="482"/>
                </a:lnTo>
                <a:lnTo>
                  <a:pt x="3795" y="482"/>
                </a:lnTo>
                <a:lnTo>
                  <a:pt x="3801" y="481"/>
                </a:lnTo>
                <a:lnTo>
                  <a:pt x="3807" y="482"/>
                </a:lnTo>
                <a:lnTo>
                  <a:pt x="3813" y="482"/>
                </a:lnTo>
                <a:lnTo>
                  <a:pt x="3818" y="483"/>
                </a:lnTo>
                <a:lnTo>
                  <a:pt x="3823" y="485"/>
                </a:lnTo>
                <a:lnTo>
                  <a:pt x="3828" y="487"/>
                </a:lnTo>
                <a:lnTo>
                  <a:pt x="3832" y="490"/>
                </a:lnTo>
                <a:lnTo>
                  <a:pt x="3836" y="493"/>
                </a:lnTo>
                <a:lnTo>
                  <a:pt x="3840" y="496"/>
                </a:lnTo>
                <a:lnTo>
                  <a:pt x="3843" y="500"/>
                </a:lnTo>
                <a:lnTo>
                  <a:pt x="3846" y="505"/>
                </a:lnTo>
                <a:lnTo>
                  <a:pt x="3848" y="509"/>
                </a:lnTo>
                <a:lnTo>
                  <a:pt x="3850" y="514"/>
                </a:lnTo>
                <a:lnTo>
                  <a:pt x="3851" y="519"/>
                </a:lnTo>
                <a:lnTo>
                  <a:pt x="3852" y="525"/>
                </a:lnTo>
                <a:lnTo>
                  <a:pt x="3853" y="530"/>
                </a:lnTo>
                <a:lnTo>
                  <a:pt x="3853" y="536"/>
                </a:lnTo>
                <a:lnTo>
                  <a:pt x="3853" y="543"/>
                </a:lnTo>
                <a:lnTo>
                  <a:pt x="3852" y="549"/>
                </a:lnTo>
                <a:close/>
                <a:moveTo>
                  <a:pt x="3780" y="508"/>
                </a:moveTo>
                <a:lnTo>
                  <a:pt x="3777" y="512"/>
                </a:lnTo>
                <a:lnTo>
                  <a:pt x="3774" y="517"/>
                </a:lnTo>
                <a:lnTo>
                  <a:pt x="3772" y="523"/>
                </a:lnTo>
                <a:lnTo>
                  <a:pt x="3770" y="530"/>
                </a:lnTo>
                <a:lnTo>
                  <a:pt x="3831" y="530"/>
                </a:lnTo>
                <a:lnTo>
                  <a:pt x="3830" y="524"/>
                </a:lnTo>
                <a:lnTo>
                  <a:pt x="3828" y="518"/>
                </a:lnTo>
                <a:lnTo>
                  <a:pt x="3825" y="513"/>
                </a:lnTo>
                <a:lnTo>
                  <a:pt x="3821" y="508"/>
                </a:lnTo>
                <a:lnTo>
                  <a:pt x="3817" y="505"/>
                </a:lnTo>
                <a:lnTo>
                  <a:pt x="3812" y="502"/>
                </a:lnTo>
                <a:lnTo>
                  <a:pt x="3807" y="501"/>
                </a:lnTo>
                <a:lnTo>
                  <a:pt x="3801" y="500"/>
                </a:lnTo>
                <a:lnTo>
                  <a:pt x="3795" y="501"/>
                </a:lnTo>
                <a:lnTo>
                  <a:pt x="3792" y="501"/>
                </a:lnTo>
                <a:lnTo>
                  <a:pt x="3789" y="502"/>
                </a:lnTo>
                <a:lnTo>
                  <a:pt x="3784" y="505"/>
                </a:lnTo>
                <a:lnTo>
                  <a:pt x="3780" y="508"/>
                </a:lnTo>
                <a:close/>
                <a:moveTo>
                  <a:pt x="3954" y="589"/>
                </a:moveTo>
                <a:lnTo>
                  <a:pt x="3948" y="593"/>
                </a:lnTo>
                <a:lnTo>
                  <a:pt x="3944" y="594"/>
                </a:lnTo>
                <a:lnTo>
                  <a:pt x="3941" y="596"/>
                </a:lnTo>
                <a:lnTo>
                  <a:pt x="3933" y="598"/>
                </a:lnTo>
                <a:lnTo>
                  <a:pt x="3924" y="598"/>
                </a:lnTo>
                <a:lnTo>
                  <a:pt x="3917" y="598"/>
                </a:lnTo>
                <a:lnTo>
                  <a:pt x="3913" y="597"/>
                </a:lnTo>
                <a:lnTo>
                  <a:pt x="3910" y="596"/>
                </a:lnTo>
                <a:lnTo>
                  <a:pt x="3904" y="594"/>
                </a:lnTo>
                <a:lnTo>
                  <a:pt x="3901" y="592"/>
                </a:lnTo>
                <a:lnTo>
                  <a:pt x="3899" y="590"/>
                </a:lnTo>
                <a:lnTo>
                  <a:pt x="3897" y="588"/>
                </a:lnTo>
                <a:lnTo>
                  <a:pt x="3895" y="586"/>
                </a:lnTo>
                <a:lnTo>
                  <a:pt x="3893" y="583"/>
                </a:lnTo>
                <a:lnTo>
                  <a:pt x="3892" y="581"/>
                </a:lnTo>
                <a:lnTo>
                  <a:pt x="3891" y="577"/>
                </a:lnTo>
                <a:lnTo>
                  <a:pt x="3890" y="574"/>
                </a:lnTo>
                <a:lnTo>
                  <a:pt x="3890" y="570"/>
                </a:lnTo>
                <a:lnTo>
                  <a:pt x="3890" y="566"/>
                </a:lnTo>
                <a:lnTo>
                  <a:pt x="3890" y="502"/>
                </a:lnTo>
                <a:lnTo>
                  <a:pt x="3868" y="502"/>
                </a:lnTo>
                <a:lnTo>
                  <a:pt x="3868" y="484"/>
                </a:lnTo>
                <a:lnTo>
                  <a:pt x="3890" y="484"/>
                </a:lnTo>
                <a:lnTo>
                  <a:pt x="3890" y="457"/>
                </a:lnTo>
                <a:lnTo>
                  <a:pt x="3914" y="451"/>
                </a:lnTo>
                <a:lnTo>
                  <a:pt x="3914" y="484"/>
                </a:lnTo>
                <a:lnTo>
                  <a:pt x="3953" y="484"/>
                </a:lnTo>
                <a:lnTo>
                  <a:pt x="3953" y="502"/>
                </a:lnTo>
                <a:lnTo>
                  <a:pt x="3914" y="502"/>
                </a:lnTo>
                <a:lnTo>
                  <a:pt x="3914" y="562"/>
                </a:lnTo>
                <a:lnTo>
                  <a:pt x="3914" y="566"/>
                </a:lnTo>
                <a:lnTo>
                  <a:pt x="3915" y="569"/>
                </a:lnTo>
                <a:lnTo>
                  <a:pt x="3916" y="572"/>
                </a:lnTo>
                <a:lnTo>
                  <a:pt x="3918" y="574"/>
                </a:lnTo>
                <a:lnTo>
                  <a:pt x="3920" y="576"/>
                </a:lnTo>
                <a:lnTo>
                  <a:pt x="3923" y="577"/>
                </a:lnTo>
                <a:lnTo>
                  <a:pt x="3926" y="578"/>
                </a:lnTo>
                <a:lnTo>
                  <a:pt x="3930" y="578"/>
                </a:lnTo>
                <a:lnTo>
                  <a:pt x="3935" y="578"/>
                </a:lnTo>
                <a:lnTo>
                  <a:pt x="3940" y="576"/>
                </a:lnTo>
                <a:lnTo>
                  <a:pt x="3944" y="574"/>
                </a:lnTo>
                <a:lnTo>
                  <a:pt x="3948" y="571"/>
                </a:lnTo>
                <a:lnTo>
                  <a:pt x="3954" y="589"/>
                </a:lnTo>
                <a:close/>
                <a:moveTo>
                  <a:pt x="497" y="336"/>
                </a:moveTo>
                <a:lnTo>
                  <a:pt x="497" y="344"/>
                </a:lnTo>
                <a:lnTo>
                  <a:pt x="309" y="345"/>
                </a:lnTo>
                <a:lnTo>
                  <a:pt x="309" y="343"/>
                </a:lnTo>
                <a:lnTo>
                  <a:pt x="308" y="340"/>
                </a:lnTo>
                <a:lnTo>
                  <a:pt x="306" y="337"/>
                </a:lnTo>
                <a:lnTo>
                  <a:pt x="304" y="333"/>
                </a:lnTo>
                <a:lnTo>
                  <a:pt x="297" y="324"/>
                </a:lnTo>
                <a:lnTo>
                  <a:pt x="288" y="313"/>
                </a:lnTo>
                <a:lnTo>
                  <a:pt x="278" y="301"/>
                </a:lnTo>
                <a:lnTo>
                  <a:pt x="272" y="294"/>
                </a:lnTo>
                <a:lnTo>
                  <a:pt x="265" y="287"/>
                </a:lnTo>
                <a:lnTo>
                  <a:pt x="252" y="273"/>
                </a:lnTo>
                <a:lnTo>
                  <a:pt x="238" y="258"/>
                </a:lnTo>
                <a:lnTo>
                  <a:pt x="223" y="244"/>
                </a:lnTo>
                <a:lnTo>
                  <a:pt x="207" y="230"/>
                </a:lnTo>
                <a:lnTo>
                  <a:pt x="192" y="217"/>
                </a:lnTo>
                <a:lnTo>
                  <a:pt x="176" y="205"/>
                </a:lnTo>
                <a:lnTo>
                  <a:pt x="169" y="200"/>
                </a:lnTo>
                <a:lnTo>
                  <a:pt x="161" y="195"/>
                </a:lnTo>
                <a:lnTo>
                  <a:pt x="154" y="190"/>
                </a:lnTo>
                <a:lnTo>
                  <a:pt x="147" y="186"/>
                </a:lnTo>
                <a:lnTo>
                  <a:pt x="140" y="183"/>
                </a:lnTo>
                <a:lnTo>
                  <a:pt x="134" y="180"/>
                </a:lnTo>
                <a:lnTo>
                  <a:pt x="128" y="178"/>
                </a:lnTo>
                <a:lnTo>
                  <a:pt x="122" y="177"/>
                </a:lnTo>
                <a:lnTo>
                  <a:pt x="122" y="256"/>
                </a:lnTo>
                <a:lnTo>
                  <a:pt x="123" y="279"/>
                </a:lnTo>
                <a:lnTo>
                  <a:pt x="123" y="289"/>
                </a:lnTo>
                <a:lnTo>
                  <a:pt x="124" y="298"/>
                </a:lnTo>
                <a:lnTo>
                  <a:pt x="126" y="313"/>
                </a:lnTo>
                <a:lnTo>
                  <a:pt x="129" y="325"/>
                </a:lnTo>
                <a:lnTo>
                  <a:pt x="131" y="333"/>
                </a:lnTo>
                <a:lnTo>
                  <a:pt x="133" y="339"/>
                </a:lnTo>
                <a:lnTo>
                  <a:pt x="135" y="343"/>
                </a:lnTo>
                <a:lnTo>
                  <a:pt x="0" y="343"/>
                </a:lnTo>
                <a:lnTo>
                  <a:pt x="2" y="340"/>
                </a:lnTo>
                <a:lnTo>
                  <a:pt x="4" y="335"/>
                </a:lnTo>
                <a:lnTo>
                  <a:pt x="7" y="327"/>
                </a:lnTo>
                <a:lnTo>
                  <a:pt x="9" y="316"/>
                </a:lnTo>
                <a:lnTo>
                  <a:pt x="11" y="302"/>
                </a:lnTo>
                <a:lnTo>
                  <a:pt x="12" y="293"/>
                </a:lnTo>
                <a:lnTo>
                  <a:pt x="13" y="284"/>
                </a:lnTo>
                <a:lnTo>
                  <a:pt x="13" y="261"/>
                </a:lnTo>
                <a:lnTo>
                  <a:pt x="15" y="84"/>
                </a:lnTo>
                <a:lnTo>
                  <a:pt x="15" y="72"/>
                </a:lnTo>
                <a:lnTo>
                  <a:pt x="14" y="61"/>
                </a:lnTo>
                <a:lnTo>
                  <a:pt x="12" y="43"/>
                </a:lnTo>
                <a:lnTo>
                  <a:pt x="10" y="29"/>
                </a:lnTo>
                <a:lnTo>
                  <a:pt x="9" y="23"/>
                </a:lnTo>
                <a:lnTo>
                  <a:pt x="7" y="18"/>
                </a:lnTo>
                <a:lnTo>
                  <a:pt x="5" y="10"/>
                </a:lnTo>
                <a:lnTo>
                  <a:pt x="2" y="5"/>
                </a:lnTo>
                <a:lnTo>
                  <a:pt x="1" y="2"/>
                </a:lnTo>
                <a:lnTo>
                  <a:pt x="0" y="1"/>
                </a:lnTo>
                <a:lnTo>
                  <a:pt x="135" y="1"/>
                </a:lnTo>
                <a:lnTo>
                  <a:pt x="133" y="5"/>
                </a:lnTo>
                <a:lnTo>
                  <a:pt x="131" y="10"/>
                </a:lnTo>
                <a:lnTo>
                  <a:pt x="129" y="18"/>
                </a:lnTo>
                <a:lnTo>
                  <a:pt x="126" y="29"/>
                </a:lnTo>
                <a:lnTo>
                  <a:pt x="124" y="43"/>
                </a:lnTo>
                <a:lnTo>
                  <a:pt x="123" y="52"/>
                </a:lnTo>
                <a:lnTo>
                  <a:pt x="123" y="62"/>
                </a:lnTo>
                <a:lnTo>
                  <a:pt x="122" y="85"/>
                </a:lnTo>
                <a:lnTo>
                  <a:pt x="122" y="157"/>
                </a:lnTo>
                <a:lnTo>
                  <a:pt x="140" y="148"/>
                </a:lnTo>
                <a:lnTo>
                  <a:pt x="160" y="137"/>
                </a:lnTo>
                <a:lnTo>
                  <a:pt x="202" y="114"/>
                </a:lnTo>
                <a:lnTo>
                  <a:pt x="246" y="88"/>
                </a:lnTo>
                <a:lnTo>
                  <a:pt x="288" y="62"/>
                </a:lnTo>
                <a:lnTo>
                  <a:pt x="326" y="39"/>
                </a:lnTo>
                <a:lnTo>
                  <a:pt x="357" y="20"/>
                </a:lnTo>
                <a:lnTo>
                  <a:pt x="385" y="1"/>
                </a:lnTo>
                <a:lnTo>
                  <a:pt x="466" y="1"/>
                </a:lnTo>
                <a:lnTo>
                  <a:pt x="466" y="8"/>
                </a:lnTo>
                <a:lnTo>
                  <a:pt x="458" y="9"/>
                </a:lnTo>
                <a:lnTo>
                  <a:pt x="448" y="11"/>
                </a:lnTo>
                <a:lnTo>
                  <a:pt x="438" y="14"/>
                </a:lnTo>
                <a:lnTo>
                  <a:pt x="427" y="18"/>
                </a:lnTo>
                <a:lnTo>
                  <a:pt x="415" y="23"/>
                </a:lnTo>
                <a:lnTo>
                  <a:pt x="402" y="29"/>
                </a:lnTo>
                <a:lnTo>
                  <a:pt x="388" y="36"/>
                </a:lnTo>
                <a:lnTo>
                  <a:pt x="374" y="44"/>
                </a:lnTo>
                <a:lnTo>
                  <a:pt x="343" y="62"/>
                </a:lnTo>
                <a:lnTo>
                  <a:pt x="309" y="82"/>
                </a:lnTo>
                <a:lnTo>
                  <a:pt x="235" y="128"/>
                </a:lnTo>
                <a:lnTo>
                  <a:pt x="263" y="155"/>
                </a:lnTo>
                <a:lnTo>
                  <a:pt x="297" y="187"/>
                </a:lnTo>
                <a:lnTo>
                  <a:pt x="334" y="221"/>
                </a:lnTo>
                <a:lnTo>
                  <a:pt x="353" y="238"/>
                </a:lnTo>
                <a:lnTo>
                  <a:pt x="372" y="255"/>
                </a:lnTo>
                <a:lnTo>
                  <a:pt x="391" y="271"/>
                </a:lnTo>
                <a:lnTo>
                  <a:pt x="410" y="286"/>
                </a:lnTo>
                <a:lnTo>
                  <a:pt x="428" y="299"/>
                </a:lnTo>
                <a:lnTo>
                  <a:pt x="445" y="311"/>
                </a:lnTo>
                <a:lnTo>
                  <a:pt x="460" y="322"/>
                </a:lnTo>
                <a:lnTo>
                  <a:pt x="474" y="329"/>
                </a:lnTo>
                <a:lnTo>
                  <a:pt x="481" y="332"/>
                </a:lnTo>
                <a:lnTo>
                  <a:pt x="486" y="334"/>
                </a:lnTo>
                <a:lnTo>
                  <a:pt x="492" y="336"/>
                </a:lnTo>
                <a:lnTo>
                  <a:pt x="497" y="336"/>
                </a:lnTo>
                <a:close/>
                <a:moveTo>
                  <a:pt x="943" y="85"/>
                </a:moveTo>
                <a:lnTo>
                  <a:pt x="943" y="150"/>
                </a:lnTo>
                <a:lnTo>
                  <a:pt x="943" y="168"/>
                </a:lnTo>
                <a:lnTo>
                  <a:pt x="942" y="177"/>
                </a:lnTo>
                <a:lnTo>
                  <a:pt x="941" y="186"/>
                </a:lnTo>
                <a:lnTo>
                  <a:pt x="938" y="204"/>
                </a:lnTo>
                <a:lnTo>
                  <a:pt x="936" y="213"/>
                </a:lnTo>
                <a:lnTo>
                  <a:pt x="934" y="222"/>
                </a:lnTo>
                <a:lnTo>
                  <a:pt x="931" y="231"/>
                </a:lnTo>
                <a:lnTo>
                  <a:pt x="928" y="239"/>
                </a:lnTo>
                <a:lnTo>
                  <a:pt x="925" y="247"/>
                </a:lnTo>
                <a:lnTo>
                  <a:pt x="921" y="256"/>
                </a:lnTo>
                <a:lnTo>
                  <a:pt x="917" y="264"/>
                </a:lnTo>
                <a:lnTo>
                  <a:pt x="912" y="271"/>
                </a:lnTo>
                <a:lnTo>
                  <a:pt x="907" y="279"/>
                </a:lnTo>
                <a:lnTo>
                  <a:pt x="902" y="286"/>
                </a:lnTo>
                <a:lnTo>
                  <a:pt x="896" y="293"/>
                </a:lnTo>
                <a:lnTo>
                  <a:pt x="889" y="300"/>
                </a:lnTo>
                <a:lnTo>
                  <a:pt x="882" y="306"/>
                </a:lnTo>
                <a:lnTo>
                  <a:pt x="874" y="312"/>
                </a:lnTo>
                <a:lnTo>
                  <a:pt x="866" y="318"/>
                </a:lnTo>
                <a:lnTo>
                  <a:pt x="858" y="323"/>
                </a:lnTo>
                <a:lnTo>
                  <a:pt x="849" y="328"/>
                </a:lnTo>
                <a:lnTo>
                  <a:pt x="839" y="333"/>
                </a:lnTo>
                <a:lnTo>
                  <a:pt x="829" y="337"/>
                </a:lnTo>
                <a:lnTo>
                  <a:pt x="818" y="340"/>
                </a:lnTo>
                <a:lnTo>
                  <a:pt x="807" y="343"/>
                </a:lnTo>
                <a:lnTo>
                  <a:pt x="794" y="346"/>
                </a:lnTo>
                <a:lnTo>
                  <a:pt x="782" y="348"/>
                </a:lnTo>
                <a:lnTo>
                  <a:pt x="768" y="349"/>
                </a:lnTo>
                <a:lnTo>
                  <a:pt x="755" y="350"/>
                </a:lnTo>
                <a:lnTo>
                  <a:pt x="740" y="351"/>
                </a:lnTo>
                <a:lnTo>
                  <a:pt x="725" y="350"/>
                </a:lnTo>
                <a:lnTo>
                  <a:pt x="712" y="350"/>
                </a:lnTo>
                <a:lnTo>
                  <a:pt x="698" y="349"/>
                </a:lnTo>
                <a:lnTo>
                  <a:pt x="685" y="348"/>
                </a:lnTo>
                <a:lnTo>
                  <a:pt x="673" y="346"/>
                </a:lnTo>
                <a:lnTo>
                  <a:pt x="661" y="344"/>
                </a:lnTo>
                <a:lnTo>
                  <a:pt x="649" y="341"/>
                </a:lnTo>
                <a:lnTo>
                  <a:pt x="638" y="339"/>
                </a:lnTo>
                <a:lnTo>
                  <a:pt x="628" y="335"/>
                </a:lnTo>
                <a:lnTo>
                  <a:pt x="618" y="332"/>
                </a:lnTo>
                <a:lnTo>
                  <a:pt x="608" y="328"/>
                </a:lnTo>
                <a:lnTo>
                  <a:pt x="599" y="324"/>
                </a:lnTo>
                <a:lnTo>
                  <a:pt x="591" y="319"/>
                </a:lnTo>
                <a:lnTo>
                  <a:pt x="583" y="314"/>
                </a:lnTo>
                <a:lnTo>
                  <a:pt x="575" y="309"/>
                </a:lnTo>
                <a:lnTo>
                  <a:pt x="568" y="304"/>
                </a:lnTo>
                <a:lnTo>
                  <a:pt x="562" y="298"/>
                </a:lnTo>
                <a:lnTo>
                  <a:pt x="556" y="291"/>
                </a:lnTo>
                <a:lnTo>
                  <a:pt x="550" y="285"/>
                </a:lnTo>
                <a:lnTo>
                  <a:pt x="545" y="278"/>
                </a:lnTo>
                <a:lnTo>
                  <a:pt x="540" y="270"/>
                </a:lnTo>
                <a:lnTo>
                  <a:pt x="536" y="263"/>
                </a:lnTo>
                <a:lnTo>
                  <a:pt x="532" y="255"/>
                </a:lnTo>
                <a:lnTo>
                  <a:pt x="529" y="247"/>
                </a:lnTo>
                <a:lnTo>
                  <a:pt x="526" y="238"/>
                </a:lnTo>
                <a:lnTo>
                  <a:pt x="523" y="229"/>
                </a:lnTo>
                <a:lnTo>
                  <a:pt x="521" y="220"/>
                </a:lnTo>
                <a:lnTo>
                  <a:pt x="519" y="210"/>
                </a:lnTo>
                <a:lnTo>
                  <a:pt x="518" y="200"/>
                </a:lnTo>
                <a:lnTo>
                  <a:pt x="517" y="190"/>
                </a:lnTo>
                <a:lnTo>
                  <a:pt x="517" y="180"/>
                </a:lnTo>
                <a:lnTo>
                  <a:pt x="517" y="169"/>
                </a:lnTo>
                <a:lnTo>
                  <a:pt x="519" y="85"/>
                </a:lnTo>
                <a:lnTo>
                  <a:pt x="519" y="62"/>
                </a:lnTo>
                <a:lnTo>
                  <a:pt x="518" y="44"/>
                </a:lnTo>
                <a:lnTo>
                  <a:pt x="516" y="30"/>
                </a:lnTo>
                <a:lnTo>
                  <a:pt x="514" y="19"/>
                </a:lnTo>
                <a:lnTo>
                  <a:pt x="511" y="11"/>
                </a:lnTo>
                <a:lnTo>
                  <a:pt x="509" y="5"/>
                </a:lnTo>
                <a:lnTo>
                  <a:pt x="507" y="2"/>
                </a:lnTo>
                <a:lnTo>
                  <a:pt x="506" y="1"/>
                </a:lnTo>
                <a:lnTo>
                  <a:pt x="644" y="1"/>
                </a:lnTo>
                <a:lnTo>
                  <a:pt x="642" y="5"/>
                </a:lnTo>
                <a:lnTo>
                  <a:pt x="640" y="11"/>
                </a:lnTo>
                <a:lnTo>
                  <a:pt x="638" y="19"/>
                </a:lnTo>
                <a:lnTo>
                  <a:pt x="635" y="30"/>
                </a:lnTo>
                <a:lnTo>
                  <a:pt x="633" y="44"/>
                </a:lnTo>
                <a:lnTo>
                  <a:pt x="632" y="62"/>
                </a:lnTo>
                <a:lnTo>
                  <a:pt x="631" y="85"/>
                </a:lnTo>
                <a:lnTo>
                  <a:pt x="632" y="184"/>
                </a:lnTo>
                <a:lnTo>
                  <a:pt x="632" y="196"/>
                </a:lnTo>
                <a:lnTo>
                  <a:pt x="633" y="208"/>
                </a:lnTo>
                <a:lnTo>
                  <a:pt x="634" y="220"/>
                </a:lnTo>
                <a:lnTo>
                  <a:pt x="637" y="232"/>
                </a:lnTo>
                <a:lnTo>
                  <a:pt x="638" y="238"/>
                </a:lnTo>
                <a:lnTo>
                  <a:pt x="640" y="243"/>
                </a:lnTo>
                <a:lnTo>
                  <a:pt x="644" y="255"/>
                </a:lnTo>
                <a:lnTo>
                  <a:pt x="649" y="265"/>
                </a:lnTo>
                <a:lnTo>
                  <a:pt x="651" y="270"/>
                </a:lnTo>
                <a:lnTo>
                  <a:pt x="655" y="275"/>
                </a:lnTo>
                <a:lnTo>
                  <a:pt x="658" y="280"/>
                </a:lnTo>
                <a:lnTo>
                  <a:pt x="663" y="284"/>
                </a:lnTo>
                <a:lnTo>
                  <a:pt x="667" y="289"/>
                </a:lnTo>
                <a:lnTo>
                  <a:pt x="671" y="293"/>
                </a:lnTo>
                <a:lnTo>
                  <a:pt x="676" y="297"/>
                </a:lnTo>
                <a:lnTo>
                  <a:pt x="681" y="300"/>
                </a:lnTo>
                <a:lnTo>
                  <a:pt x="687" y="303"/>
                </a:lnTo>
                <a:lnTo>
                  <a:pt x="693" y="306"/>
                </a:lnTo>
                <a:lnTo>
                  <a:pt x="699" y="309"/>
                </a:lnTo>
                <a:lnTo>
                  <a:pt x="706" y="311"/>
                </a:lnTo>
                <a:lnTo>
                  <a:pt x="713" y="314"/>
                </a:lnTo>
                <a:lnTo>
                  <a:pt x="720" y="315"/>
                </a:lnTo>
                <a:lnTo>
                  <a:pt x="728" y="317"/>
                </a:lnTo>
                <a:lnTo>
                  <a:pt x="736" y="318"/>
                </a:lnTo>
                <a:lnTo>
                  <a:pt x="745" y="318"/>
                </a:lnTo>
                <a:lnTo>
                  <a:pt x="755" y="318"/>
                </a:lnTo>
                <a:lnTo>
                  <a:pt x="765" y="318"/>
                </a:lnTo>
                <a:lnTo>
                  <a:pt x="775" y="317"/>
                </a:lnTo>
                <a:lnTo>
                  <a:pt x="785" y="316"/>
                </a:lnTo>
                <a:lnTo>
                  <a:pt x="794" y="315"/>
                </a:lnTo>
                <a:lnTo>
                  <a:pt x="803" y="313"/>
                </a:lnTo>
                <a:lnTo>
                  <a:pt x="811" y="311"/>
                </a:lnTo>
                <a:lnTo>
                  <a:pt x="819" y="308"/>
                </a:lnTo>
                <a:lnTo>
                  <a:pt x="827" y="305"/>
                </a:lnTo>
                <a:lnTo>
                  <a:pt x="834" y="301"/>
                </a:lnTo>
                <a:lnTo>
                  <a:pt x="841" y="298"/>
                </a:lnTo>
                <a:lnTo>
                  <a:pt x="847" y="293"/>
                </a:lnTo>
                <a:lnTo>
                  <a:pt x="853" y="289"/>
                </a:lnTo>
                <a:lnTo>
                  <a:pt x="859" y="284"/>
                </a:lnTo>
                <a:lnTo>
                  <a:pt x="862" y="282"/>
                </a:lnTo>
                <a:lnTo>
                  <a:pt x="864" y="279"/>
                </a:lnTo>
                <a:lnTo>
                  <a:pt x="869" y="274"/>
                </a:lnTo>
                <a:lnTo>
                  <a:pt x="874" y="268"/>
                </a:lnTo>
                <a:lnTo>
                  <a:pt x="878" y="262"/>
                </a:lnTo>
                <a:lnTo>
                  <a:pt x="882" y="256"/>
                </a:lnTo>
                <a:lnTo>
                  <a:pt x="886" y="249"/>
                </a:lnTo>
                <a:lnTo>
                  <a:pt x="889" y="242"/>
                </a:lnTo>
                <a:lnTo>
                  <a:pt x="895" y="228"/>
                </a:lnTo>
                <a:lnTo>
                  <a:pt x="900" y="213"/>
                </a:lnTo>
                <a:lnTo>
                  <a:pt x="902" y="205"/>
                </a:lnTo>
                <a:lnTo>
                  <a:pt x="904" y="196"/>
                </a:lnTo>
                <a:lnTo>
                  <a:pt x="905" y="188"/>
                </a:lnTo>
                <a:lnTo>
                  <a:pt x="906" y="180"/>
                </a:lnTo>
                <a:lnTo>
                  <a:pt x="907" y="171"/>
                </a:lnTo>
                <a:lnTo>
                  <a:pt x="908" y="162"/>
                </a:lnTo>
                <a:lnTo>
                  <a:pt x="908" y="144"/>
                </a:lnTo>
                <a:lnTo>
                  <a:pt x="908" y="124"/>
                </a:lnTo>
                <a:lnTo>
                  <a:pt x="909" y="84"/>
                </a:lnTo>
                <a:lnTo>
                  <a:pt x="908" y="61"/>
                </a:lnTo>
                <a:lnTo>
                  <a:pt x="908" y="52"/>
                </a:lnTo>
                <a:lnTo>
                  <a:pt x="907" y="43"/>
                </a:lnTo>
                <a:lnTo>
                  <a:pt x="904" y="29"/>
                </a:lnTo>
                <a:lnTo>
                  <a:pt x="902" y="18"/>
                </a:lnTo>
                <a:lnTo>
                  <a:pt x="899" y="10"/>
                </a:lnTo>
                <a:lnTo>
                  <a:pt x="897" y="5"/>
                </a:lnTo>
                <a:lnTo>
                  <a:pt x="896" y="2"/>
                </a:lnTo>
                <a:lnTo>
                  <a:pt x="895" y="1"/>
                </a:lnTo>
                <a:lnTo>
                  <a:pt x="956" y="1"/>
                </a:lnTo>
                <a:lnTo>
                  <a:pt x="954" y="4"/>
                </a:lnTo>
                <a:lnTo>
                  <a:pt x="950" y="13"/>
                </a:lnTo>
                <a:lnTo>
                  <a:pt x="948" y="21"/>
                </a:lnTo>
                <a:lnTo>
                  <a:pt x="946" y="31"/>
                </a:lnTo>
                <a:lnTo>
                  <a:pt x="944" y="43"/>
                </a:lnTo>
                <a:lnTo>
                  <a:pt x="943" y="59"/>
                </a:lnTo>
                <a:lnTo>
                  <a:pt x="943" y="85"/>
                </a:lnTo>
                <a:close/>
                <a:moveTo>
                  <a:pt x="1505" y="343"/>
                </a:moveTo>
                <a:lnTo>
                  <a:pt x="1489" y="343"/>
                </a:lnTo>
                <a:lnTo>
                  <a:pt x="1424" y="343"/>
                </a:lnTo>
                <a:lnTo>
                  <a:pt x="1348" y="343"/>
                </a:lnTo>
                <a:lnTo>
                  <a:pt x="1280" y="276"/>
                </a:lnTo>
                <a:lnTo>
                  <a:pt x="1207" y="203"/>
                </a:lnTo>
                <a:lnTo>
                  <a:pt x="1135" y="131"/>
                </a:lnTo>
                <a:lnTo>
                  <a:pt x="1069" y="67"/>
                </a:lnTo>
                <a:lnTo>
                  <a:pt x="1069" y="76"/>
                </a:lnTo>
                <a:lnTo>
                  <a:pt x="1069" y="85"/>
                </a:lnTo>
                <a:lnTo>
                  <a:pt x="1069" y="261"/>
                </a:lnTo>
                <a:lnTo>
                  <a:pt x="1069" y="273"/>
                </a:lnTo>
                <a:lnTo>
                  <a:pt x="1070" y="284"/>
                </a:lnTo>
                <a:lnTo>
                  <a:pt x="1071" y="302"/>
                </a:lnTo>
                <a:lnTo>
                  <a:pt x="1074" y="316"/>
                </a:lnTo>
                <a:lnTo>
                  <a:pt x="1075" y="322"/>
                </a:lnTo>
                <a:lnTo>
                  <a:pt x="1076" y="327"/>
                </a:lnTo>
                <a:lnTo>
                  <a:pt x="1079" y="335"/>
                </a:lnTo>
                <a:lnTo>
                  <a:pt x="1081" y="340"/>
                </a:lnTo>
                <a:lnTo>
                  <a:pt x="1083" y="342"/>
                </a:lnTo>
                <a:lnTo>
                  <a:pt x="1084" y="343"/>
                </a:lnTo>
                <a:lnTo>
                  <a:pt x="1019" y="343"/>
                </a:lnTo>
                <a:lnTo>
                  <a:pt x="1019" y="342"/>
                </a:lnTo>
                <a:lnTo>
                  <a:pt x="1021" y="340"/>
                </a:lnTo>
                <a:lnTo>
                  <a:pt x="1023" y="335"/>
                </a:lnTo>
                <a:lnTo>
                  <a:pt x="1026" y="327"/>
                </a:lnTo>
                <a:lnTo>
                  <a:pt x="1029" y="316"/>
                </a:lnTo>
                <a:lnTo>
                  <a:pt x="1030" y="310"/>
                </a:lnTo>
                <a:lnTo>
                  <a:pt x="1031" y="302"/>
                </a:lnTo>
                <a:lnTo>
                  <a:pt x="1033" y="284"/>
                </a:lnTo>
                <a:lnTo>
                  <a:pt x="1033" y="273"/>
                </a:lnTo>
                <a:lnTo>
                  <a:pt x="1033" y="261"/>
                </a:lnTo>
                <a:lnTo>
                  <a:pt x="1035" y="84"/>
                </a:lnTo>
                <a:lnTo>
                  <a:pt x="1034" y="68"/>
                </a:lnTo>
                <a:lnTo>
                  <a:pt x="1034" y="53"/>
                </a:lnTo>
                <a:lnTo>
                  <a:pt x="1032" y="41"/>
                </a:lnTo>
                <a:lnTo>
                  <a:pt x="1031" y="31"/>
                </a:lnTo>
                <a:lnTo>
                  <a:pt x="1013" y="15"/>
                </a:lnTo>
                <a:lnTo>
                  <a:pt x="997" y="2"/>
                </a:lnTo>
                <a:lnTo>
                  <a:pt x="1149" y="2"/>
                </a:lnTo>
                <a:lnTo>
                  <a:pt x="1438" y="279"/>
                </a:lnTo>
                <a:lnTo>
                  <a:pt x="1439" y="270"/>
                </a:lnTo>
                <a:lnTo>
                  <a:pt x="1439" y="261"/>
                </a:lnTo>
                <a:lnTo>
                  <a:pt x="1440" y="84"/>
                </a:lnTo>
                <a:lnTo>
                  <a:pt x="1440" y="72"/>
                </a:lnTo>
                <a:lnTo>
                  <a:pt x="1439" y="61"/>
                </a:lnTo>
                <a:lnTo>
                  <a:pt x="1438" y="43"/>
                </a:lnTo>
                <a:lnTo>
                  <a:pt x="1435" y="29"/>
                </a:lnTo>
                <a:lnTo>
                  <a:pt x="1434" y="23"/>
                </a:lnTo>
                <a:lnTo>
                  <a:pt x="1433" y="18"/>
                </a:lnTo>
                <a:lnTo>
                  <a:pt x="1430" y="10"/>
                </a:lnTo>
                <a:lnTo>
                  <a:pt x="1428" y="5"/>
                </a:lnTo>
                <a:lnTo>
                  <a:pt x="1426" y="2"/>
                </a:lnTo>
                <a:lnTo>
                  <a:pt x="1425" y="2"/>
                </a:lnTo>
                <a:lnTo>
                  <a:pt x="1489" y="2"/>
                </a:lnTo>
                <a:lnTo>
                  <a:pt x="1488" y="2"/>
                </a:lnTo>
                <a:lnTo>
                  <a:pt x="1487" y="5"/>
                </a:lnTo>
                <a:lnTo>
                  <a:pt x="1484" y="10"/>
                </a:lnTo>
                <a:lnTo>
                  <a:pt x="1482" y="18"/>
                </a:lnTo>
                <a:lnTo>
                  <a:pt x="1479" y="29"/>
                </a:lnTo>
                <a:lnTo>
                  <a:pt x="1478" y="35"/>
                </a:lnTo>
                <a:lnTo>
                  <a:pt x="1477" y="43"/>
                </a:lnTo>
                <a:lnTo>
                  <a:pt x="1475" y="62"/>
                </a:lnTo>
                <a:lnTo>
                  <a:pt x="1474" y="72"/>
                </a:lnTo>
                <a:lnTo>
                  <a:pt x="1474" y="85"/>
                </a:lnTo>
                <a:lnTo>
                  <a:pt x="1474" y="261"/>
                </a:lnTo>
                <a:lnTo>
                  <a:pt x="1475" y="279"/>
                </a:lnTo>
                <a:lnTo>
                  <a:pt x="1476" y="295"/>
                </a:lnTo>
                <a:lnTo>
                  <a:pt x="1477" y="308"/>
                </a:lnTo>
                <a:lnTo>
                  <a:pt x="1479" y="318"/>
                </a:lnTo>
                <a:lnTo>
                  <a:pt x="1505" y="343"/>
                </a:lnTo>
                <a:close/>
                <a:moveTo>
                  <a:pt x="2034" y="126"/>
                </a:moveTo>
                <a:lnTo>
                  <a:pt x="2026" y="127"/>
                </a:lnTo>
                <a:lnTo>
                  <a:pt x="2017" y="113"/>
                </a:lnTo>
                <a:lnTo>
                  <a:pt x="2007" y="100"/>
                </a:lnTo>
                <a:lnTo>
                  <a:pt x="1998" y="88"/>
                </a:lnTo>
                <a:lnTo>
                  <a:pt x="1989" y="78"/>
                </a:lnTo>
                <a:lnTo>
                  <a:pt x="1984" y="73"/>
                </a:lnTo>
                <a:lnTo>
                  <a:pt x="1979" y="68"/>
                </a:lnTo>
                <a:lnTo>
                  <a:pt x="1968" y="60"/>
                </a:lnTo>
                <a:lnTo>
                  <a:pt x="1958" y="53"/>
                </a:lnTo>
                <a:lnTo>
                  <a:pt x="1948" y="47"/>
                </a:lnTo>
                <a:lnTo>
                  <a:pt x="1943" y="44"/>
                </a:lnTo>
                <a:lnTo>
                  <a:pt x="1937" y="42"/>
                </a:lnTo>
                <a:lnTo>
                  <a:pt x="1926" y="37"/>
                </a:lnTo>
                <a:lnTo>
                  <a:pt x="1914" y="33"/>
                </a:lnTo>
                <a:lnTo>
                  <a:pt x="1901" y="30"/>
                </a:lnTo>
                <a:lnTo>
                  <a:pt x="1894" y="29"/>
                </a:lnTo>
                <a:lnTo>
                  <a:pt x="1888" y="28"/>
                </a:lnTo>
                <a:lnTo>
                  <a:pt x="1873" y="26"/>
                </a:lnTo>
                <a:lnTo>
                  <a:pt x="1858" y="25"/>
                </a:lnTo>
                <a:lnTo>
                  <a:pt x="1842" y="24"/>
                </a:lnTo>
                <a:lnTo>
                  <a:pt x="1841" y="35"/>
                </a:lnTo>
                <a:lnTo>
                  <a:pt x="1839" y="48"/>
                </a:lnTo>
                <a:lnTo>
                  <a:pt x="1838" y="65"/>
                </a:lnTo>
                <a:lnTo>
                  <a:pt x="1837" y="85"/>
                </a:lnTo>
                <a:lnTo>
                  <a:pt x="1837" y="261"/>
                </a:lnTo>
                <a:lnTo>
                  <a:pt x="1838" y="284"/>
                </a:lnTo>
                <a:lnTo>
                  <a:pt x="1839" y="293"/>
                </a:lnTo>
                <a:lnTo>
                  <a:pt x="1840" y="302"/>
                </a:lnTo>
                <a:lnTo>
                  <a:pt x="1842" y="316"/>
                </a:lnTo>
                <a:lnTo>
                  <a:pt x="1843" y="322"/>
                </a:lnTo>
                <a:lnTo>
                  <a:pt x="1844" y="327"/>
                </a:lnTo>
                <a:lnTo>
                  <a:pt x="1846" y="335"/>
                </a:lnTo>
                <a:lnTo>
                  <a:pt x="1849" y="340"/>
                </a:lnTo>
                <a:lnTo>
                  <a:pt x="1851" y="343"/>
                </a:lnTo>
                <a:lnTo>
                  <a:pt x="1717" y="343"/>
                </a:lnTo>
                <a:lnTo>
                  <a:pt x="1719" y="340"/>
                </a:lnTo>
                <a:lnTo>
                  <a:pt x="1721" y="335"/>
                </a:lnTo>
                <a:lnTo>
                  <a:pt x="1723" y="327"/>
                </a:lnTo>
                <a:lnTo>
                  <a:pt x="1725" y="316"/>
                </a:lnTo>
                <a:lnTo>
                  <a:pt x="1727" y="302"/>
                </a:lnTo>
                <a:lnTo>
                  <a:pt x="1728" y="284"/>
                </a:lnTo>
                <a:lnTo>
                  <a:pt x="1729" y="261"/>
                </a:lnTo>
                <a:lnTo>
                  <a:pt x="1730" y="84"/>
                </a:lnTo>
                <a:lnTo>
                  <a:pt x="1730" y="64"/>
                </a:lnTo>
                <a:lnTo>
                  <a:pt x="1729" y="48"/>
                </a:lnTo>
                <a:lnTo>
                  <a:pt x="1727" y="35"/>
                </a:lnTo>
                <a:lnTo>
                  <a:pt x="1725" y="24"/>
                </a:lnTo>
                <a:lnTo>
                  <a:pt x="1709" y="25"/>
                </a:lnTo>
                <a:lnTo>
                  <a:pt x="1694" y="26"/>
                </a:lnTo>
                <a:lnTo>
                  <a:pt x="1680" y="28"/>
                </a:lnTo>
                <a:lnTo>
                  <a:pt x="1666" y="30"/>
                </a:lnTo>
                <a:lnTo>
                  <a:pt x="1654" y="33"/>
                </a:lnTo>
                <a:lnTo>
                  <a:pt x="1642" y="37"/>
                </a:lnTo>
                <a:lnTo>
                  <a:pt x="1636" y="39"/>
                </a:lnTo>
                <a:lnTo>
                  <a:pt x="1630" y="42"/>
                </a:lnTo>
                <a:lnTo>
                  <a:pt x="1619" y="47"/>
                </a:lnTo>
                <a:lnTo>
                  <a:pt x="1609" y="53"/>
                </a:lnTo>
                <a:lnTo>
                  <a:pt x="1604" y="56"/>
                </a:lnTo>
                <a:lnTo>
                  <a:pt x="1599" y="60"/>
                </a:lnTo>
                <a:lnTo>
                  <a:pt x="1589" y="68"/>
                </a:lnTo>
                <a:lnTo>
                  <a:pt x="1580" y="78"/>
                </a:lnTo>
                <a:lnTo>
                  <a:pt x="1575" y="83"/>
                </a:lnTo>
                <a:lnTo>
                  <a:pt x="1570" y="88"/>
                </a:lnTo>
                <a:lnTo>
                  <a:pt x="1561" y="100"/>
                </a:lnTo>
                <a:lnTo>
                  <a:pt x="1552" y="113"/>
                </a:lnTo>
                <a:lnTo>
                  <a:pt x="1543" y="127"/>
                </a:lnTo>
                <a:lnTo>
                  <a:pt x="1534" y="126"/>
                </a:lnTo>
                <a:lnTo>
                  <a:pt x="1556" y="0"/>
                </a:lnTo>
                <a:lnTo>
                  <a:pt x="1784" y="2"/>
                </a:lnTo>
                <a:lnTo>
                  <a:pt x="2013" y="0"/>
                </a:lnTo>
                <a:lnTo>
                  <a:pt x="2034" y="126"/>
                </a:lnTo>
                <a:close/>
                <a:moveTo>
                  <a:pt x="2044" y="239"/>
                </a:moveTo>
                <a:lnTo>
                  <a:pt x="2165" y="46"/>
                </a:lnTo>
                <a:lnTo>
                  <a:pt x="2157" y="39"/>
                </a:lnTo>
                <a:lnTo>
                  <a:pt x="2149" y="32"/>
                </a:lnTo>
                <a:lnTo>
                  <a:pt x="2141" y="26"/>
                </a:lnTo>
                <a:lnTo>
                  <a:pt x="2132" y="20"/>
                </a:lnTo>
                <a:lnTo>
                  <a:pt x="2123" y="15"/>
                </a:lnTo>
                <a:lnTo>
                  <a:pt x="2114" y="10"/>
                </a:lnTo>
                <a:lnTo>
                  <a:pt x="2105" y="7"/>
                </a:lnTo>
                <a:lnTo>
                  <a:pt x="2096" y="4"/>
                </a:lnTo>
                <a:lnTo>
                  <a:pt x="2271" y="2"/>
                </a:lnTo>
                <a:lnTo>
                  <a:pt x="2401" y="201"/>
                </a:lnTo>
                <a:lnTo>
                  <a:pt x="2425" y="238"/>
                </a:lnTo>
                <a:lnTo>
                  <a:pt x="2435" y="253"/>
                </a:lnTo>
                <a:lnTo>
                  <a:pt x="2446" y="269"/>
                </a:lnTo>
                <a:lnTo>
                  <a:pt x="2458" y="285"/>
                </a:lnTo>
                <a:lnTo>
                  <a:pt x="2469" y="301"/>
                </a:lnTo>
                <a:lnTo>
                  <a:pt x="2481" y="315"/>
                </a:lnTo>
                <a:lnTo>
                  <a:pt x="2486" y="321"/>
                </a:lnTo>
                <a:lnTo>
                  <a:pt x="2492" y="327"/>
                </a:lnTo>
                <a:lnTo>
                  <a:pt x="2501" y="337"/>
                </a:lnTo>
                <a:lnTo>
                  <a:pt x="2506" y="341"/>
                </a:lnTo>
                <a:lnTo>
                  <a:pt x="2510" y="343"/>
                </a:lnTo>
                <a:lnTo>
                  <a:pt x="2333" y="343"/>
                </a:lnTo>
                <a:lnTo>
                  <a:pt x="2335" y="341"/>
                </a:lnTo>
                <a:lnTo>
                  <a:pt x="2336" y="338"/>
                </a:lnTo>
                <a:lnTo>
                  <a:pt x="2336" y="335"/>
                </a:lnTo>
                <a:lnTo>
                  <a:pt x="2337" y="332"/>
                </a:lnTo>
                <a:lnTo>
                  <a:pt x="2337" y="329"/>
                </a:lnTo>
                <a:lnTo>
                  <a:pt x="2336" y="325"/>
                </a:lnTo>
                <a:lnTo>
                  <a:pt x="2335" y="318"/>
                </a:lnTo>
                <a:lnTo>
                  <a:pt x="2332" y="309"/>
                </a:lnTo>
                <a:lnTo>
                  <a:pt x="2329" y="301"/>
                </a:lnTo>
                <a:lnTo>
                  <a:pt x="2322" y="285"/>
                </a:lnTo>
                <a:lnTo>
                  <a:pt x="2295" y="240"/>
                </a:lnTo>
                <a:lnTo>
                  <a:pt x="2087" y="240"/>
                </a:lnTo>
                <a:lnTo>
                  <a:pt x="2054" y="294"/>
                </a:lnTo>
                <a:lnTo>
                  <a:pt x="2051" y="301"/>
                </a:lnTo>
                <a:lnTo>
                  <a:pt x="2048" y="307"/>
                </a:lnTo>
                <a:lnTo>
                  <a:pt x="2046" y="313"/>
                </a:lnTo>
                <a:lnTo>
                  <a:pt x="2044" y="320"/>
                </a:lnTo>
                <a:lnTo>
                  <a:pt x="2043" y="326"/>
                </a:lnTo>
                <a:lnTo>
                  <a:pt x="2043" y="332"/>
                </a:lnTo>
                <a:lnTo>
                  <a:pt x="2044" y="338"/>
                </a:lnTo>
                <a:lnTo>
                  <a:pt x="2046" y="343"/>
                </a:lnTo>
                <a:lnTo>
                  <a:pt x="1961" y="343"/>
                </a:lnTo>
                <a:lnTo>
                  <a:pt x="1971" y="333"/>
                </a:lnTo>
                <a:lnTo>
                  <a:pt x="1983" y="321"/>
                </a:lnTo>
                <a:lnTo>
                  <a:pt x="1994" y="308"/>
                </a:lnTo>
                <a:lnTo>
                  <a:pt x="2005" y="295"/>
                </a:lnTo>
                <a:lnTo>
                  <a:pt x="2015" y="281"/>
                </a:lnTo>
                <a:lnTo>
                  <a:pt x="2025" y="267"/>
                </a:lnTo>
                <a:lnTo>
                  <a:pt x="2044" y="239"/>
                </a:lnTo>
                <a:close/>
                <a:moveTo>
                  <a:pt x="2281" y="217"/>
                </a:moveTo>
                <a:lnTo>
                  <a:pt x="2215" y="109"/>
                </a:lnTo>
                <a:lnTo>
                  <a:pt x="2203" y="92"/>
                </a:lnTo>
                <a:lnTo>
                  <a:pt x="2196" y="82"/>
                </a:lnTo>
                <a:lnTo>
                  <a:pt x="2188" y="72"/>
                </a:lnTo>
                <a:lnTo>
                  <a:pt x="2100" y="217"/>
                </a:lnTo>
                <a:lnTo>
                  <a:pt x="2281" y="217"/>
                </a:lnTo>
                <a:close/>
                <a:moveTo>
                  <a:pt x="399" y="631"/>
                </a:moveTo>
                <a:lnTo>
                  <a:pt x="378" y="744"/>
                </a:lnTo>
                <a:lnTo>
                  <a:pt x="0" y="742"/>
                </a:lnTo>
                <a:lnTo>
                  <a:pt x="2" y="738"/>
                </a:lnTo>
                <a:lnTo>
                  <a:pt x="4" y="733"/>
                </a:lnTo>
                <a:lnTo>
                  <a:pt x="7" y="726"/>
                </a:lnTo>
                <a:lnTo>
                  <a:pt x="9" y="715"/>
                </a:lnTo>
                <a:lnTo>
                  <a:pt x="11" y="701"/>
                </a:lnTo>
                <a:lnTo>
                  <a:pt x="12" y="692"/>
                </a:lnTo>
                <a:lnTo>
                  <a:pt x="13" y="682"/>
                </a:lnTo>
                <a:lnTo>
                  <a:pt x="13" y="659"/>
                </a:lnTo>
                <a:lnTo>
                  <a:pt x="15" y="483"/>
                </a:lnTo>
                <a:lnTo>
                  <a:pt x="15" y="471"/>
                </a:lnTo>
                <a:lnTo>
                  <a:pt x="14" y="460"/>
                </a:lnTo>
                <a:lnTo>
                  <a:pt x="12" y="442"/>
                </a:lnTo>
                <a:lnTo>
                  <a:pt x="10" y="427"/>
                </a:lnTo>
                <a:lnTo>
                  <a:pt x="9" y="421"/>
                </a:lnTo>
                <a:lnTo>
                  <a:pt x="7" y="416"/>
                </a:lnTo>
                <a:lnTo>
                  <a:pt x="5" y="409"/>
                </a:lnTo>
                <a:lnTo>
                  <a:pt x="2" y="404"/>
                </a:lnTo>
                <a:lnTo>
                  <a:pt x="1" y="401"/>
                </a:lnTo>
                <a:lnTo>
                  <a:pt x="0" y="400"/>
                </a:lnTo>
                <a:lnTo>
                  <a:pt x="135" y="400"/>
                </a:lnTo>
                <a:lnTo>
                  <a:pt x="133" y="404"/>
                </a:lnTo>
                <a:lnTo>
                  <a:pt x="131" y="409"/>
                </a:lnTo>
                <a:lnTo>
                  <a:pt x="129" y="416"/>
                </a:lnTo>
                <a:lnTo>
                  <a:pt x="126" y="427"/>
                </a:lnTo>
                <a:lnTo>
                  <a:pt x="124" y="442"/>
                </a:lnTo>
                <a:lnTo>
                  <a:pt x="123" y="450"/>
                </a:lnTo>
                <a:lnTo>
                  <a:pt x="123" y="460"/>
                </a:lnTo>
                <a:lnTo>
                  <a:pt x="122" y="483"/>
                </a:lnTo>
                <a:lnTo>
                  <a:pt x="122" y="659"/>
                </a:lnTo>
                <a:lnTo>
                  <a:pt x="123" y="679"/>
                </a:lnTo>
                <a:lnTo>
                  <a:pt x="124" y="695"/>
                </a:lnTo>
                <a:lnTo>
                  <a:pt x="125" y="708"/>
                </a:lnTo>
                <a:lnTo>
                  <a:pt x="127" y="719"/>
                </a:lnTo>
                <a:lnTo>
                  <a:pt x="165" y="717"/>
                </a:lnTo>
                <a:lnTo>
                  <a:pt x="184" y="715"/>
                </a:lnTo>
                <a:lnTo>
                  <a:pt x="204" y="712"/>
                </a:lnTo>
                <a:lnTo>
                  <a:pt x="223" y="709"/>
                </a:lnTo>
                <a:lnTo>
                  <a:pt x="242" y="706"/>
                </a:lnTo>
                <a:lnTo>
                  <a:pt x="260" y="701"/>
                </a:lnTo>
                <a:lnTo>
                  <a:pt x="278" y="696"/>
                </a:lnTo>
                <a:lnTo>
                  <a:pt x="287" y="693"/>
                </a:lnTo>
                <a:lnTo>
                  <a:pt x="295" y="690"/>
                </a:lnTo>
                <a:lnTo>
                  <a:pt x="304" y="687"/>
                </a:lnTo>
                <a:lnTo>
                  <a:pt x="312" y="683"/>
                </a:lnTo>
                <a:lnTo>
                  <a:pt x="327" y="676"/>
                </a:lnTo>
                <a:lnTo>
                  <a:pt x="342" y="667"/>
                </a:lnTo>
                <a:lnTo>
                  <a:pt x="356" y="658"/>
                </a:lnTo>
                <a:lnTo>
                  <a:pt x="362" y="652"/>
                </a:lnTo>
                <a:lnTo>
                  <a:pt x="369" y="647"/>
                </a:lnTo>
                <a:lnTo>
                  <a:pt x="374" y="641"/>
                </a:lnTo>
                <a:lnTo>
                  <a:pt x="380" y="636"/>
                </a:lnTo>
                <a:lnTo>
                  <a:pt x="385" y="629"/>
                </a:lnTo>
                <a:lnTo>
                  <a:pt x="390" y="623"/>
                </a:lnTo>
                <a:lnTo>
                  <a:pt x="399" y="631"/>
                </a:lnTo>
                <a:close/>
                <a:moveTo>
                  <a:pt x="610" y="400"/>
                </a:moveTo>
                <a:lnTo>
                  <a:pt x="608" y="404"/>
                </a:lnTo>
                <a:lnTo>
                  <a:pt x="606" y="409"/>
                </a:lnTo>
                <a:lnTo>
                  <a:pt x="603" y="416"/>
                </a:lnTo>
                <a:lnTo>
                  <a:pt x="601" y="427"/>
                </a:lnTo>
                <a:lnTo>
                  <a:pt x="599" y="442"/>
                </a:lnTo>
                <a:lnTo>
                  <a:pt x="598" y="450"/>
                </a:lnTo>
                <a:lnTo>
                  <a:pt x="597" y="460"/>
                </a:lnTo>
                <a:lnTo>
                  <a:pt x="597" y="483"/>
                </a:lnTo>
                <a:lnTo>
                  <a:pt x="597" y="659"/>
                </a:lnTo>
                <a:lnTo>
                  <a:pt x="597" y="682"/>
                </a:lnTo>
                <a:lnTo>
                  <a:pt x="598" y="692"/>
                </a:lnTo>
                <a:lnTo>
                  <a:pt x="599" y="701"/>
                </a:lnTo>
                <a:lnTo>
                  <a:pt x="601" y="715"/>
                </a:lnTo>
                <a:lnTo>
                  <a:pt x="602" y="721"/>
                </a:lnTo>
                <a:lnTo>
                  <a:pt x="603" y="726"/>
                </a:lnTo>
                <a:lnTo>
                  <a:pt x="606" y="733"/>
                </a:lnTo>
                <a:lnTo>
                  <a:pt x="608" y="738"/>
                </a:lnTo>
                <a:lnTo>
                  <a:pt x="610" y="742"/>
                </a:lnTo>
                <a:lnTo>
                  <a:pt x="475" y="742"/>
                </a:lnTo>
                <a:lnTo>
                  <a:pt x="477" y="738"/>
                </a:lnTo>
                <a:lnTo>
                  <a:pt x="479" y="733"/>
                </a:lnTo>
                <a:lnTo>
                  <a:pt x="481" y="726"/>
                </a:lnTo>
                <a:lnTo>
                  <a:pt x="484" y="715"/>
                </a:lnTo>
                <a:lnTo>
                  <a:pt x="486" y="701"/>
                </a:lnTo>
                <a:lnTo>
                  <a:pt x="487" y="692"/>
                </a:lnTo>
                <a:lnTo>
                  <a:pt x="487" y="682"/>
                </a:lnTo>
                <a:lnTo>
                  <a:pt x="488" y="659"/>
                </a:lnTo>
                <a:lnTo>
                  <a:pt x="489" y="483"/>
                </a:lnTo>
                <a:lnTo>
                  <a:pt x="489" y="471"/>
                </a:lnTo>
                <a:lnTo>
                  <a:pt x="489" y="460"/>
                </a:lnTo>
                <a:lnTo>
                  <a:pt x="487" y="442"/>
                </a:lnTo>
                <a:lnTo>
                  <a:pt x="485" y="427"/>
                </a:lnTo>
                <a:lnTo>
                  <a:pt x="483" y="421"/>
                </a:lnTo>
                <a:lnTo>
                  <a:pt x="482" y="416"/>
                </a:lnTo>
                <a:lnTo>
                  <a:pt x="479" y="409"/>
                </a:lnTo>
                <a:lnTo>
                  <a:pt x="477" y="404"/>
                </a:lnTo>
                <a:lnTo>
                  <a:pt x="475" y="401"/>
                </a:lnTo>
                <a:lnTo>
                  <a:pt x="475" y="400"/>
                </a:lnTo>
                <a:lnTo>
                  <a:pt x="610" y="400"/>
                </a:lnTo>
                <a:close/>
                <a:moveTo>
                  <a:pt x="842" y="400"/>
                </a:moveTo>
                <a:lnTo>
                  <a:pt x="840" y="404"/>
                </a:lnTo>
                <a:lnTo>
                  <a:pt x="838" y="409"/>
                </a:lnTo>
                <a:lnTo>
                  <a:pt x="835" y="416"/>
                </a:lnTo>
                <a:lnTo>
                  <a:pt x="833" y="427"/>
                </a:lnTo>
                <a:lnTo>
                  <a:pt x="831" y="442"/>
                </a:lnTo>
                <a:lnTo>
                  <a:pt x="830" y="450"/>
                </a:lnTo>
                <a:lnTo>
                  <a:pt x="829" y="460"/>
                </a:lnTo>
                <a:lnTo>
                  <a:pt x="829" y="483"/>
                </a:lnTo>
                <a:lnTo>
                  <a:pt x="829" y="659"/>
                </a:lnTo>
                <a:lnTo>
                  <a:pt x="829" y="682"/>
                </a:lnTo>
                <a:lnTo>
                  <a:pt x="830" y="692"/>
                </a:lnTo>
                <a:lnTo>
                  <a:pt x="831" y="701"/>
                </a:lnTo>
                <a:lnTo>
                  <a:pt x="833" y="715"/>
                </a:lnTo>
                <a:lnTo>
                  <a:pt x="834" y="721"/>
                </a:lnTo>
                <a:lnTo>
                  <a:pt x="835" y="726"/>
                </a:lnTo>
                <a:lnTo>
                  <a:pt x="838" y="733"/>
                </a:lnTo>
                <a:lnTo>
                  <a:pt x="840" y="738"/>
                </a:lnTo>
                <a:lnTo>
                  <a:pt x="842" y="742"/>
                </a:lnTo>
                <a:lnTo>
                  <a:pt x="707" y="742"/>
                </a:lnTo>
                <a:lnTo>
                  <a:pt x="709" y="738"/>
                </a:lnTo>
                <a:lnTo>
                  <a:pt x="711" y="733"/>
                </a:lnTo>
                <a:lnTo>
                  <a:pt x="713" y="726"/>
                </a:lnTo>
                <a:lnTo>
                  <a:pt x="716" y="715"/>
                </a:lnTo>
                <a:lnTo>
                  <a:pt x="718" y="701"/>
                </a:lnTo>
                <a:lnTo>
                  <a:pt x="719" y="692"/>
                </a:lnTo>
                <a:lnTo>
                  <a:pt x="719" y="682"/>
                </a:lnTo>
                <a:lnTo>
                  <a:pt x="720" y="659"/>
                </a:lnTo>
                <a:lnTo>
                  <a:pt x="721" y="483"/>
                </a:lnTo>
                <a:lnTo>
                  <a:pt x="721" y="471"/>
                </a:lnTo>
                <a:lnTo>
                  <a:pt x="721" y="460"/>
                </a:lnTo>
                <a:lnTo>
                  <a:pt x="719" y="442"/>
                </a:lnTo>
                <a:lnTo>
                  <a:pt x="717" y="427"/>
                </a:lnTo>
                <a:lnTo>
                  <a:pt x="715" y="421"/>
                </a:lnTo>
                <a:lnTo>
                  <a:pt x="714" y="416"/>
                </a:lnTo>
                <a:lnTo>
                  <a:pt x="711" y="409"/>
                </a:lnTo>
                <a:lnTo>
                  <a:pt x="709" y="404"/>
                </a:lnTo>
                <a:lnTo>
                  <a:pt x="707" y="401"/>
                </a:lnTo>
                <a:lnTo>
                  <a:pt x="707" y="400"/>
                </a:lnTo>
                <a:lnTo>
                  <a:pt x="842" y="400"/>
                </a:lnTo>
                <a:close/>
                <a:moveTo>
                  <a:pt x="1392" y="524"/>
                </a:moveTo>
                <a:lnTo>
                  <a:pt x="1384" y="526"/>
                </a:lnTo>
                <a:lnTo>
                  <a:pt x="1374" y="512"/>
                </a:lnTo>
                <a:lnTo>
                  <a:pt x="1365" y="499"/>
                </a:lnTo>
                <a:lnTo>
                  <a:pt x="1356" y="487"/>
                </a:lnTo>
                <a:lnTo>
                  <a:pt x="1347" y="476"/>
                </a:lnTo>
                <a:lnTo>
                  <a:pt x="1338" y="467"/>
                </a:lnTo>
                <a:lnTo>
                  <a:pt x="1329" y="459"/>
                </a:lnTo>
                <a:lnTo>
                  <a:pt x="1320" y="452"/>
                </a:lnTo>
                <a:lnTo>
                  <a:pt x="1310" y="445"/>
                </a:lnTo>
                <a:lnTo>
                  <a:pt x="1305" y="443"/>
                </a:lnTo>
                <a:lnTo>
                  <a:pt x="1299" y="440"/>
                </a:lnTo>
                <a:lnTo>
                  <a:pt x="1288" y="436"/>
                </a:lnTo>
                <a:lnTo>
                  <a:pt x="1277" y="432"/>
                </a:lnTo>
                <a:lnTo>
                  <a:pt x="1265" y="429"/>
                </a:lnTo>
                <a:lnTo>
                  <a:pt x="1258" y="428"/>
                </a:lnTo>
                <a:lnTo>
                  <a:pt x="1252" y="427"/>
                </a:lnTo>
                <a:lnTo>
                  <a:pt x="1238" y="425"/>
                </a:lnTo>
                <a:lnTo>
                  <a:pt x="1223" y="424"/>
                </a:lnTo>
                <a:lnTo>
                  <a:pt x="1207" y="423"/>
                </a:lnTo>
                <a:lnTo>
                  <a:pt x="1205" y="433"/>
                </a:lnTo>
                <a:lnTo>
                  <a:pt x="1204" y="447"/>
                </a:lnTo>
                <a:lnTo>
                  <a:pt x="1203" y="464"/>
                </a:lnTo>
                <a:lnTo>
                  <a:pt x="1202" y="483"/>
                </a:lnTo>
                <a:lnTo>
                  <a:pt x="1202" y="659"/>
                </a:lnTo>
                <a:lnTo>
                  <a:pt x="1203" y="682"/>
                </a:lnTo>
                <a:lnTo>
                  <a:pt x="1203" y="692"/>
                </a:lnTo>
                <a:lnTo>
                  <a:pt x="1204" y="701"/>
                </a:lnTo>
                <a:lnTo>
                  <a:pt x="1206" y="715"/>
                </a:lnTo>
                <a:lnTo>
                  <a:pt x="1208" y="721"/>
                </a:lnTo>
                <a:lnTo>
                  <a:pt x="1209" y="726"/>
                </a:lnTo>
                <a:lnTo>
                  <a:pt x="1211" y="733"/>
                </a:lnTo>
                <a:lnTo>
                  <a:pt x="1213" y="738"/>
                </a:lnTo>
                <a:lnTo>
                  <a:pt x="1215" y="742"/>
                </a:lnTo>
                <a:lnTo>
                  <a:pt x="1082" y="742"/>
                </a:lnTo>
                <a:lnTo>
                  <a:pt x="1083" y="738"/>
                </a:lnTo>
                <a:lnTo>
                  <a:pt x="1085" y="733"/>
                </a:lnTo>
                <a:lnTo>
                  <a:pt x="1087" y="726"/>
                </a:lnTo>
                <a:lnTo>
                  <a:pt x="1090" y="715"/>
                </a:lnTo>
                <a:lnTo>
                  <a:pt x="1091" y="701"/>
                </a:lnTo>
                <a:lnTo>
                  <a:pt x="1093" y="682"/>
                </a:lnTo>
                <a:lnTo>
                  <a:pt x="1093" y="659"/>
                </a:lnTo>
                <a:lnTo>
                  <a:pt x="1095" y="483"/>
                </a:lnTo>
                <a:lnTo>
                  <a:pt x="1094" y="463"/>
                </a:lnTo>
                <a:lnTo>
                  <a:pt x="1093" y="447"/>
                </a:lnTo>
                <a:lnTo>
                  <a:pt x="1092" y="433"/>
                </a:lnTo>
                <a:lnTo>
                  <a:pt x="1090" y="423"/>
                </a:lnTo>
                <a:lnTo>
                  <a:pt x="1074" y="424"/>
                </a:lnTo>
                <a:lnTo>
                  <a:pt x="1059" y="425"/>
                </a:lnTo>
                <a:lnTo>
                  <a:pt x="1045" y="427"/>
                </a:lnTo>
                <a:lnTo>
                  <a:pt x="1032" y="429"/>
                </a:lnTo>
                <a:lnTo>
                  <a:pt x="1020" y="432"/>
                </a:lnTo>
                <a:lnTo>
                  <a:pt x="1014" y="434"/>
                </a:lnTo>
                <a:lnTo>
                  <a:pt x="1008" y="436"/>
                </a:lnTo>
                <a:lnTo>
                  <a:pt x="1003" y="438"/>
                </a:lnTo>
                <a:lnTo>
                  <a:pt x="997" y="440"/>
                </a:lnTo>
                <a:lnTo>
                  <a:pt x="992" y="443"/>
                </a:lnTo>
                <a:lnTo>
                  <a:pt x="987" y="445"/>
                </a:lnTo>
                <a:lnTo>
                  <a:pt x="977" y="452"/>
                </a:lnTo>
                <a:lnTo>
                  <a:pt x="972" y="455"/>
                </a:lnTo>
                <a:lnTo>
                  <a:pt x="968" y="459"/>
                </a:lnTo>
                <a:lnTo>
                  <a:pt x="958" y="467"/>
                </a:lnTo>
                <a:lnTo>
                  <a:pt x="949" y="476"/>
                </a:lnTo>
                <a:lnTo>
                  <a:pt x="940" y="487"/>
                </a:lnTo>
                <a:lnTo>
                  <a:pt x="932" y="499"/>
                </a:lnTo>
                <a:lnTo>
                  <a:pt x="922" y="512"/>
                </a:lnTo>
                <a:lnTo>
                  <a:pt x="913" y="526"/>
                </a:lnTo>
                <a:lnTo>
                  <a:pt x="905" y="524"/>
                </a:lnTo>
                <a:lnTo>
                  <a:pt x="926" y="399"/>
                </a:lnTo>
                <a:lnTo>
                  <a:pt x="1148" y="400"/>
                </a:lnTo>
                <a:lnTo>
                  <a:pt x="1370" y="399"/>
                </a:lnTo>
                <a:lnTo>
                  <a:pt x="1392" y="524"/>
                </a:lnTo>
                <a:close/>
                <a:moveTo>
                  <a:pt x="1928" y="524"/>
                </a:moveTo>
                <a:lnTo>
                  <a:pt x="1919" y="526"/>
                </a:lnTo>
                <a:lnTo>
                  <a:pt x="1910" y="512"/>
                </a:lnTo>
                <a:lnTo>
                  <a:pt x="1901" y="499"/>
                </a:lnTo>
                <a:lnTo>
                  <a:pt x="1892" y="487"/>
                </a:lnTo>
                <a:lnTo>
                  <a:pt x="1883" y="476"/>
                </a:lnTo>
                <a:lnTo>
                  <a:pt x="1874" y="467"/>
                </a:lnTo>
                <a:lnTo>
                  <a:pt x="1865" y="459"/>
                </a:lnTo>
                <a:lnTo>
                  <a:pt x="1855" y="452"/>
                </a:lnTo>
                <a:lnTo>
                  <a:pt x="1845" y="445"/>
                </a:lnTo>
                <a:lnTo>
                  <a:pt x="1840" y="443"/>
                </a:lnTo>
                <a:lnTo>
                  <a:pt x="1835" y="440"/>
                </a:lnTo>
                <a:lnTo>
                  <a:pt x="1824" y="436"/>
                </a:lnTo>
                <a:lnTo>
                  <a:pt x="1812" y="432"/>
                </a:lnTo>
                <a:lnTo>
                  <a:pt x="1800" y="429"/>
                </a:lnTo>
                <a:lnTo>
                  <a:pt x="1794" y="428"/>
                </a:lnTo>
                <a:lnTo>
                  <a:pt x="1787" y="427"/>
                </a:lnTo>
                <a:lnTo>
                  <a:pt x="1773" y="425"/>
                </a:lnTo>
                <a:lnTo>
                  <a:pt x="1759" y="424"/>
                </a:lnTo>
                <a:lnTo>
                  <a:pt x="1743" y="423"/>
                </a:lnTo>
                <a:lnTo>
                  <a:pt x="1741" y="433"/>
                </a:lnTo>
                <a:lnTo>
                  <a:pt x="1739" y="447"/>
                </a:lnTo>
                <a:lnTo>
                  <a:pt x="1738" y="464"/>
                </a:lnTo>
                <a:lnTo>
                  <a:pt x="1738" y="483"/>
                </a:lnTo>
                <a:lnTo>
                  <a:pt x="1738" y="659"/>
                </a:lnTo>
                <a:lnTo>
                  <a:pt x="1738" y="682"/>
                </a:lnTo>
                <a:lnTo>
                  <a:pt x="1739" y="692"/>
                </a:lnTo>
                <a:lnTo>
                  <a:pt x="1740" y="701"/>
                </a:lnTo>
                <a:lnTo>
                  <a:pt x="1742" y="715"/>
                </a:lnTo>
                <a:lnTo>
                  <a:pt x="1743" y="721"/>
                </a:lnTo>
                <a:lnTo>
                  <a:pt x="1744" y="726"/>
                </a:lnTo>
                <a:lnTo>
                  <a:pt x="1747" y="733"/>
                </a:lnTo>
                <a:lnTo>
                  <a:pt x="1749" y="738"/>
                </a:lnTo>
                <a:lnTo>
                  <a:pt x="1751" y="742"/>
                </a:lnTo>
                <a:lnTo>
                  <a:pt x="1617" y="742"/>
                </a:lnTo>
                <a:lnTo>
                  <a:pt x="1619" y="738"/>
                </a:lnTo>
                <a:lnTo>
                  <a:pt x="1621" y="733"/>
                </a:lnTo>
                <a:lnTo>
                  <a:pt x="1623" y="726"/>
                </a:lnTo>
                <a:lnTo>
                  <a:pt x="1625" y="715"/>
                </a:lnTo>
                <a:lnTo>
                  <a:pt x="1627" y="701"/>
                </a:lnTo>
                <a:lnTo>
                  <a:pt x="1628" y="682"/>
                </a:lnTo>
                <a:lnTo>
                  <a:pt x="1629" y="659"/>
                </a:lnTo>
                <a:lnTo>
                  <a:pt x="1630" y="483"/>
                </a:lnTo>
                <a:lnTo>
                  <a:pt x="1630" y="463"/>
                </a:lnTo>
                <a:lnTo>
                  <a:pt x="1629" y="447"/>
                </a:lnTo>
                <a:lnTo>
                  <a:pt x="1627" y="433"/>
                </a:lnTo>
                <a:lnTo>
                  <a:pt x="1625" y="423"/>
                </a:lnTo>
                <a:lnTo>
                  <a:pt x="1609" y="424"/>
                </a:lnTo>
                <a:lnTo>
                  <a:pt x="1595" y="425"/>
                </a:lnTo>
                <a:lnTo>
                  <a:pt x="1581" y="427"/>
                </a:lnTo>
                <a:lnTo>
                  <a:pt x="1568" y="429"/>
                </a:lnTo>
                <a:lnTo>
                  <a:pt x="1555" y="432"/>
                </a:lnTo>
                <a:lnTo>
                  <a:pt x="1549" y="434"/>
                </a:lnTo>
                <a:lnTo>
                  <a:pt x="1544" y="436"/>
                </a:lnTo>
                <a:lnTo>
                  <a:pt x="1538" y="438"/>
                </a:lnTo>
                <a:lnTo>
                  <a:pt x="1533" y="440"/>
                </a:lnTo>
                <a:lnTo>
                  <a:pt x="1528" y="443"/>
                </a:lnTo>
                <a:lnTo>
                  <a:pt x="1523" y="445"/>
                </a:lnTo>
                <a:lnTo>
                  <a:pt x="1513" y="452"/>
                </a:lnTo>
                <a:lnTo>
                  <a:pt x="1508" y="455"/>
                </a:lnTo>
                <a:lnTo>
                  <a:pt x="1503" y="459"/>
                </a:lnTo>
                <a:lnTo>
                  <a:pt x="1494" y="467"/>
                </a:lnTo>
                <a:lnTo>
                  <a:pt x="1485" y="476"/>
                </a:lnTo>
                <a:lnTo>
                  <a:pt x="1476" y="487"/>
                </a:lnTo>
                <a:lnTo>
                  <a:pt x="1467" y="499"/>
                </a:lnTo>
                <a:lnTo>
                  <a:pt x="1458" y="512"/>
                </a:lnTo>
                <a:lnTo>
                  <a:pt x="1449" y="526"/>
                </a:lnTo>
                <a:lnTo>
                  <a:pt x="1441" y="524"/>
                </a:lnTo>
                <a:lnTo>
                  <a:pt x="1462" y="399"/>
                </a:lnTo>
                <a:lnTo>
                  <a:pt x="1684" y="400"/>
                </a:lnTo>
                <a:lnTo>
                  <a:pt x="1906" y="399"/>
                </a:lnTo>
                <a:lnTo>
                  <a:pt x="1928" y="524"/>
                </a:lnTo>
                <a:close/>
                <a:moveTo>
                  <a:pt x="1974" y="576"/>
                </a:moveTo>
                <a:lnTo>
                  <a:pt x="1975" y="565"/>
                </a:lnTo>
                <a:lnTo>
                  <a:pt x="1976" y="554"/>
                </a:lnTo>
                <a:lnTo>
                  <a:pt x="1979" y="543"/>
                </a:lnTo>
                <a:lnTo>
                  <a:pt x="1982" y="532"/>
                </a:lnTo>
                <a:lnTo>
                  <a:pt x="1985" y="522"/>
                </a:lnTo>
                <a:lnTo>
                  <a:pt x="1989" y="512"/>
                </a:lnTo>
                <a:lnTo>
                  <a:pt x="1994" y="502"/>
                </a:lnTo>
                <a:lnTo>
                  <a:pt x="2000" y="493"/>
                </a:lnTo>
                <a:lnTo>
                  <a:pt x="2006" y="484"/>
                </a:lnTo>
                <a:lnTo>
                  <a:pt x="2013" y="475"/>
                </a:lnTo>
                <a:lnTo>
                  <a:pt x="2020" y="467"/>
                </a:lnTo>
                <a:lnTo>
                  <a:pt x="2028" y="459"/>
                </a:lnTo>
                <a:lnTo>
                  <a:pt x="2037" y="451"/>
                </a:lnTo>
                <a:lnTo>
                  <a:pt x="2046" y="444"/>
                </a:lnTo>
                <a:lnTo>
                  <a:pt x="2055" y="437"/>
                </a:lnTo>
                <a:lnTo>
                  <a:pt x="2065" y="430"/>
                </a:lnTo>
                <a:lnTo>
                  <a:pt x="2075" y="424"/>
                </a:lnTo>
                <a:lnTo>
                  <a:pt x="2086" y="418"/>
                </a:lnTo>
                <a:lnTo>
                  <a:pt x="2097" y="413"/>
                </a:lnTo>
                <a:lnTo>
                  <a:pt x="2108" y="408"/>
                </a:lnTo>
                <a:lnTo>
                  <a:pt x="2120" y="403"/>
                </a:lnTo>
                <a:lnTo>
                  <a:pt x="2132" y="399"/>
                </a:lnTo>
                <a:lnTo>
                  <a:pt x="2144" y="395"/>
                </a:lnTo>
                <a:lnTo>
                  <a:pt x="2157" y="391"/>
                </a:lnTo>
                <a:lnTo>
                  <a:pt x="2170" y="388"/>
                </a:lnTo>
                <a:lnTo>
                  <a:pt x="2182" y="385"/>
                </a:lnTo>
                <a:lnTo>
                  <a:pt x="2196" y="383"/>
                </a:lnTo>
                <a:lnTo>
                  <a:pt x="2209" y="381"/>
                </a:lnTo>
                <a:lnTo>
                  <a:pt x="2222" y="380"/>
                </a:lnTo>
                <a:lnTo>
                  <a:pt x="2235" y="379"/>
                </a:lnTo>
                <a:lnTo>
                  <a:pt x="2262" y="378"/>
                </a:lnTo>
                <a:lnTo>
                  <a:pt x="2290" y="378"/>
                </a:lnTo>
                <a:lnTo>
                  <a:pt x="2303" y="379"/>
                </a:lnTo>
                <a:lnTo>
                  <a:pt x="2316" y="381"/>
                </a:lnTo>
                <a:lnTo>
                  <a:pt x="2328" y="382"/>
                </a:lnTo>
                <a:lnTo>
                  <a:pt x="2341" y="385"/>
                </a:lnTo>
                <a:lnTo>
                  <a:pt x="2353" y="387"/>
                </a:lnTo>
                <a:lnTo>
                  <a:pt x="2365" y="390"/>
                </a:lnTo>
                <a:lnTo>
                  <a:pt x="2387" y="396"/>
                </a:lnTo>
                <a:lnTo>
                  <a:pt x="2398" y="400"/>
                </a:lnTo>
                <a:lnTo>
                  <a:pt x="2408" y="404"/>
                </a:lnTo>
                <a:lnTo>
                  <a:pt x="2418" y="409"/>
                </a:lnTo>
                <a:lnTo>
                  <a:pt x="2427" y="414"/>
                </a:lnTo>
                <a:lnTo>
                  <a:pt x="2437" y="419"/>
                </a:lnTo>
                <a:lnTo>
                  <a:pt x="2445" y="424"/>
                </a:lnTo>
                <a:lnTo>
                  <a:pt x="2453" y="430"/>
                </a:lnTo>
                <a:lnTo>
                  <a:pt x="2461" y="436"/>
                </a:lnTo>
                <a:lnTo>
                  <a:pt x="2469" y="442"/>
                </a:lnTo>
                <a:lnTo>
                  <a:pt x="2476" y="449"/>
                </a:lnTo>
                <a:lnTo>
                  <a:pt x="2482" y="456"/>
                </a:lnTo>
                <a:lnTo>
                  <a:pt x="2488" y="463"/>
                </a:lnTo>
                <a:lnTo>
                  <a:pt x="2493" y="470"/>
                </a:lnTo>
                <a:lnTo>
                  <a:pt x="2498" y="478"/>
                </a:lnTo>
                <a:lnTo>
                  <a:pt x="2503" y="486"/>
                </a:lnTo>
                <a:lnTo>
                  <a:pt x="2506" y="494"/>
                </a:lnTo>
                <a:lnTo>
                  <a:pt x="2510" y="503"/>
                </a:lnTo>
                <a:lnTo>
                  <a:pt x="2512" y="511"/>
                </a:lnTo>
                <a:lnTo>
                  <a:pt x="2514" y="520"/>
                </a:lnTo>
                <a:lnTo>
                  <a:pt x="2516" y="530"/>
                </a:lnTo>
                <a:lnTo>
                  <a:pt x="2517" y="539"/>
                </a:lnTo>
                <a:lnTo>
                  <a:pt x="2517" y="549"/>
                </a:lnTo>
                <a:lnTo>
                  <a:pt x="2517" y="560"/>
                </a:lnTo>
                <a:lnTo>
                  <a:pt x="2516" y="571"/>
                </a:lnTo>
                <a:lnTo>
                  <a:pt x="2514" y="583"/>
                </a:lnTo>
                <a:lnTo>
                  <a:pt x="2511" y="593"/>
                </a:lnTo>
                <a:lnTo>
                  <a:pt x="2508" y="604"/>
                </a:lnTo>
                <a:lnTo>
                  <a:pt x="2504" y="614"/>
                </a:lnTo>
                <a:lnTo>
                  <a:pt x="2499" y="624"/>
                </a:lnTo>
                <a:lnTo>
                  <a:pt x="2494" y="634"/>
                </a:lnTo>
                <a:lnTo>
                  <a:pt x="2491" y="638"/>
                </a:lnTo>
                <a:lnTo>
                  <a:pt x="2488" y="643"/>
                </a:lnTo>
                <a:lnTo>
                  <a:pt x="2481" y="652"/>
                </a:lnTo>
                <a:lnTo>
                  <a:pt x="2474" y="661"/>
                </a:lnTo>
                <a:lnTo>
                  <a:pt x="2467" y="669"/>
                </a:lnTo>
                <a:lnTo>
                  <a:pt x="2459" y="677"/>
                </a:lnTo>
                <a:lnTo>
                  <a:pt x="2450" y="684"/>
                </a:lnTo>
                <a:lnTo>
                  <a:pt x="2441" y="692"/>
                </a:lnTo>
                <a:lnTo>
                  <a:pt x="2431" y="699"/>
                </a:lnTo>
                <a:lnTo>
                  <a:pt x="2421" y="705"/>
                </a:lnTo>
                <a:lnTo>
                  <a:pt x="2411" y="711"/>
                </a:lnTo>
                <a:lnTo>
                  <a:pt x="2400" y="717"/>
                </a:lnTo>
                <a:lnTo>
                  <a:pt x="2389" y="723"/>
                </a:lnTo>
                <a:lnTo>
                  <a:pt x="2378" y="728"/>
                </a:lnTo>
                <a:lnTo>
                  <a:pt x="2366" y="732"/>
                </a:lnTo>
                <a:lnTo>
                  <a:pt x="2354" y="737"/>
                </a:lnTo>
                <a:lnTo>
                  <a:pt x="2342" y="740"/>
                </a:lnTo>
                <a:lnTo>
                  <a:pt x="2330" y="744"/>
                </a:lnTo>
                <a:lnTo>
                  <a:pt x="2317" y="747"/>
                </a:lnTo>
                <a:lnTo>
                  <a:pt x="2291" y="751"/>
                </a:lnTo>
                <a:lnTo>
                  <a:pt x="2278" y="753"/>
                </a:lnTo>
                <a:lnTo>
                  <a:pt x="2265" y="754"/>
                </a:lnTo>
                <a:lnTo>
                  <a:pt x="2251" y="755"/>
                </a:lnTo>
                <a:lnTo>
                  <a:pt x="2238" y="755"/>
                </a:lnTo>
                <a:lnTo>
                  <a:pt x="2211" y="754"/>
                </a:lnTo>
                <a:lnTo>
                  <a:pt x="2197" y="753"/>
                </a:lnTo>
                <a:lnTo>
                  <a:pt x="2184" y="752"/>
                </a:lnTo>
                <a:lnTo>
                  <a:pt x="2171" y="750"/>
                </a:lnTo>
                <a:lnTo>
                  <a:pt x="2159" y="748"/>
                </a:lnTo>
                <a:lnTo>
                  <a:pt x="2146" y="745"/>
                </a:lnTo>
                <a:lnTo>
                  <a:pt x="2134" y="742"/>
                </a:lnTo>
                <a:lnTo>
                  <a:pt x="2123" y="738"/>
                </a:lnTo>
                <a:lnTo>
                  <a:pt x="2111" y="735"/>
                </a:lnTo>
                <a:lnTo>
                  <a:pt x="2090" y="726"/>
                </a:lnTo>
                <a:lnTo>
                  <a:pt x="2079" y="721"/>
                </a:lnTo>
                <a:lnTo>
                  <a:pt x="2070" y="716"/>
                </a:lnTo>
                <a:lnTo>
                  <a:pt x="2060" y="711"/>
                </a:lnTo>
                <a:lnTo>
                  <a:pt x="2051" y="705"/>
                </a:lnTo>
                <a:lnTo>
                  <a:pt x="2042" y="699"/>
                </a:lnTo>
                <a:lnTo>
                  <a:pt x="2034" y="692"/>
                </a:lnTo>
                <a:lnTo>
                  <a:pt x="2027" y="686"/>
                </a:lnTo>
                <a:lnTo>
                  <a:pt x="2019" y="679"/>
                </a:lnTo>
                <a:lnTo>
                  <a:pt x="2013" y="671"/>
                </a:lnTo>
                <a:lnTo>
                  <a:pt x="2006" y="664"/>
                </a:lnTo>
                <a:lnTo>
                  <a:pt x="2001" y="656"/>
                </a:lnTo>
                <a:lnTo>
                  <a:pt x="1995" y="648"/>
                </a:lnTo>
                <a:lnTo>
                  <a:pt x="1991" y="640"/>
                </a:lnTo>
                <a:lnTo>
                  <a:pt x="1987" y="632"/>
                </a:lnTo>
                <a:lnTo>
                  <a:pt x="1983" y="623"/>
                </a:lnTo>
                <a:lnTo>
                  <a:pt x="1980" y="614"/>
                </a:lnTo>
                <a:lnTo>
                  <a:pt x="1978" y="605"/>
                </a:lnTo>
                <a:lnTo>
                  <a:pt x="1976" y="596"/>
                </a:lnTo>
                <a:lnTo>
                  <a:pt x="1975" y="586"/>
                </a:lnTo>
                <a:lnTo>
                  <a:pt x="1974" y="576"/>
                </a:lnTo>
                <a:close/>
                <a:moveTo>
                  <a:pt x="2414" y="597"/>
                </a:moveTo>
                <a:lnTo>
                  <a:pt x="2414" y="587"/>
                </a:lnTo>
                <a:lnTo>
                  <a:pt x="2413" y="576"/>
                </a:lnTo>
                <a:lnTo>
                  <a:pt x="2411" y="566"/>
                </a:lnTo>
                <a:lnTo>
                  <a:pt x="2409" y="557"/>
                </a:lnTo>
                <a:lnTo>
                  <a:pt x="2406" y="547"/>
                </a:lnTo>
                <a:lnTo>
                  <a:pt x="2403" y="538"/>
                </a:lnTo>
                <a:lnTo>
                  <a:pt x="2399" y="529"/>
                </a:lnTo>
                <a:lnTo>
                  <a:pt x="2395" y="521"/>
                </a:lnTo>
                <a:lnTo>
                  <a:pt x="2390" y="512"/>
                </a:lnTo>
                <a:lnTo>
                  <a:pt x="2385" y="504"/>
                </a:lnTo>
                <a:lnTo>
                  <a:pt x="2379" y="496"/>
                </a:lnTo>
                <a:lnTo>
                  <a:pt x="2373" y="489"/>
                </a:lnTo>
                <a:lnTo>
                  <a:pt x="2367" y="482"/>
                </a:lnTo>
                <a:lnTo>
                  <a:pt x="2360" y="475"/>
                </a:lnTo>
                <a:lnTo>
                  <a:pt x="2353" y="468"/>
                </a:lnTo>
                <a:lnTo>
                  <a:pt x="2346" y="462"/>
                </a:lnTo>
                <a:lnTo>
                  <a:pt x="2338" y="456"/>
                </a:lnTo>
                <a:lnTo>
                  <a:pt x="2330" y="451"/>
                </a:lnTo>
                <a:lnTo>
                  <a:pt x="2322" y="445"/>
                </a:lnTo>
                <a:lnTo>
                  <a:pt x="2313" y="440"/>
                </a:lnTo>
                <a:lnTo>
                  <a:pt x="2305" y="436"/>
                </a:lnTo>
                <a:lnTo>
                  <a:pt x="2296" y="432"/>
                </a:lnTo>
                <a:lnTo>
                  <a:pt x="2287" y="428"/>
                </a:lnTo>
                <a:lnTo>
                  <a:pt x="2278" y="425"/>
                </a:lnTo>
                <a:lnTo>
                  <a:pt x="2269" y="422"/>
                </a:lnTo>
                <a:lnTo>
                  <a:pt x="2260" y="419"/>
                </a:lnTo>
                <a:lnTo>
                  <a:pt x="2251" y="417"/>
                </a:lnTo>
                <a:lnTo>
                  <a:pt x="2241" y="415"/>
                </a:lnTo>
                <a:lnTo>
                  <a:pt x="2232" y="413"/>
                </a:lnTo>
                <a:lnTo>
                  <a:pt x="2223" y="412"/>
                </a:lnTo>
                <a:lnTo>
                  <a:pt x="2205" y="411"/>
                </a:lnTo>
                <a:lnTo>
                  <a:pt x="2189" y="412"/>
                </a:lnTo>
                <a:lnTo>
                  <a:pt x="2174" y="414"/>
                </a:lnTo>
                <a:lnTo>
                  <a:pt x="2167" y="415"/>
                </a:lnTo>
                <a:lnTo>
                  <a:pt x="2160" y="417"/>
                </a:lnTo>
                <a:lnTo>
                  <a:pt x="2148" y="421"/>
                </a:lnTo>
                <a:lnTo>
                  <a:pt x="2142" y="423"/>
                </a:lnTo>
                <a:lnTo>
                  <a:pt x="2137" y="426"/>
                </a:lnTo>
                <a:lnTo>
                  <a:pt x="2132" y="429"/>
                </a:lnTo>
                <a:lnTo>
                  <a:pt x="2127" y="432"/>
                </a:lnTo>
                <a:lnTo>
                  <a:pt x="2118" y="439"/>
                </a:lnTo>
                <a:lnTo>
                  <a:pt x="2110" y="446"/>
                </a:lnTo>
                <a:lnTo>
                  <a:pt x="2104" y="455"/>
                </a:lnTo>
                <a:lnTo>
                  <a:pt x="2098" y="464"/>
                </a:lnTo>
                <a:lnTo>
                  <a:pt x="2093" y="473"/>
                </a:lnTo>
                <a:lnTo>
                  <a:pt x="2091" y="478"/>
                </a:lnTo>
                <a:lnTo>
                  <a:pt x="2089" y="483"/>
                </a:lnTo>
                <a:lnTo>
                  <a:pt x="2087" y="494"/>
                </a:lnTo>
                <a:lnTo>
                  <a:pt x="2085" y="505"/>
                </a:lnTo>
                <a:lnTo>
                  <a:pt x="2083" y="516"/>
                </a:lnTo>
                <a:lnTo>
                  <a:pt x="2083" y="528"/>
                </a:lnTo>
                <a:lnTo>
                  <a:pt x="2084" y="541"/>
                </a:lnTo>
                <a:lnTo>
                  <a:pt x="2085" y="548"/>
                </a:lnTo>
                <a:lnTo>
                  <a:pt x="2086" y="555"/>
                </a:lnTo>
                <a:lnTo>
                  <a:pt x="2087" y="562"/>
                </a:lnTo>
                <a:lnTo>
                  <a:pt x="2089" y="569"/>
                </a:lnTo>
                <a:lnTo>
                  <a:pt x="2094" y="585"/>
                </a:lnTo>
                <a:lnTo>
                  <a:pt x="2101" y="600"/>
                </a:lnTo>
                <a:lnTo>
                  <a:pt x="2109" y="616"/>
                </a:lnTo>
                <a:lnTo>
                  <a:pt x="2118" y="631"/>
                </a:lnTo>
                <a:lnTo>
                  <a:pt x="2124" y="638"/>
                </a:lnTo>
                <a:lnTo>
                  <a:pt x="2130" y="645"/>
                </a:lnTo>
                <a:lnTo>
                  <a:pt x="2136" y="652"/>
                </a:lnTo>
                <a:lnTo>
                  <a:pt x="2143" y="659"/>
                </a:lnTo>
                <a:lnTo>
                  <a:pt x="2151" y="666"/>
                </a:lnTo>
                <a:lnTo>
                  <a:pt x="2158" y="672"/>
                </a:lnTo>
                <a:lnTo>
                  <a:pt x="2167" y="678"/>
                </a:lnTo>
                <a:lnTo>
                  <a:pt x="2176" y="684"/>
                </a:lnTo>
                <a:lnTo>
                  <a:pt x="2185" y="689"/>
                </a:lnTo>
                <a:lnTo>
                  <a:pt x="2195" y="694"/>
                </a:lnTo>
                <a:lnTo>
                  <a:pt x="2205" y="698"/>
                </a:lnTo>
                <a:lnTo>
                  <a:pt x="2216" y="702"/>
                </a:lnTo>
                <a:lnTo>
                  <a:pt x="2227" y="705"/>
                </a:lnTo>
                <a:lnTo>
                  <a:pt x="2239" y="708"/>
                </a:lnTo>
                <a:lnTo>
                  <a:pt x="2252" y="711"/>
                </a:lnTo>
                <a:lnTo>
                  <a:pt x="2265" y="712"/>
                </a:lnTo>
                <a:lnTo>
                  <a:pt x="2278" y="713"/>
                </a:lnTo>
                <a:lnTo>
                  <a:pt x="2293" y="714"/>
                </a:lnTo>
                <a:lnTo>
                  <a:pt x="2301" y="713"/>
                </a:lnTo>
                <a:lnTo>
                  <a:pt x="2308" y="713"/>
                </a:lnTo>
                <a:lnTo>
                  <a:pt x="2316" y="712"/>
                </a:lnTo>
                <a:lnTo>
                  <a:pt x="2323" y="711"/>
                </a:lnTo>
                <a:lnTo>
                  <a:pt x="2329" y="710"/>
                </a:lnTo>
                <a:lnTo>
                  <a:pt x="2336" y="708"/>
                </a:lnTo>
                <a:lnTo>
                  <a:pt x="2348" y="704"/>
                </a:lnTo>
                <a:lnTo>
                  <a:pt x="2354" y="701"/>
                </a:lnTo>
                <a:lnTo>
                  <a:pt x="2359" y="698"/>
                </a:lnTo>
                <a:lnTo>
                  <a:pt x="2369" y="692"/>
                </a:lnTo>
                <a:lnTo>
                  <a:pt x="2378" y="685"/>
                </a:lnTo>
                <a:lnTo>
                  <a:pt x="2382" y="681"/>
                </a:lnTo>
                <a:lnTo>
                  <a:pt x="2386" y="677"/>
                </a:lnTo>
                <a:lnTo>
                  <a:pt x="2389" y="673"/>
                </a:lnTo>
                <a:lnTo>
                  <a:pt x="2393" y="669"/>
                </a:lnTo>
                <a:lnTo>
                  <a:pt x="2398" y="659"/>
                </a:lnTo>
                <a:lnTo>
                  <a:pt x="2403" y="650"/>
                </a:lnTo>
                <a:lnTo>
                  <a:pt x="2407" y="640"/>
                </a:lnTo>
                <a:lnTo>
                  <a:pt x="2410" y="629"/>
                </a:lnTo>
                <a:lnTo>
                  <a:pt x="2412" y="619"/>
                </a:lnTo>
                <a:lnTo>
                  <a:pt x="2414" y="608"/>
                </a:lnTo>
                <a:lnTo>
                  <a:pt x="2414" y="5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grpSp>
        <p:nvGrpSpPr>
          <p:cNvPr id="2060" name="Group 2059"/>
          <p:cNvGrpSpPr/>
          <p:nvPr userDrawn="1"/>
        </p:nvGrpSpPr>
        <p:grpSpPr>
          <a:xfrm>
            <a:off x="8328025" y="2560638"/>
            <a:ext cx="2998788" cy="1531937"/>
            <a:chOff x="8328025" y="2560638"/>
            <a:chExt cx="2998788" cy="1531937"/>
          </a:xfrm>
        </p:grpSpPr>
        <p:sp>
          <p:nvSpPr>
            <p:cNvPr id="17" name="Freeform 10"/>
            <p:cNvSpPr>
              <a:spLocks/>
            </p:cNvSpPr>
            <p:nvPr userDrawn="1"/>
          </p:nvSpPr>
          <p:spPr bwMode="auto">
            <a:xfrm>
              <a:off x="8515350" y="3608388"/>
              <a:ext cx="128588" cy="149225"/>
            </a:xfrm>
            <a:custGeom>
              <a:avLst/>
              <a:gdLst>
                <a:gd name="T0" fmla="*/ 17 w 80"/>
                <a:gd name="T1" fmla="*/ 87 h 92"/>
                <a:gd name="T2" fmla="*/ 17 w 80"/>
                <a:gd name="T3" fmla="*/ 87 h 92"/>
                <a:gd name="T4" fmla="*/ 33 w 80"/>
                <a:gd name="T5" fmla="*/ 81 h 92"/>
                <a:gd name="T6" fmla="*/ 33 w 80"/>
                <a:gd name="T7" fmla="*/ 5 h 92"/>
                <a:gd name="T8" fmla="*/ 26 w 80"/>
                <a:gd name="T9" fmla="*/ 5 h 92"/>
                <a:gd name="T10" fmla="*/ 4 w 80"/>
                <a:gd name="T11" fmla="*/ 29 h 92"/>
                <a:gd name="T12" fmla="*/ 0 w 80"/>
                <a:gd name="T13" fmla="*/ 28 h 92"/>
                <a:gd name="T14" fmla="*/ 1 w 80"/>
                <a:gd name="T15" fmla="*/ 0 h 92"/>
                <a:gd name="T16" fmla="*/ 79 w 80"/>
                <a:gd name="T17" fmla="*/ 0 h 92"/>
                <a:gd name="T18" fmla="*/ 80 w 80"/>
                <a:gd name="T19" fmla="*/ 28 h 92"/>
                <a:gd name="T20" fmla="*/ 75 w 80"/>
                <a:gd name="T21" fmla="*/ 29 h 92"/>
                <a:gd name="T22" fmla="*/ 54 w 80"/>
                <a:gd name="T23" fmla="*/ 5 h 92"/>
                <a:gd name="T24" fmla="*/ 46 w 80"/>
                <a:gd name="T25" fmla="*/ 5 h 92"/>
                <a:gd name="T26" fmla="*/ 46 w 80"/>
                <a:gd name="T27" fmla="*/ 81 h 92"/>
                <a:gd name="T28" fmla="*/ 62 w 80"/>
                <a:gd name="T29" fmla="*/ 87 h 92"/>
                <a:gd name="T30" fmla="*/ 62 w 80"/>
                <a:gd name="T31" fmla="*/ 92 h 92"/>
                <a:gd name="T32" fmla="*/ 17 w 80"/>
                <a:gd name="T33" fmla="*/ 92 h 92"/>
                <a:gd name="T34" fmla="*/ 17 w 80"/>
                <a:gd name="T35" fmla="*/ 8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92">
                  <a:moveTo>
                    <a:pt x="17" y="87"/>
                  </a:moveTo>
                  <a:lnTo>
                    <a:pt x="17" y="87"/>
                  </a:lnTo>
                  <a:cubicBezTo>
                    <a:pt x="30" y="87"/>
                    <a:pt x="33" y="86"/>
                    <a:pt x="33" y="81"/>
                  </a:cubicBezTo>
                  <a:lnTo>
                    <a:pt x="33" y="5"/>
                  </a:lnTo>
                  <a:lnTo>
                    <a:pt x="26" y="5"/>
                  </a:lnTo>
                  <a:cubicBezTo>
                    <a:pt x="13" y="5"/>
                    <a:pt x="10" y="12"/>
                    <a:pt x="4" y="29"/>
                  </a:cubicBezTo>
                  <a:lnTo>
                    <a:pt x="0" y="28"/>
                  </a:lnTo>
                  <a:lnTo>
                    <a:pt x="1" y="0"/>
                  </a:lnTo>
                  <a:lnTo>
                    <a:pt x="79" y="0"/>
                  </a:lnTo>
                  <a:lnTo>
                    <a:pt x="80" y="28"/>
                  </a:lnTo>
                  <a:lnTo>
                    <a:pt x="75" y="29"/>
                  </a:lnTo>
                  <a:cubicBezTo>
                    <a:pt x="71" y="13"/>
                    <a:pt x="67" y="5"/>
                    <a:pt x="54" y="5"/>
                  </a:cubicBezTo>
                  <a:lnTo>
                    <a:pt x="46" y="5"/>
                  </a:lnTo>
                  <a:lnTo>
                    <a:pt x="46" y="81"/>
                  </a:lnTo>
                  <a:cubicBezTo>
                    <a:pt x="46" y="86"/>
                    <a:pt x="49" y="87"/>
                    <a:pt x="62" y="87"/>
                  </a:cubicBezTo>
                  <a:lnTo>
                    <a:pt x="62" y="92"/>
                  </a:lnTo>
                  <a:lnTo>
                    <a:pt x="17" y="92"/>
                  </a:lnTo>
                  <a:lnTo>
                    <a:pt x="17" y="8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8" name="Freeform 11"/>
            <p:cNvSpPr>
              <a:spLocks/>
            </p:cNvSpPr>
            <p:nvPr userDrawn="1"/>
          </p:nvSpPr>
          <p:spPr bwMode="auto">
            <a:xfrm>
              <a:off x="8658225" y="3654425"/>
              <a:ext cx="114300" cy="149225"/>
            </a:xfrm>
            <a:custGeom>
              <a:avLst/>
              <a:gdLst>
                <a:gd name="T0" fmla="*/ 10 w 71"/>
                <a:gd name="T1" fmla="*/ 12 h 92"/>
                <a:gd name="T2" fmla="*/ 10 w 71"/>
                <a:gd name="T3" fmla="*/ 12 h 92"/>
                <a:gd name="T4" fmla="*/ 0 w 71"/>
                <a:gd name="T5" fmla="*/ 4 h 92"/>
                <a:gd name="T6" fmla="*/ 0 w 71"/>
                <a:gd name="T7" fmla="*/ 0 h 92"/>
                <a:gd name="T8" fmla="*/ 32 w 71"/>
                <a:gd name="T9" fmla="*/ 0 h 92"/>
                <a:gd name="T10" fmla="*/ 32 w 71"/>
                <a:gd name="T11" fmla="*/ 4 h 92"/>
                <a:gd name="T12" fmla="*/ 22 w 71"/>
                <a:gd name="T13" fmla="*/ 11 h 92"/>
                <a:gd name="T14" fmla="*/ 39 w 71"/>
                <a:gd name="T15" fmla="*/ 49 h 92"/>
                <a:gd name="T16" fmla="*/ 52 w 71"/>
                <a:gd name="T17" fmla="*/ 17 h 92"/>
                <a:gd name="T18" fmla="*/ 45 w 71"/>
                <a:gd name="T19" fmla="*/ 4 h 92"/>
                <a:gd name="T20" fmla="*/ 45 w 71"/>
                <a:gd name="T21" fmla="*/ 0 h 92"/>
                <a:gd name="T22" fmla="*/ 71 w 71"/>
                <a:gd name="T23" fmla="*/ 0 h 92"/>
                <a:gd name="T24" fmla="*/ 71 w 71"/>
                <a:gd name="T25" fmla="*/ 4 h 92"/>
                <a:gd name="T26" fmla="*/ 59 w 71"/>
                <a:gd name="T27" fmla="*/ 14 h 92"/>
                <a:gd name="T28" fmla="*/ 36 w 71"/>
                <a:gd name="T29" fmla="*/ 70 h 92"/>
                <a:gd name="T30" fmla="*/ 14 w 71"/>
                <a:gd name="T31" fmla="*/ 92 h 92"/>
                <a:gd name="T32" fmla="*/ 2 w 71"/>
                <a:gd name="T33" fmla="*/ 83 h 92"/>
                <a:gd name="T34" fmla="*/ 10 w 71"/>
                <a:gd name="T35" fmla="*/ 74 h 92"/>
                <a:gd name="T36" fmla="*/ 17 w 71"/>
                <a:gd name="T37" fmla="*/ 82 h 92"/>
                <a:gd name="T38" fmla="*/ 16 w 71"/>
                <a:gd name="T39" fmla="*/ 86 h 92"/>
                <a:gd name="T40" fmla="*/ 32 w 71"/>
                <a:gd name="T41" fmla="*/ 65 h 92"/>
                <a:gd name="T42" fmla="*/ 33 w 71"/>
                <a:gd name="T43" fmla="*/ 64 h 92"/>
                <a:gd name="T44" fmla="*/ 10 w 71"/>
                <a:gd name="T45"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92">
                  <a:moveTo>
                    <a:pt x="10" y="12"/>
                  </a:moveTo>
                  <a:lnTo>
                    <a:pt x="10" y="12"/>
                  </a:lnTo>
                  <a:cubicBezTo>
                    <a:pt x="7" y="6"/>
                    <a:pt x="6" y="4"/>
                    <a:pt x="0" y="4"/>
                  </a:cubicBezTo>
                  <a:lnTo>
                    <a:pt x="0" y="0"/>
                  </a:lnTo>
                  <a:lnTo>
                    <a:pt x="32" y="0"/>
                  </a:lnTo>
                  <a:lnTo>
                    <a:pt x="32" y="4"/>
                  </a:lnTo>
                  <a:cubicBezTo>
                    <a:pt x="23" y="4"/>
                    <a:pt x="21" y="7"/>
                    <a:pt x="22" y="11"/>
                  </a:cubicBezTo>
                  <a:lnTo>
                    <a:pt x="39" y="49"/>
                  </a:lnTo>
                  <a:lnTo>
                    <a:pt x="52" y="17"/>
                  </a:lnTo>
                  <a:cubicBezTo>
                    <a:pt x="55" y="8"/>
                    <a:pt x="55" y="5"/>
                    <a:pt x="45" y="4"/>
                  </a:cubicBezTo>
                  <a:lnTo>
                    <a:pt x="45" y="0"/>
                  </a:lnTo>
                  <a:lnTo>
                    <a:pt x="71" y="0"/>
                  </a:lnTo>
                  <a:lnTo>
                    <a:pt x="71" y="4"/>
                  </a:lnTo>
                  <a:cubicBezTo>
                    <a:pt x="66" y="4"/>
                    <a:pt x="62" y="7"/>
                    <a:pt x="59" y="14"/>
                  </a:cubicBezTo>
                  <a:lnTo>
                    <a:pt x="36" y="70"/>
                  </a:lnTo>
                  <a:cubicBezTo>
                    <a:pt x="29" y="87"/>
                    <a:pt x="21" y="92"/>
                    <a:pt x="14" y="92"/>
                  </a:cubicBezTo>
                  <a:cubicBezTo>
                    <a:pt x="6" y="92"/>
                    <a:pt x="2" y="88"/>
                    <a:pt x="2" y="83"/>
                  </a:cubicBezTo>
                  <a:cubicBezTo>
                    <a:pt x="2" y="78"/>
                    <a:pt x="5" y="74"/>
                    <a:pt x="10" y="74"/>
                  </a:cubicBezTo>
                  <a:cubicBezTo>
                    <a:pt x="14" y="74"/>
                    <a:pt x="17" y="78"/>
                    <a:pt x="17" y="82"/>
                  </a:cubicBezTo>
                  <a:cubicBezTo>
                    <a:pt x="17" y="83"/>
                    <a:pt x="17" y="85"/>
                    <a:pt x="16" y="86"/>
                  </a:cubicBezTo>
                  <a:cubicBezTo>
                    <a:pt x="21" y="86"/>
                    <a:pt x="25" y="81"/>
                    <a:pt x="32" y="65"/>
                  </a:cubicBezTo>
                  <a:lnTo>
                    <a:pt x="33" y="64"/>
                  </a:lnTo>
                  <a:lnTo>
                    <a:pt x="10" y="1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12"/>
            <p:cNvSpPr>
              <a:spLocks noEditPoints="1"/>
            </p:cNvSpPr>
            <p:nvPr userDrawn="1"/>
          </p:nvSpPr>
          <p:spPr bwMode="auto">
            <a:xfrm>
              <a:off x="8777288" y="3608388"/>
              <a:ext cx="98425" cy="150812"/>
            </a:xfrm>
            <a:custGeom>
              <a:avLst/>
              <a:gdLst>
                <a:gd name="T0" fmla="*/ 36 w 62"/>
                <a:gd name="T1" fmla="*/ 8 h 93"/>
                <a:gd name="T2" fmla="*/ 36 w 62"/>
                <a:gd name="T3" fmla="*/ 8 h 93"/>
                <a:gd name="T4" fmla="*/ 44 w 62"/>
                <a:gd name="T5" fmla="*/ 0 h 93"/>
                <a:gd name="T6" fmla="*/ 52 w 62"/>
                <a:gd name="T7" fmla="*/ 8 h 93"/>
                <a:gd name="T8" fmla="*/ 44 w 62"/>
                <a:gd name="T9" fmla="*/ 16 h 93"/>
                <a:gd name="T10" fmla="*/ 36 w 62"/>
                <a:gd name="T11" fmla="*/ 8 h 93"/>
                <a:gd name="T12" fmla="*/ 49 w 62"/>
                <a:gd name="T13" fmla="*/ 60 h 93"/>
                <a:gd name="T14" fmla="*/ 49 w 62"/>
                <a:gd name="T15" fmla="*/ 60 h 93"/>
                <a:gd name="T16" fmla="*/ 30 w 62"/>
                <a:gd name="T17" fmla="*/ 31 h 93"/>
                <a:gd name="T18" fmla="*/ 13 w 62"/>
                <a:gd name="T19" fmla="*/ 60 h 93"/>
                <a:gd name="T20" fmla="*/ 31 w 62"/>
                <a:gd name="T21" fmla="*/ 89 h 93"/>
                <a:gd name="T22" fmla="*/ 49 w 62"/>
                <a:gd name="T23" fmla="*/ 60 h 93"/>
                <a:gd name="T24" fmla="*/ 10 w 62"/>
                <a:gd name="T25" fmla="*/ 8 h 93"/>
                <a:gd name="T26" fmla="*/ 10 w 62"/>
                <a:gd name="T27" fmla="*/ 8 h 93"/>
                <a:gd name="T28" fmla="*/ 18 w 62"/>
                <a:gd name="T29" fmla="*/ 0 h 93"/>
                <a:gd name="T30" fmla="*/ 25 w 62"/>
                <a:gd name="T31" fmla="*/ 8 h 93"/>
                <a:gd name="T32" fmla="*/ 18 w 62"/>
                <a:gd name="T33" fmla="*/ 16 h 93"/>
                <a:gd name="T34" fmla="*/ 10 w 62"/>
                <a:gd name="T35" fmla="*/ 8 h 93"/>
                <a:gd name="T36" fmla="*/ 0 w 62"/>
                <a:gd name="T37" fmla="*/ 60 h 93"/>
                <a:gd name="T38" fmla="*/ 0 w 62"/>
                <a:gd name="T39" fmla="*/ 60 h 93"/>
                <a:gd name="T40" fmla="*/ 31 w 62"/>
                <a:gd name="T41" fmla="*/ 26 h 93"/>
                <a:gd name="T42" fmla="*/ 62 w 62"/>
                <a:gd name="T43" fmla="*/ 59 h 93"/>
                <a:gd name="T44" fmla="*/ 31 w 62"/>
                <a:gd name="T45" fmla="*/ 93 h 93"/>
                <a:gd name="T46" fmla="*/ 0 w 62"/>
                <a:gd name="T47"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93">
                  <a:moveTo>
                    <a:pt x="36" y="8"/>
                  </a:moveTo>
                  <a:lnTo>
                    <a:pt x="36" y="8"/>
                  </a:lnTo>
                  <a:cubicBezTo>
                    <a:pt x="36" y="3"/>
                    <a:pt x="39" y="0"/>
                    <a:pt x="44" y="0"/>
                  </a:cubicBezTo>
                  <a:cubicBezTo>
                    <a:pt x="48" y="0"/>
                    <a:pt x="52" y="3"/>
                    <a:pt x="52" y="8"/>
                  </a:cubicBezTo>
                  <a:cubicBezTo>
                    <a:pt x="52" y="12"/>
                    <a:pt x="48" y="16"/>
                    <a:pt x="44" y="16"/>
                  </a:cubicBezTo>
                  <a:cubicBezTo>
                    <a:pt x="39" y="16"/>
                    <a:pt x="36" y="13"/>
                    <a:pt x="36" y="8"/>
                  </a:cubicBezTo>
                  <a:close/>
                  <a:moveTo>
                    <a:pt x="49" y="60"/>
                  </a:moveTo>
                  <a:lnTo>
                    <a:pt x="49" y="60"/>
                  </a:lnTo>
                  <a:cubicBezTo>
                    <a:pt x="49" y="40"/>
                    <a:pt x="41" y="31"/>
                    <a:pt x="30" y="31"/>
                  </a:cubicBezTo>
                  <a:cubicBezTo>
                    <a:pt x="19" y="31"/>
                    <a:pt x="13" y="40"/>
                    <a:pt x="13" y="60"/>
                  </a:cubicBezTo>
                  <a:cubicBezTo>
                    <a:pt x="13" y="79"/>
                    <a:pt x="20" y="89"/>
                    <a:pt x="31" y="89"/>
                  </a:cubicBezTo>
                  <a:cubicBezTo>
                    <a:pt x="42" y="89"/>
                    <a:pt x="49" y="79"/>
                    <a:pt x="49" y="60"/>
                  </a:cubicBezTo>
                  <a:close/>
                  <a:moveTo>
                    <a:pt x="10" y="8"/>
                  </a:moveTo>
                  <a:lnTo>
                    <a:pt x="10" y="8"/>
                  </a:lnTo>
                  <a:cubicBezTo>
                    <a:pt x="10" y="3"/>
                    <a:pt x="13" y="0"/>
                    <a:pt x="18" y="0"/>
                  </a:cubicBezTo>
                  <a:cubicBezTo>
                    <a:pt x="22" y="0"/>
                    <a:pt x="25" y="3"/>
                    <a:pt x="25" y="8"/>
                  </a:cubicBezTo>
                  <a:cubicBezTo>
                    <a:pt x="25" y="12"/>
                    <a:pt x="22" y="16"/>
                    <a:pt x="18" y="16"/>
                  </a:cubicBezTo>
                  <a:cubicBezTo>
                    <a:pt x="13" y="16"/>
                    <a:pt x="10" y="13"/>
                    <a:pt x="10" y="8"/>
                  </a:cubicBezTo>
                  <a:close/>
                  <a:moveTo>
                    <a:pt x="0" y="60"/>
                  </a:moveTo>
                  <a:lnTo>
                    <a:pt x="0" y="60"/>
                  </a:lnTo>
                  <a:cubicBezTo>
                    <a:pt x="0" y="41"/>
                    <a:pt x="12" y="26"/>
                    <a:pt x="31" y="26"/>
                  </a:cubicBezTo>
                  <a:cubicBezTo>
                    <a:pt x="51" y="26"/>
                    <a:pt x="62" y="40"/>
                    <a:pt x="62" y="59"/>
                  </a:cubicBezTo>
                  <a:cubicBezTo>
                    <a:pt x="62" y="79"/>
                    <a:pt x="50" y="93"/>
                    <a:pt x="31" y="93"/>
                  </a:cubicBezTo>
                  <a:cubicBezTo>
                    <a:pt x="11" y="93"/>
                    <a:pt x="0" y="80"/>
                    <a:pt x="0" y="6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 name="Freeform 13"/>
            <p:cNvSpPr>
              <a:spLocks/>
            </p:cNvSpPr>
            <p:nvPr userDrawn="1"/>
          </p:nvSpPr>
          <p:spPr bwMode="auto">
            <a:xfrm>
              <a:off x="8901113" y="3694113"/>
              <a:ext cx="57150" cy="15875"/>
            </a:xfrm>
            <a:custGeom>
              <a:avLst/>
              <a:gdLst>
                <a:gd name="T0" fmla="*/ 0 w 36"/>
                <a:gd name="T1" fmla="*/ 0 h 10"/>
                <a:gd name="T2" fmla="*/ 0 w 36"/>
                <a:gd name="T3" fmla="*/ 0 h 10"/>
                <a:gd name="T4" fmla="*/ 36 w 36"/>
                <a:gd name="T5" fmla="*/ 0 h 10"/>
                <a:gd name="T6" fmla="*/ 36 w 36"/>
                <a:gd name="T7" fmla="*/ 10 h 10"/>
                <a:gd name="T8" fmla="*/ 0 w 36"/>
                <a:gd name="T9" fmla="*/ 10 h 10"/>
                <a:gd name="T10" fmla="*/ 0 w 36"/>
                <a:gd name="T11" fmla="*/ 0 h 10"/>
              </a:gdLst>
              <a:ahLst/>
              <a:cxnLst>
                <a:cxn ang="0">
                  <a:pos x="T0" y="T1"/>
                </a:cxn>
                <a:cxn ang="0">
                  <a:pos x="T2" y="T3"/>
                </a:cxn>
                <a:cxn ang="0">
                  <a:pos x="T4" y="T5"/>
                </a:cxn>
                <a:cxn ang="0">
                  <a:pos x="T6" y="T7"/>
                </a:cxn>
                <a:cxn ang="0">
                  <a:pos x="T8" y="T9"/>
                </a:cxn>
                <a:cxn ang="0">
                  <a:pos x="T10" y="T11"/>
                </a:cxn>
              </a:cxnLst>
              <a:rect l="0" t="0" r="r" b="b"/>
              <a:pathLst>
                <a:path w="36" h="10">
                  <a:moveTo>
                    <a:pt x="0" y="0"/>
                  </a:moveTo>
                  <a:lnTo>
                    <a:pt x="0" y="0"/>
                  </a:lnTo>
                  <a:lnTo>
                    <a:pt x="36" y="0"/>
                  </a:lnTo>
                  <a:lnTo>
                    <a:pt x="36" y="10"/>
                  </a:lnTo>
                  <a:lnTo>
                    <a:pt x="0" y="10"/>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1" name="Freeform 14"/>
            <p:cNvSpPr>
              <a:spLocks noEditPoints="1"/>
            </p:cNvSpPr>
            <p:nvPr userDrawn="1"/>
          </p:nvSpPr>
          <p:spPr bwMode="auto">
            <a:xfrm>
              <a:off x="8993188" y="3600450"/>
              <a:ext cx="60325" cy="203200"/>
            </a:xfrm>
            <a:custGeom>
              <a:avLst/>
              <a:gdLst>
                <a:gd name="T0" fmla="*/ 21 w 37"/>
                <a:gd name="T1" fmla="*/ 8 h 125"/>
                <a:gd name="T2" fmla="*/ 21 w 37"/>
                <a:gd name="T3" fmla="*/ 8 h 125"/>
                <a:gd name="T4" fmla="*/ 29 w 37"/>
                <a:gd name="T5" fmla="*/ 0 h 125"/>
                <a:gd name="T6" fmla="*/ 37 w 37"/>
                <a:gd name="T7" fmla="*/ 8 h 125"/>
                <a:gd name="T8" fmla="*/ 29 w 37"/>
                <a:gd name="T9" fmla="*/ 16 h 125"/>
                <a:gd name="T10" fmla="*/ 21 w 37"/>
                <a:gd name="T11" fmla="*/ 8 h 125"/>
                <a:gd name="T12" fmla="*/ 0 w 37"/>
                <a:gd name="T13" fmla="*/ 115 h 125"/>
                <a:gd name="T14" fmla="*/ 0 w 37"/>
                <a:gd name="T15" fmla="*/ 115 h 125"/>
                <a:gd name="T16" fmla="*/ 7 w 37"/>
                <a:gd name="T17" fmla="*/ 107 h 125"/>
                <a:gd name="T18" fmla="*/ 15 w 37"/>
                <a:gd name="T19" fmla="*/ 115 h 125"/>
                <a:gd name="T20" fmla="*/ 14 w 37"/>
                <a:gd name="T21" fmla="*/ 120 h 125"/>
                <a:gd name="T22" fmla="*/ 17 w 37"/>
                <a:gd name="T23" fmla="*/ 120 h 125"/>
                <a:gd name="T24" fmla="*/ 24 w 37"/>
                <a:gd name="T25" fmla="*/ 108 h 125"/>
                <a:gd name="T26" fmla="*/ 24 w 37"/>
                <a:gd name="T27" fmla="*/ 45 h 125"/>
                <a:gd name="T28" fmla="*/ 13 w 37"/>
                <a:gd name="T29" fmla="*/ 37 h 125"/>
                <a:gd name="T30" fmla="*/ 13 w 37"/>
                <a:gd name="T31" fmla="*/ 33 h 125"/>
                <a:gd name="T32" fmla="*/ 36 w 37"/>
                <a:gd name="T33" fmla="*/ 32 h 125"/>
                <a:gd name="T34" fmla="*/ 36 w 37"/>
                <a:gd name="T35" fmla="*/ 96 h 125"/>
                <a:gd name="T36" fmla="*/ 29 w 37"/>
                <a:gd name="T37" fmla="*/ 120 h 125"/>
                <a:gd name="T38" fmla="*/ 15 w 37"/>
                <a:gd name="T39" fmla="*/ 125 h 125"/>
                <a:gd name="T40" fmla="*/ 0 w 37"/>
                <a:gd name="T41" fmla="*/ 1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125">
                  <a:moveTo>
                    <a:pt x="21" y="8"/>
                  </a:moveTo>
                  <a:lnTo>
                    <a:pt x="21" y="8"/>
                  </a:lnTo>
                  <a:cubicBezTo>
                    <a:pt x="21" y="3"/>
                    <a:pt x="25" y="0"/>
                    <a:pt x="29" y="0"/>
                  </a:cubicBezTo>
                  <a:cubicBezTo>
                    <a:pt x="34" y="0"/>
                    <a:pt x="37" y="3"/>
                    <a:pt x="37" y="8"/>
                  </a:cubicBezTo>
                  <a:cubicBezTo>
                    <a:pt x="37" y="13"/>
                    <a:pt x="34" y="16"/>
                    <a:pt x="29" y="16"/>
                  </a:cubicBezTo>
                  <a:cubicBezTo>
                    <a:pt x="25" y="16"/>
                    <a:pt x="21" y="13"/>
                    <a:pt x="21" y="8"/>
                  </a:cubicBezTo>
                  <a:close/>
                  <a:moveTo>
                    <a:pt x="0" y="115"/>
                  </a:moveTo>
                  <a:lnTo>
                    <a:pt x="0" y="115"/>
                  </a:lnTo>
                  <a:cubicBezTo>
                    <a:pt x="0" y="111"/>
                    <a:pt x="3" y="107"/>
                    <a:pt x="7" y="107"/>
                  </a:cubicBezTo>
                  <a:cubicBezTo>
                    <a:pt x="11" y="107"/>
                    <a:pt x="15" y="110"/>
                    <a:pt x="15" y="115"/>
                  </a:cubicBezTo>
                  <a:cubicBezTo>
                    <a:pt x="15" y="117"/>
                    <a:pt x="14" y="119"/>
                    <a:pt x="14" y="120"/>
                  </a:cubicBezTo>
                  <a:cubicBezTo>
                    <a:pt x="15" y="120"/>
                    <a:pt x="16" y="120"/>
                    <a:pt x="17" y="120"/>
                  </a:cubicBezTo>
                  <a:cubicBezTo>
                    <a:pt x="20" y="120"/>
                    <a:pt x="24" y="118"/>
                    <a:pt x="24" y="108"/>
                  </a:cubicBezTo>
                  <a:lnTo>
                    <a:pt x="24" y="45"/>
                  </a:lnTo>
                  <a:cubicBezTo>
                    <a:pt x="24" y="39"/>
                    <a:pt x="23" y="37"/>
                    <a:pt x="13" y="37"/>
                  </a:cubicBezTo>
                  <a:lnTo>
                    <a:pt x="13" y="33"/>
                  </a:lnTo>
                  <a:lnTo>
                    <a:pt x="36" y="32"/>
                  </a:lnTo>
                  <a:lnTo>
                    <a:pt x="36" y="96"/>
                  </a:lnTo>
                  <a:cubicBezTo>
                    <a:pt x="36" y="108"/>
                    <a:pt x="34" y="114"/>
                    <a:pt x="29" y="120"/>
                  </a:cubicBezTo>
                  <a:cubicBezTo>
                    <a:pt x="25" y="124"/>
                    <a:pt x="20" y="125"/>
                    <a:pt x="15" y="125"/>
                  </a:cubicBezTo>
                  <a:cubicBezTo>
                    <a:pt x="6" y="125"/>
                    <a:pt x="0" y="120"/>
                    <a:pt x="0" y="11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Freeform 15"/>
            <p:cNvSpPr>
              <a:spLocks noEditPoints="1"/>
            </p:cNvSpPr>
            <p:nvPr userDrawn="1"/>
          </p:nvSpPr>
          <p:spPr bwMode="auto">
            <a:xfrm>
              <a:off x="9078913" y="3652838"/>
              <a:ext cx="98425" cy="106362"/>
            </a:xfrm>
            <a:custGeom>
              <a:avLst/>
              <a:gdLst>
                <a:gd name="T0" fmla="*/ 38 w 61"/>
                <a:gd name="T1" fmla="*/ 50 h 66"/>
                <a:gd name="T2" fmla="*/ 38 w 61"/>
                <a:gd name="T3" fmla="*/ 50 h 66"/>
                <a:gd name="T4" fmla="*/ 38 w 61"/>
                <a:gd name="T5" fmla="*/ 31 h 66"/>
                <a:gd name="T6" fmla="*/ 13 w 61"/>
                <a:gd name="T7" fmla="*/ 48 h 66"/>
                <a:gd name="T8" fmla="*/ 23 w 61"/>
                <a:gd name="T9" fmla="*/ 58 h 66"/>
                <a:gd name="T10" fmla="*/ 38 w 61"/>
                <a:gd name="T11" fmla="*/ 50 h 66"/>
                <a:gd name="T12" fmla="*/ 0 w 61"/>
                <a:gd name="T13" fmla="*/ 51 h 66"/>
                <a:gd name="T14" fmla="*/ 0 w 61"/>
                <a:gd name="T15" fmla="*/ 51 h 66"/>
                <a:gd name="T16" fmla="*/ 8 w 61"/>
                <a:gd name="T17" fmla="*/ 36 h 66"/>
                <a:gd name="T18" fmla="*/ 38 w 61"/>
                <a:gd name="T19" fmla="*/ 27 h 66"/>
                <a:gd name="T20" fmla="*/ 38 w 61"/>
                <a:gd name="T21" fmla="*/ 23 h 66"/>
                <a:gd name="T22" fmla="*/ 25 w 61"/>
                <a:gd name="T23" fmla="*/ 4 h 66"/>
                <a:gd name="T24" fmla="*/ 15 w 61"/>
                <a:gd name="T25" fmla="*/ 8 h 66"/>
                <a:gd name="T26" fmla="*/ 17 w 61"/>
                <a:gd name="T27" fmla="*/ 14 h 66"/>
                <a:gd name="T28" fmla="*/ 9 w 61"/>
                <a:gd name="T29" fmla="*/ 22 h 66"/>
                <a:gd name="T30" fmla="*/ 2 w 61"/>
                <a:gd name="T31" fmla="*/ 14 h 66"/>
                <a:gd name="T32" fmla="*/ 26 w 61"/>
                <a:gd name="T33" fmla="*/ 0 h 66"/>
                <a:gd name="T34" fmla="*/ 49 w 61"/>
                <a:gd name="T35" fmla="*/ 20 h 66"/>
                <a:gd name="T36" fmla="*/ 49 w 61"/>
                <a:gd name="T37" fmla="*/ 52 h 66"/>
                <a:gd name="T38" fmla="*/ 60 w 61"/>
                <a:gd name="T39" fmla="*/ 59 h 66"/>
                <a:gd name="T40" fmla="*/ 61 w 61"/>
                <a:gd name="T41" fmla="*/ 63 h 66"/>
                <a:gd name="T42" fmla="*/ 48 w 61"/>
                <a:gd name="T43" fmla="*/ 66 h 66"/>
                <a:gd name="T44" fmla="*/ 38 w 61"/>
                <a:gd name="T45" fmla="*/ 55 h 66"/>
                <a:gd name="T46" fmla="*/ 38 w 61"/>
                <a:gd name="T47" fmla="*/ 55 h 66"/>
                <a:gd name="T48" fmla="*/ 17 w 61"/>
                <a:gd name="T49" fmla="*/ 66 h 66"/>
                <a:gd name="T50" fmla="*/ 0 w 61"/>
                <a:gd name="T5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66">
                  <a:moveTo>
                    <a:pt x="38" y="50"/>
                  </a:moveTo>
                  <a:lnTo>
                    <a:pt x="38" y="50"/>
                  </a:lnTo>
                  <a:lnTo>
                    <a:pt x="38" y="31"/>
                  </a:lnTo>
                  <a:cubicBezTo>
                    <a:pt x="17" y="36"/>
                    <a:pt x="13" y="39"/>
                    <a:pt x="13" y="48"/>
                  </a:cubicBezTo>
                  <a:cubicBezTo>
                    <a:pt x="13" y="54"/>
                    <a:pt x="16" y="58"/>
                    <a:pt x="23" y="58"/>
                  </a:cubicBezTo>
                  <a:cubicBezTo>
                    <a:pt x="29" y="58"/>
                    <a:pt x="34" y="54"/>
                    <a:pt x="38" y="50"/>
                  </a:cubicBezTo>
                  <a:close/>
                  <a:moveTo>
                    <a:pt x="0" y="51"/>
                  </a:moveTo>
                  <a:lnTo>
                    <a:pt x="0" y="51"/>
                  </a:lnTo>
                  <a:cubicBezTo>
                    <a:pt x="0" y="45"/>
                    <a:pt x="2" y="40"/>
                    <a:pt x="8" y="36"/>
                  </a:cubicBezTo>
                  <a:cubicBezTo>
                    <a:pt x="19" y="31"/>
                    <a:pt x="35" y="28"/>
                    <a:pt x="38" y="27"/>
                  </a:cubicBezTo>
                  <a:lnTo>
                    <a:pt x="38" y="23"/>
                  </a:lnTo>
                  <a:cubicBezTo>
                    <a:pt x="38" y="9"/>
                    <a:pt x="34" y="4"/>
                    <a:pt x="25" y="4"/>
                  </a:cubicBezTo>
                  <a:cubicBezTo>
                    <a:pt x="20" y="4"/>
                    <a:pt x="17" y="5"/>
                    <a:pt x="15" y="8"/>
                  </a:cubicBezTo>
                  <a:cubicBezTo>
                    <a:pt x="16" y="10"/>
                    <a:pt x="17" y="13"/>
                    <a:pt x="17" y="14"/>
                  </a:cubicBezTo>
                  <a:cubicBezTo>
                    <a:pt x="17" y="19"/>
                    <a:pt x="14" y="22"/>
                    <a:pt x="9" y="22"/>
                  </a:cubicBezTo>
                  <a:cubicBezTo>
                    <a:pt x="5" y="22"/>
                    <a:pt x="2" y="19"/>
                    <a:pt x="2" y="14"/>
                  </a:cubicBezTo>
                  <a:cubicBezTo>
                    <a:pt x="2" y="6"/>
                    <a:pt x="13" y="0"/>
                    <a:pt x="26" y="0"/>
                  </a:cubicBezTo>
                  <a:cubicBezTo>
                    <a:pt x="41" y="0"/>
                    <a:pt x="49" y="6"/>
                    <a:pt x="49" y="20"/>
                  </a:cubicBezTo>
                  <a:lnTo>
                    <a:pt x="49" y="52"/>
                  </a:lnTo>
                  <a:cubicBezTo>
                    <a:pt x="49" y="59"/>
                    <a:pt x="51" y="61"/>
                    <a:pt x="60" y="59"/>
                  </a:cubicBezTo>
                  <a:lnTo>
                    <a:pt x="61" y="63"/>
                  </a:lnTo>
                  <a:cubicBezTo>
                    <a:pt x="56" y="65"/>
                    <a:pt x="52" y="66"/>
                    <a:pt x="48" y="66"/>
                  </a:cubicBezTo>
                  <a:cubicBezTo>
                    <a:pt x="40" y="66"/>
                    <a:pt x="39" y="62"/>
                    <a:pt x="38" y="55"/>
                  </a:cubicBezTo>
                  <a:lnTo>
                    <a:pt x="38" y="55"/>
                  </a:lnTo>
                  <a:cubicBezTo>
                    <a:pt x="32" y="61"/>
                    <a:pt x="25" y="66"/>
                    <a:pt x="17" y="66"/>
                  </a:cubicBezTo>
                  <a:cubicBezTo>
                    <a:pt x="5" y="66"/>
                    <a:pt x="0" y="59"/>
                    <a:pt x="0" y="5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3" name="Freeform 16"/>
            <p:cNvSpPr>
              <a:spLocks noEditPoints="1"/>
            </p:cNvSpPr>
            <p:nvPr userDrawn="1"/>
          </p:nvSpPr>
          <p:spPr bwMode="auto">
            <a:xfrm>
              <a:off x="9224963" y="3651250"/>
              <a:ext cx="92075" cy="107950"/>
            </a:xfrm>
            <a:custGeom>
              <a:avLst/>
              <a:gdLst>
                <a:gd name="T0" fmla="*/ 13 w 57"/>
                <a:gd name="T1" fmla="*/ 28 h 67"/>
                <a:gd name="T2" fmla="*/ 13 w 57"/>
                <a:gd name="T3" fmla="*/ 28 h 67"/>
                <a:gd name="T4" fmla="*/ 43 w 57"/>
                <a:gd name="T5" fmla="*/ 27 h 67"/>
                <a:gd name="T6" fmla="*/ 29 w 57"/>
                <a:gd name="T7" fmla="*/ 5 h 67"/>
                <a:gd name="T8" fmla="*/ 13 w 57"/>
                <a:gd name="T9" fmla="*/ 28 h 67"/>
                <a:gd name="T10" fmla="*/ 0 w 57"/>
                <a:gd name="T11" fmla="*/ 34 h 67"/>
                <a:gd name="T12" fmla="*/ 0 w 57"/>
                <a:gd name="T13" fmla="*/ 34 h 67"/>
                <a:gd name="T14" fmla="*/ 30 w 57"/>
                <a:gd name="T15" fmla="*/ 0 h 67"/>
                <a:gd name="T16" fmla="*/ 56 w 57"/>
                <a:gd name="T17" fmla="*/ 32 h 67"/>
                <a:gd name="T18" fmla="*/ 13 w 57"/>
                <a:gd name="T19" fmla="*/ 32 h 67"/>
                <a:gd name="T20" fmla="*/ 13 w 57"/>
                <a:gd name="T21" fmla="*/ 33 h 67"/>
                <a:gd name="T22" fmla="*/ 13 w 57"/>
                <a:gd name="T23" fmla="*/ 33 h 67"/>
                <a:gd name="T24" fmla="*/ 34 w 57"/>
                <a:gd name="T25" fmla="*/ 60 h 67"/>
                <a:gd name="T26" fmla="*/ 54 w 57"/>
                <a:gd name="T27" fmla="*/ 48 h 67"/>
                <a:gd name="T28" fmla="*/ 57 w 57"/>
                <a:gd name="T29" fmla="*/ 50 h 67"/>
                <a:gd name="T30" fmla="*/ 30 w 57"/>
                <a:gd name="T31" fmla="*/ 67 h 67"/>
                <a:gd name="T32" fmla="*/ 0 w 57"/>
                <a:gd name="T3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7">
                  <a:moveTo>
                    <a:pt x="13" y="28"/>
                  </a:moveTo>
                  <a:lnTo>
                    <a:pt x="13" y="28"/>
                  </a:lnTo>
                  <a:lnTo>
                    <a:pt x="43" y="27"/>
                  </a:lnTo>
                  <a:cubicBezTo>
                    <a:pt x="45" y="15"/>
                    <a:pt x="39" y="5"/>
                    <a:pt x="29" y="5"/>
                  </a:cubicBezTo>
                  <a:cubicBezTo>
                    <a:pt x="21" y="5"/>
                    <a:pt x="14" y="11"/>
                    <a:pt x="13" y="28"/>
                  </a:cubicBezTo>
                  <a:close/>
                  <a:moveTo>
                    <a:pt x="0" y="34"/>
                  </a:moveTo>
                  <a:lnTo>
                    <a:pt x="0" y="34"/>
                  </a:lnTo>
                  <a:cubicBezTo>
                    <a:pt x="0" y="15"/>
                    <a:pt x="12" y="0"/>
                    <a:pt x="30" y="0"/>
                  </a:cubicBezTo>
                  <a:cubicBezTo>
                    <a:pt x="49" y="0"/>
                    <a:pt x="57" y="16"/>
                    <a:pt x="56" y="32"/>
                  </a:cubicBezTo>
                  <a:lnTo>
                    <a:pt x="13" y="32"/>
                  </a:lnTo>
                  <a:lnTo>
                    <a:pt x="13" y="33"/>
                  </a:lnTo>
                  <a:lnTo>
                    <a:pt x="13" y="33"/>
                  </a:lnTo>
                  <a:cubicBezTo>
                    <a:pt x="13" y="48"/>
                    <a:pt x="21" y="60"/>
                    <a:pt x="34" y="60"/>
                  </a:cubicBezTo>
                  <a:cubicBezTo>
                    <a:pt x="42" y="60"/>
                    <a:pt x="48" y="55"/>
                    <a:pt x="54" y="48"/>
                  </a:cubicBezTo>
                  <a:lnTo>
                    <a:pt x="57" y="50"/>
                  </a:lnTo>
                  <a:cubicBezTo>
                    <a:pt x="52" y="59"/>
                    <a:pt x="44" y="67"/>
                    <a:pt x="30" y="67"/>
                  </a:cubicBezTo>
                  <a:cubicBezTo>
                    <a:pt x="11" y="67"/>
                    <a:pt x="0" y="53"/>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4" name="Freeform 17"/>
            <p:cNvSpPr>
              <a:spLocks/>
            </p:cNvSpPr>
            <p:nvPr userDrawn="1"/>
          </p:nvSpPr>
          <p:spPr bwMode="auto">
            <a:xfrm>
              <a:off x="9328150" y="3598863"/>
              <a:ext cx="52388" cy="158750"/>
            </a:xfrm>
            <a:custGeom>
              <a:avLst/>
              <a:gdLst>
                <a:gd name="T0" fmla="*/ 1 w 33"/>
                <a:gd name="T1" fmla="*/ 94 h 98"/>
                <a:gd name="T2" fmla="*/ 1 w 33"/>
                <a:gd name="T3" fmla="*/ 94 h 98"/>
                <a:gd name="T4" fmla="*/ 11 w 33"/>
                <a:gd name="T5" fmla="*/ 89 h 98"/>
                <a:gd name="T6" fmla="*/ 11 w 33"/>
                <a:gd name="T7" fmla="*/ 12 h 98"/>
                <a:gd name="T8" fmla="*/ 0 w 33"/>
                <a:gd name="T9" fmla="*/ 5 h 98"/>
                <a:gd name="T10" fmla="*/ 0 w 33"/>
                <a:gd name="T11" fmla="*/ 1 h 98"/>
                <a:gd name="T12" fmla="*/ 23 w 33"/>
                <a:gd name="T13" fmla="*/ 0 h 98"/>
                <a:gd name="T14" fmla="*/ 23 w 33"/>
                <a:gd name="T15" fmla="*/ 89 h 98"/>
                <a:gd name="T16" fmla="*/ 33 w 33"/>
                <a:gd name="T17" fmla="*/ 94 h 98"/>
                <a:gd name="T18" fmla="*/ 33 w 33"/>
                <a:gd name="T19" fmla="*/ 98 h 98"/>
                <a:gd name="T20" fmla="*/ 1 w 33"/>
                <a:gd name="T21" fmla="*/ 98 h 98"/>
                <a:gd name="T22" fmla="*/ 1 w 33"/>
                <a:gd name="T2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98">
                  <a:moveTo>
                    <a:pt x="1" y="94"/>
                  </a:moveTo>
                  <a:lnTo>
                    <a:pt x="1" y="94"/>
                  </a:lnTo>
                  <a:cubicBezTo>
                    <a:pt x="9" y="93"/>
                    <a:pt x="11" y="92"/>
                    <a:pt x="11" y="89"/>
                  </a:cubicBezTo>
                  <a:lnTo>
                    <a:pt x="11" y="12"/>
                  </a:lnTo>
                  <a:cubicBezTo>
                    <a:pt x="11" y="8"/>
                    <a:pt x="9" y="5"/>
                    <a:pt x="0" y="5"/>
                  </a:cubicBezTo>
                  <a:lnTo>
                    <a:pt x="0" y="1"/>
                  </a:lnTo>
                  <a:lnTo>
                    <a:pt x="23" y="0"/>
                  </a:lnTo>
                  <a:lnTo>
                    <a:pt x="23" y="89"/>
                  </a:lnTo>
                  <a:cubicBezTo>
                    <a:pt x="23" y="92"/>
                    <a:pt x="25" y="93"/>
                    <a:pt x="33" y="94"/>
                  </a:cubicBezTo>
                  <a:lnTo>
                    <a:pt x="33" y="98"/>
                  </a:lnTo>
                  <a:lnTo>
                    <a:pt x="1" y="98"/>
                  </a:lnTo>
                  <a:lnTo>
                    <a:pt x="1" y="9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5" name="Freeform 18"/>
            <p:cNvSpPr>
              <a:spLocks noEditPoints="1"/>
            </p:cNvSpPr>
            <p:nvPr userDrawn="1"/>
          </p:nvSpPr>
          <p:spPr bwMode="auto">
            <a:xfrm>
              <a:off x="9399588" y="3600450"/>
              <a:ext cx="50800"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0" y="0"/>
                    <a:pt x="24" y="3"/>
                    <a:pt x="24" y="8"/>
                  </a:cubicBezTo>
                  <a:cubicBezTo>
                    <a:pt x="24" y="13"/>
                    <a:pt x="20"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6" name="Freeform 19"/>
            <p:cNvSpPr>
              <a:spLocks/>
            </p:cNvSpPr>
            <p:nvPr userDrawn="1"/>
          </p:nvSpPr>
          <p:spPr bwMode="auto">
            <a:xfrm>
              <a:off x="9466263" y="3652838"/>
              <a:ext cx="119063" cy="104775"/>
            </a:xfrm>
            <a:custGeom>
              <a:avLst/>
              <a:gdLst>
                <a:gd name="T0" fmla="*/ 0 w 74"/>
                <a:gd name="T1" fmla="*/ 61 h 65"/>
                <a:gd name="T2" fmla="*/ 0 w 74"/>
                <a:gd name="T3" fmla="*/ 61 h 65"/>
                <a:gd name="T4" fmla="*/ 11 w 74"/>
                <a:gd name="T5" fmla="*/ 56 h 65"/>
                <a:gd name="T6" fmla="*/ 11 w 74"/>
                <a:gd name="T7" fmla="*/ 12 h 65"/>
                <a:gd name="T8" fmla="*/ 0 w 74"/>
                <a:gd name="T9" fmla="*/ 5 h 65"/>
                <a:gd name="T10" fmla="*/ 0 w 74"/>
                <a:gd name="T11" fmla="*/ 1 h 65"/>
                <a:gd name="T12" fmla="*/ 22 w 74"/>
                <a:gd name="T13" fmla="*/ 0 h 65"/>
                <a:gd name="T14" fmla="*/ 22 w 74"/>
                <a:gd name="T15" fmla="*/ 10 h 65"/>
                <a:gd name="T16" fmla="*/ 47 w 74"/>
                <a:gd name="T17" fmla="*/ 0 h 65"/>
                <a:gd name="T18" fmla="*/ 63 w 74"/>
                <a:gd name="T19" fmla="*/ 19 h 65"/>
                <a:gd name="T20" fmla="*/ 63 w 74"/>
                <a:gd name="T21" fmla="*/ 56 h 65"/>
                <a:gd name="T22" fmla="*/ 74 w 74"/>
                <a:gd name="T23" fmla="*/ 61 h 65"/>
                <a:gd name="T24" fmla="*/ 74 w 74"/>
                <a:gd name="T25" fmla="*/ 65 h 65"/>
                <a:gd name="T26" fmla="*/ 43 w 74"/>
                <a:gd name="T27" fmla="*/ 65 h 65"/>
                <a:gd name="T28" fmla="*/ 43 w 74"/>
                <a:gd name="T29" fmla="*/ 61 h 65"/>
                <a:gd name="T30" fmla="*/ 52 w 74"/>
                <a:gd name="T31" fmla="*/ 56 h 65"/>
                <a:gd name="T32" fmla="*/ 52 w 74"/>
                <a:gd name="T33" fmla="*/ 24 h 65"/>
                <a:gd name="T34" fmla="*/ 38 w 74"/>
                <a:gd name="T35" fmla="*/ 9 h 65"/>
                <a:gd name="T36" fmla="*/ 22 w 74"/>
                <a:gd name="T37" fmla="*/ 14 h 65"/>
                <a:gd name="T38" fmla="*/ 22 w 74"/>
                <a:gd name="T39" fmla="*/ 56 h 65"/>
                <a:gd name="T40" fmla="*/ 31 w 74"/>
                <a:gd name="T41" fmla="*/ 61 h 65"/>
                <a:gd name="T42" fmla="*/ 31 w 74"/>
                <a:gd name="T43" fmla="*/ 65 h 65"/>
                <a:gd name="T44" fmla="*/ 0 w 74"/>
                <a:gd name="T45" fmla="*/ 65 h 65"/>
                <a:gd name="T46" fmla="*/ 0 w 74"/>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65">
                  <a:moveTo>
                    <a:pt x="0" y="61"/>
                  </a:moveTo>
                  <a:lnTo>
                    <a:pt x="0" y="61"/>
                  </a:lnTo>
                  <a:cubicBezTo>
                    <a:pt x="9" y="60"/>
                    <a:pt x="11" y="59"/>
                    <a:pt x="11" y="56"/>
                  </a:cubicBezTo>
                  <a:lnTo>
                    <a:pt x="11" y="12"/>
                  </a:lnTo>
                  <a:cubicBezTo>
                    <a:pt x="11" y="8"/>
                    <a:pt x="9" y="5"/>
                    <a:pt x="0" y="5"/>
                  </a:cubicBezTo>
                  <a:lnTo>
                    <a:pt x="0" y="1"/>
                  </a:lnTo>
                  <a:lnTo>
                    <a:pt x="22" y="0"/>
                  </a:lnTo>
                  <a:lnTo>
                    <a:pt x="22" y="10"/>
                  </a:lnTo>
                  <a:cubicBezTo>
                    <a:pt x="30" y="5"/>
                    <a:pt x="38" y="0"/>
                    <a:pt x="47" y="0"/>
                  </a:cubicBezTo>
                  <a:cubicBezTo>
                    <a:pt x="57" y="0"/>
                    <a:pt x="63" y="7"/>
                    <a:pt x="63" y="19"/>
                  </a:cubicBezTo>
                  <a:lnTo>
                    <a:pt x="63" y="56"/>
                  </a:lnTo>
                  <a:cubicBezTo>
                    <a:pt x="63" y="59"/>
                    <a:pt x="65" y="60"/>
                    <a:pt x="74" y="61"/>
                  </a:cubicBezTo>
                  <a:lnTo>
                    <a:pt x="74" y="65"/>
                  </a:lnTo>
                  <a:lnTo>
                    <a:pt x="43" y="65"/>
                  </a:lnTo>
                  <a:lnTo>
                    <a:pt x="43" y="61"/>
                  </a:lnTo>
                  <a:cubicBezTo>
                    <a:pt x="50" y="60"/>
                    <a:pt x="52" y="59"/>
                    <a:pt x="52" y="56"/>
                  </a:cubicBezTo>
                  <a:lnTo>
                    <a:pt x="52" y="24"/>
                  </a:lnTo>
                  <a:cubicBezTo>
                    <a:pt x="52" y="12"/>
                    <a:pt x="47" y="9"/>
                    <a:pt x="38" y="9"/>
                  </a:cubicBezTo>
                  <a:cubicBezTo>
                    <a:pt x="32" y="9"/>
                    <a:pt x="26" y="11"/>
                    <a:pt x="22" y="14"/>
                  </a:cubicBezTo>
                  <a:lnTo>
                    <a:pt x="22" y="56"/>
                  </a:lnTo>
                  <a:cubicBezTo>
                    <a:pt x="22" y="59"/>
                    <a:pt x="24" y="60"/>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7" name="Freeform 20"/>
            <p:cNvSpPr>
              <a:spLocks/>
            </p:cNvSpPr>
            <p:nvPr userDrawn="1"/>
          </p:nvSpPr>
          <p:spPr bwMode="auto">
            <a:xfrm>
              <a:off x="9598025" y="3598863"/>
              <a:ext cx="114300" cy="158750"/>
            </a:xfrm>
            <a:custGeom>
              <a:avLst/>
              <a:gdLst>
                <a:gd name="T0" fmla="*/ 23 w 71"/>
                <a:gd name="T1" fmla="*/ 89 h 98"/>
                <a:gd name="T2" fmla="*/ 23 w 71"/>
                <a:gd name="T3" fmla="*/ 89 h 98"/>
                <a:gd name="T4" fmla="*/ 31 w 71"/>
                <a:gd name="T5" fmla="*/ 94 h 98"/>
                <a:gd name="T6" fmla="*/ 31 w 71"/>
                <a:gd name="T7" fmla="*/ 98 h 98"/>
                <a:gd name="T8" fmla="*/ 1 w 71"/>
                <a:gd name="T9" fmla="*/ 98 h 98"/>
                <a:gd name="T10" fmla="*/ 1 w 71"/>
                <a:gd name="T11" fmla="*/ 94 h 98"/>
                <a:gd name="T12" fmla="*/ 11 w 71"/>
                <a:gd name="T13" fmla="*/ 89 h 98"/>
                <a:gd name="T14" fmla="*/ 11 w 71"/>
                <a:gd name="T15" fmla="*/ 12 h 98"/>
                <a:gd name="T16" fmla="*/ 0 w 71"/>
                <a:gd name="T17" fmla="*/ 5 h 98"/>
                <a:gd name="T18" fmla="*/ 0 w 71"/>
                <a:gd name="T19" fmla="*/ 1 h 98"/>
                <a:gd name="T20" fmla="*/ 23 w 71"/>
                <a:gd name="T21" fmla="*/ 0 h 98"/>
                <a:gd name="T22" fmla="*/ 23 w 71"/>
                <a:gd name="T23" fmla="*/ 67 h 98"/>
                <a:gd name="T24" fmla="*/ 44 w 71"/>
                <a:gd name="T25" fmla="*/ 46 h 98"/>
                <a:gd name="T26" fmla="*/ 38 w 71"/>
                <a:gd name="T27" fmla="*/ 38 h 98"/>
                <a:gd name="T28" fmla="*/ 38 w 71"/>
                <a:gd name="T29" fmla="*/ 34 h 98"/>
                <a:gd name="T30" fmla="*/ 68 w 71"/>
                <a:gd name="T31" fmla="*/ 34 h 98"/>
                <a:gd name="T32" fmla="*/ 68 w 71"/>
                <a:gd name="T33" fmla="*/ 38 h 98"/>
                <a:gd name="T34" fmla="*/ 52 w 71"/>
                <a:gd name="T35" fmla="*/ 46 h 98"/>
                <a:gd name="T36" fmla="*/ 39 w 71"/>
                <a:gd name="T37" fmla="*/ 58 h 98"/>
                <a:gd name="T38" fmla="*/ 60 w 71"/>
                <a:gd name="T39" fmla="*/ 87 h 98"/>
                <a:gd name="T40" fmla="*/ 71 w 71"/>
                <a:gd name="T41" fmla="*/ 94 h 98"/>
                <a:gd name="T42" fmla="*/ 71 w 71"/>
                <a:gd name="T43" fmla="*/ 98 h 98"/>
                <a:gd name="T44" fmla="*/ 41 w 71"/>
                <a:gd name="T45" fmla="*/ 98 h 98"/>
                <a:gd name="T46" fmla="*/ 41 w 71"/>
                <a:gd name="T47" fmla="*/ 94 h 98"/>
                <a:gd name="T48" fmla="*/ 46 w 71"/>
                <a:gd name="T49" fmla="*/ 87 h 98"/>
                <a:gd name="T50" fmla="*/ 31 w 71"/>
                <a:gd name="T51" fmla="*/ 66 h 98"/>
                <a:gd name="T52" fmla="*/ 23 w 71"/>
                <a:gd name="T53" fmla="*/ 73 h 98"/>
                <a:gd name="T54" fmla="*/ 23 w 71"/>
                <a:gd name="T55" fmla="*/ 8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98">
                  <a:moveTo>
                    <a:pt x="23" y="89"/>
                  </a:moveTo>
                  <a:lnTo>
                    <a:pt x="23" y="89"/>
                  </a:lnTo>
                  <a:cubicBezTo>
                    <a:pt x="23" y="92"/>
                    <a:pt x="25" y="93"/>
                    <a:pt x="31" y="94"/>
                  </a:cubicBezTo>
                  <a:lnTo>
                    <a:pt x="31" y="98"/>
                  </a:lnTo>
                  <a:lnTo>
                    <a:pt x="1" y="98"/>
                  </a:lnTo>
                  <a:lnTo>
                    <a:pt x="1" y="94"/>
                  </a:lnTo>
                  <a:cubicBezTo>
                    <a:pt x="9" y="93"/>
                    <a:pt x="11" y="92"/>
                    <a:pt x="11" y="89"/>
                  </a:cubicBezTo>
                  <a:lnTo>
                    <a:pt x="11" y="12"/>
                  </a:lnTo>
                  <a:cubicBezTo>
                    <a:pt x="11" y="8"/>
                    <a:pt x="9" y="5"/>
                    <a:pt x="0" y="5"/>
                  </a:cubicBezTo>
                  <a:lnTo>
                    <a:pt x="0" y="1"/>
                  </a:lnTo>
                  <a:lnTo>
                    <a:pt x="23" y="0"/>
                  </a:lnTo>
                  <a:lnTo>
                    <a:pt x="23" y="67"/>
                  </a:lnTo>
                  <a:lnTo>
                    <a:pt x="44" y="46"/>
                  </a:lnTo>
                  <a:cubicBezTo>
                    <a:pt x="47" y="42"/>
                    <a:pt x="47" y="39"/>
                    <a:pt x="38" y="38"/>
                  </a:cubicBezTo>
                  <a:lnTo>
                    <a:pt x="38" y="34"/>
                  </a:lnTo>
                  <a:lnTo>
                    <a:pt x="68" y="34"/>
                  </a:lnTo>
                  <a:lnTo>
                    <a:pt x="68" y="38"/>
                  </a:lnTo>
                  <a:cubicBezTo>
                    <a:pt x="60" y="39"/>
                    <a:pt x="58" y="41"/>
                    <a:pt x="52" y="46"/>
                  </a:cubicBezTo>
                  <a:lnTo>
                    <a:pt x="39" y="58"/>
                  </a:lnTo>
                  <a:lnTo>
                    <a:pt x="60" y="87"/>
                  </a:lnTo>
                  <a:cubicBezTo>
                    <a:pt x="63" y="92"/>
                    <a:pt x="65" y="93"/>
                    <a:pt x="71" y="94"/>
                  </a:cubicBezTo>
                  <a:lnTo>
                    <a:pt x="71" y="98"/>
                  </a:lnTo>
                  <a:lnTo>
                    <a:pt x="41" y="98"/>
                  </a:lnTo>
                  <a:lnTo>
                    <a:pt x="41" y="94"/>
                  </a:lnTo>
                  <a:cubicBezTo>
                    <a:pt x="48" y="93"/>
                    <a:pt x="49" y="92"/>
                    <a:pt x="46" y="87"/>
                  </a:cubicBezTo>
                  <a:lnTo>
                    <a:pt x="31" y="66"/>
                  </a:lnTo>
                  <a:lnTo>
                    <a:pt x="23" y="73"/>
                  </a:lnTo>
                  <a:lnTo>
                    <a:pt x="23" y="8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8" name="Freeform 21"/>
            <p:cNvSpPr>
              <a:spLocks noEditPoints="1"/>
            </p:cNvSpPr>
            <p:nvPr userDrawn="1"/>
          </p:nvSpPr>
          <p:spPr bwMode="auto">
            <a:xfrm>
              <a:off x="9718675" y="3651250"/>
              <a:ext cx="92075" cy="107950"/>
            </a:xfrm>
            <a:custGeom>
              <a:avLst/>
              <a:gdLst>
                <a:gd name="T0" fmla="*/ 13 w 57"/>
                <a:gd name="T1" fmla="*/ 28 h 67"/>
                <a:gd name="T2" fmla="*/ 13 w 57"/>
                <a:gd name="T3" fmla="*/ 28 h 67"/>
                <a:gd name="T4" fmla="*/ 43 w 57"/>
                <a:gd name="T5" fmla="*/ 27 h 67"/>
                <a:gd name="T6" fmla="*/ 29 w 57"/>
                <a:gd name="T7" fmla="*/ 5 h 67"/>
                <a:gd name="T8" fmla="*/ 13 w 57"/>
                <a:gd name="T9" fmla="*/ 28 h 67"/>
                <a:gd name="T10" fmla="*/ 0 w 57"/>
                <a:gd name="T11" fmla="*/ 34 h 67"/>
                <a:gd name="T12" fmla="*/ 0 w 57"/>
                <a:gd name="T13" fmla="*/ 34 h 67"/>
                <a:gd name="T14" fmla="*/ 30 w 57"/>
                <a:gd name="T15" fmla="*/ 0 h 67"/>
                <a:gd name="T16" fmla="*/ 56 w 57"/>
                <a:gd name="T17" fmla="*/ 32 h 67"/>
                <a:gd name="T18" fmla="*/ 13 w 57"/>
                <a:gd name="T19" fmla="*/ 32 h 67"/>
                <a:gd name="T20" fmla="*/ 13 w 57"/>
                <a:gd name="T21" fmla="*/ 33 h 67"/>
                <a:gd name="T22" fmla="*/ 13 w 57"/>
                <a:gd name="T23" fmla="*/ 33 h 67"/>
                <a:gd name="T24" fmla="*/ 34 w 57"/>
                <a:gd name="T25" fmla="*/ 60 h 67"/>
                <a:gd name="T26" fmla="*/ 54 w 57"/>
                <a:gd name="T27" fmla="*/ 48 h 67"/>
                <a:gd name="T28" fmla="*/ 57 w 57"/>
                <a:gd name="T29" fmla="*/ 50 h 67"/>
                <a:gd name="T30" fmla="*/ 30 w 57"/>
                <a:gd name="T31" fmla="*/ 67 h 67"/>
                <a:gd name="T32" fmla="*/ 0 w 57"/>
                <a:gd name="T3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7">
                  <a:moveTo>
                    <a:pt x="13" y="28"/>
                  </a:moveTo>
                  <a:lnTo>
                    <a:pt x="13" y="28"/>
                  </a:lnTo>
                  <a:lnTo>
                    <a:pt x="43" y="27"/>
                  </a:lnTo>
                  <a:cubicBezTo>
                    <a:pt x="45" y="15"/>
                    <a:pt x="39" y="5"/>
                    <a:pt x="29" y="5"/>
                  </a:cubicBezTo>
                  <a:cubicBezTo>
                    <a:pt x="21" y="5"/>
                    <a:pt x="14" y="11"/>
                    <a:pt x="13" y="28"/>
                  </a:cubicBezTo>
                  <a:close/>
                  <a:moveTo>
                    <a:pt x="0" y="34"/>
                  </a:moveTo>
                  <a:lnTo>
                    <a:pt x="0" y="34"/>
                  </a:lnTo>
                  <a:cubicBezTo>
                    <a:pt x="0" y="15"/>
                    <a:pt x="12" y="0"/>
                    <a:pt x="30" y="0"/>
                  </a:cubicBezTo>
                  <a:cubicBezTo>
                    <a:pt x="49" y="0"/>
                    <a:pt x="57" y="16"/>
                    <a:pt x="56" y="32"/>
                  </a:cubicBezTo>
                  <a:lnTo>
                    <a:pt x="13" y="32"/>
                  </a:lnTo>
                  <a:lnTo>
                    <a:pt x="13" y="33"/>
                  </a:lnTo>
                  <a:lnTo>
                    <a:pt x="13" y="33"/>
                  </a:lnTo>
                  <a:cubicBezTo>
                    <a:pt x="13" y="48"/>
                    <a:pt x="21" y="60"/>
                    <a:pt x="34" y="60"/>
                  </a:cubicBezTo>
                  <a:cubicBezTo>
                    <a:pt x="42" y="60"/>
                    <a:pt x="49" y="55"/>
                    <a:pt x="54" y="48"/>
                  </a:cubicBezTo>
                  <a:lnTo>
                    <a:pt x="57" y="50"/>
                  </a:lnTo>
                  <a:cubicBezTo>
                    <a:pt x="52" y="59"/>
                    <a:pt x="45" y="67"/>
                    <a:pt x="30" y="67"/>
                  </a:cubicBezTo>
                  <a:cubicBezTo>
                    <a:pt x="11" y="67"/>
                    <a:pt x="0" y="53"/>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9" name="Freeform 22"/>
            <p:cNvSpPr>
              <a:spLocks noEditPoints="1"/>
            </p:cNvSpPr>
            <p:nvPr userDrawn="1"/>
          </p:nvSpPr>
          <p:spPr bwMode="auto">
            <a:xfrm>
              <a:off x="9825038" y="3600450"/>
              <a:ext cx="50800"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0" y="0"/>
                    <a:pt x="24" y="3"/>
                    <a:pt x="24" y="8"/>
                  </a:cubicBezTo>
                  <a:cubicBezTo>
                    <a:pt x="24" y="13"/>
                    <a:pt x="20"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0" name="Freeform 23"/>
            <p:cNvSpPr>
              <a:spLocks/>
            </p:cNvSpPr>
            <p:nvPr userDrawn="1"/>
          </p:nvSpPr>
          <p:spPr bwMode="auto">
            <a:xfrm>
              <a:off x="9893300" y="3652838"/>
              <a:ext cx="117475" cy="104775"/>
            </a:xfrm>
            <a:custGeom>
              <a:avLst/>
              <a:gdLst>
                <a:gd name="T0" fmla="*/ 0 w 74"/>
                <a:gd name="T1" fmla="*/ 61 h 65"/>
                <a:gd name="T2" fmla="*/ 0 w 74"/>
                <a:gd name="T3" fmla="*/ 61 h 65"/>
                <a:gd name="T4" fmla="*/ 11 w 74"/>
                <a:gd name="T5" fmla="*/ 56 h 65"/>
                <a:gd name="T6" fmla="*/ 11 w 74"/>
                <a:gd name="T7" fmla="*/ 12 h 65"/>
                <a:gd name="T8" fmla="*/ 0 w 74"/>
                <a:gd name="T9" fmla="*/ 5 h 65"/>
                <a:gd name="T10" fmla="*/ 0 w 74"/>
                <a:gd name="T11" fmla="*/ 1 h 65"/>
                <a:gd name="T12" fmla="*/ 22 w 74"/>
                <a:gd name="T13" fmla="*/ 0 h 65"/>
                <a:gd name="T14" fmla="*/ 22 w 74"/>
                <a:gd name="T15" fmla="*/ 10 h 65"/>
                <a:gd name="T16" fmla="*/ 47 w 74"/>
                <a:gd name="T17" fmla="*/ 0 h 65"/>
                <a:gd name="T18" fmla="*/ 63 w 74"/>
                <a:gd name="T19" fmla="*/ 19 h 65"/>
                <a:gd name="T20" fmla="*/ 63 w 74"/>
                <a:gd name="T21" fmla="*/ 56 h 65"/>
                <a:gd name="T22" fmla="*/ 74 w 74"/>
                <a:gd name="T23" fmla="*/ 61 h 65"/>
                <a:gd name="T24" fmla="*/ 74 w 74"/>
                <a:gd name="T25" fmla="*/ 65 h 65"/>
                <a:gd name="T26" fmla="*/ 43 w 74"/>
                <a:gd name="T27" fmla="*/ 65 h 65"/>
                <a:gd name="T28" fmla="*/ 43 w 74"/>
                <a:gd name="T29" fmla="*/ 61 h 65"/>
                <a:gd name="T30" fmla="*/ 52 w 74"/>
                <a:gd name="T31" fmla="*/ 56 h 65"/>
                <a:gd name="T32" fmla="*/ 52 w 74"/>
                <a:gd name="T33" fmla="*/ 24 h 65"/>
                <a:gd name="T34" fmla="*/ 38 w 74"/>
                <a:gd name="T35" fmla="*/ 9 h 65"/>
                <a:gd name="T36" fmla="*/ 22 w 74"/>
                <a:gd name="T37" fmla="*/ 14 h 65"/>
                <a:gd name="T38" fmla="*/ 22 w 74"/>
                <a:gd name="T39" fmla="*/ 56 h 65"/>
                <a:gd name="T40" fmla="*/ 31 w 74"/>
                <a:gd name="T41" fmla="*/ 61 h 65"/>
                <a:gd name="T42" fmla="*/ 31 w 74"/>
                <a:gd name="T43" fmla="*/ 65 h 65"/>
                <a:gd name="T44" fmla="*/ 0 w 74"/>
                <a:gd name="T45" fmla="*/ 65 h 65"/>
                <a:gd name="T46" fmla="*/ 0 w 74"/>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65">
                  <a:moveTo>
                    <a:pt x="0" y="61"/>
                  </a:moveTo>
                  <a:lnTo>
                    <a:pt x="0" y="61"/>
                  </a:lnTo>
                  <a:cubicBezTo>
                    <a:pt x="8" y="60"/>
                    <a:pt x="11" y="59"/>
                    <a:pt x="11" y="56"/>
                  </a:cubicBezTo>
                  <a:lnTo>
                    <a:pt x="11" y="12"/>
                  </a:lnTo>
                  <a:cubicBezTo>
                    <a:pt x="11" y="8"/>
                    <a:pt x="8" y="5"/>
                    <a:pt x="0" y="5"/>
                  </a:cubicBezTo>
                  <a:lnTo>
                    <a:pt x="0" y="1"/>
                  </a:lnTo>
                  <a:lnTo>
                    <a:pt x="22" y="0"/>
                  </a:lnTo>
                  <a:lnTo>
                    <a:pt x="22" y="10"/>
                  </a:lnTo>
                  <a:cubicBezTo>
                    <a:pt x="30" y="5"/>
                    <a:pt x="38" y="0"/>
                    <a:pt x="47" y="0"/>
                  </a:cubicBezTo>
                  <a:cubicBezTo>
                    <a:pt x="57" y="0"/>
                    <a:pt x="63" y="7"/>
                    <a:pt x="63" y="19"/>
                  </a:cubicBezTo>
                  <a:lnTo>
                    <a:pt x="63" y="56"/>
                  </a:lnTo>
                  <a:cubicBezTo>
                    <a:pt x="63" y="59"/>
                    <a:pt x="65" y="60"/>
                    <a:pt x="74" y="61"/>
                  </a:cubicBezTo>
                  <a:lnTo>
                    <a:pt x="74" y="65"/>
                  </a:lnTo>
                  <a:lnTo>
                    <a:pt x="43" y="65"/>
                  </a:lnTo>
                  <a:lnTo>
                    <a:pt x="43" y="61"/>
                  </a:lnTo>
                  <a:cubicBezTo>
                    <a:pt x="50" y="60"/>
                    <a:pt x="52" y="59"/>
                    <a:pt x="52" y="56"/>
                  </a:cubicBezTo>
                  <a:lnTo>
                    <a:pt x="52" y="24"/>
                  </a:lnTo>
                  <a:cubicBezTo>
                    <a:pt x="52" y="12"/>
                    <a:pt x="47" y="9"/>
                    <a:pt x="38" y="9"/>
                  </a:cubicBezTo>
                  <a:cubicBezTo>
                    <a:pt x="32" y="9"/>
                    <a:pt x="26" y="11"/>
                    <a:pt x="22" y="14"/>
                  </a:cubicBezTo>
                  <a:lnTo>
                    <a:pt x="22" y="56"/>
                  </a:lnTo>
                  <a:cubicBezTo>
                    <a:pt x="22" y="59"/>
                    <a:pt x="24" y="60"/>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1" name="Freeform 24"/>
            <p:cNvSpPr>
              <a:spLocks noEditPoints="1"/>
            </p:cNvSpPr>
            <p:nvPr userDrawn="1"/>
          </p:nvSpPr>
          <p:spPr bwMode="auto">
            <a:xfrm>
              <a:off x="10021888" y="3651250"/>
              <a:ext cx="100013" cy="107950"/>
            </a:xfrm>
            <a:custGeom>
              <a:avLst/>
              <a:gdLst>
                <a:gd name="T0" fmla="*/ 50 w 63"/>
                <a:gd name="T1" fmla="*/ 34 h 67"/>
                <a:gd name="T2" fmla="*/ 50 w 63"/>
                <a:gd name="T3" fmla="*/ 34 h 67"/>
                <a:gd name="T4" fmla="*/ 31 w 63"/>
                <a:gd name="T5" fmla="*/ 5 h 67"/>
                <a:gd name="T6" fmla="*/ 14 w 63"/>
                <a:gd name="T7" fmla="*/ 34 h 67"/>
                <a:gd name="T8" fmla="*/ 32 w 63"/>
                <a:gd name="T9" fmla="*/ 63 h 67"/>
                <a:gd name="T10" fmla="*/ 50 w 63"/>
                <a:gd name="T11" fmla="*/ 34 h 67"/>
                <a:gd name="T12" fmla="*/ 0 w 63"/>
                <a:gd name="T13" fmla="*/ 34 h 67"/>
                <a:gd name="T14" fmla="*/ 0 w 63"/>
                <a:gd name="T15" fmla="*/ 34 h 67"/>
                <a:gd name="T16" fmla="*/ 32 w 63"/>
                <a:gd name="T17" fmla="*/ 0 h 67"/>
                <a:gd name="T18" fmla="*/ 63 w 63"/>
                <a:gd name="T19" fmla="*/ 33 h 67"/>
                <a:gd name="T20" fmla="*/ 32 w 63"/>
                <a:gd name="T21" fmla="*/ 67 h 67"/>
                <a:gd name="T22" fmla="*/ 0 w 63"/>
                <a:gd name="T2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7">
                  <a:moveTo>
                    <a:pt x="50" y="34"/>
                  </a:moveTo>
                  <a:lnTo>
                    <a:pt x="50" y="34"/>
                  </a:lnTo>
                  <a:cubicBezTo>
                    <a:pt x="50" y="14"/>
                    <a:pt x="42" y="5"/>
                    <a:pt x="31" y="5"/>
                  </a:cubicBezTo>
                  <a:cubicBezTo>
                    <a:pt x="20" y="5"/>
                    <a:pt x="14" y="14"/>
                    <a:pt x="14" y="34"/>
                  </a:cubicBezTo>
                  <a:cubicBezTo>
                    <a:pt x="14" y="53"/>
                    <a:pt x="21" y="63"/>
                    <a:pt x="32" y="63"/>
                  </a:cubicBezTo>
                  <a:cubicBezTo>
                    <a:pt x="43" y="63"/>
                    <a:pt x="50" y="53"/>
                    <a:pt x="50" y="34"/>
                  </a:cubicBezTo>
                  <a:close/>
                  <a:moveTo>
                    <a:pt x="0" y="34"/>
                  </a:moveTo>
                  <a:lnTo>
                    <a:pt x="0" y="34"/>
                  </a:lnTo>
                  <a:cubicBezTo>
                    <a:pt x="0" y="15"/>
                    <a:pt x="13" y="0"/>
                    <a:pt x="32" y="0"/>
                  </a:cubicBezTo>
                  <a:cubicBezTo>
                    <a:pt x="52" y="0"/>
                    <a:pt x="63" y="14"/>
                    <a:pt x="63" y="33"/>
                  </a:cubicBezTo>
                  <a:cubicBezTo>
                    <a:pt x="63" y="53"/>
                    <a:pt x="51" y="67"/>
                    <a:pt x="32" y="67"/>
                  </a:cubicBezTo>
                  <a:cubicBezTo>
                    <a:pt x="12" y="67"/>
                    <a:pt x="0" y="54"/>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2" name="Freeform 25"/>
            <p:cNvSpPr>
              <a:spLocks/>
            </p:cNvSpPr>
            <p:nvPr userDrawn="1"/>
          </p:nvSpPr>
          <p:spPr bwMode="auto">
            <a:xfrm>
              <a:off x="10136188" y="3652838"/>
              <a:ext cx="180975" cy="104775"/>
            </a:xfrm>
            <a:custGeom>
              <a:avLst/>
              <a:gdLst>
                <a:gd name="T0" fmla="*/ 42 w 112"/>
                <a:gd name="T1" fmla="*/ 61 h 65"/>
                <a:gd name="T2" fmla="*/ 42 w 112"/>
                <a:gd name="T3" fmla="*/ 61 h 65"/>
                <a:gd name="T4" fmla="*/ 50 w 112"/>
                <a:gd name="T5" fmla="*/ 56 h 65"/>
                <a:gd name="T6" fmla="*/ 50 w 112"/>
                <a:gd name="T7" fmla="*/ 25 h 65"/>
                <a:gd name="T8" fmla="*/ 36 w 112"/>
                <a:gd name="T9" fmla="*/ 9 h 65"/>
                <a:gd name="T10" fmla="*/ 22 w 112"/>
                <a:gd name="T11" fmla="*/ 14 h 65"/>
                <a:gd name="T12" fmla="*/ 22 w 112"/>
                <a:gd name="T13" fmla="*/ 56 h 65"/>
                <a:gd name="T14" fmla="*/ 30 w 112"/>
                <a:gd name="T15" fmla="*/ 61 h 65"/>
                <a:gd name="T16" fmla="*/ 30 w 112"/>
                <a:gd name="T17" fmla="*/ 65 h 65"/>
                <a:gd name="T18" fmla="*/ 0 w 112"/>
                <a:gd name="T19" fmla="*/ 65 h 65"/>
                <a:gd name="T20" fmla="*/ 0 w 112"/>
                <a:gd name="T21" fmla="*/ 61 h 65"/>
                <a:gd name="T22" fmla="*/ 10 w 112"/>
                <a:gd name="T23" fmla="*/ 56 h 65"/>
                <a:gd name="T24" fmla="*/ 10 w 112"/>
                <a:gd name="T25" fmla="*/ 12 h 65"/>
                <a:gd name="T26" fmla="*/ 0 w 112"/>
                <a:gd name="T27" fmla="*/ 5 h 65"/>
                <a:gd name="T28" fmla="*/ 0 w 112"/>
                <a:gd name="T29" fmla="*/ 1 h 65"/>
                <a:gd name="T30" fmla="*/ 22 w 112"/>
                <a:gd name="T31" fmla="*/ 0 h 65"/>
                <a:gd name="T32" fmla="*/ 22 w 112"/>
                <a:gd name="T33" fmla="*/ 10 h 65"/>
                <a:gd name="T34" fmla="*/ 46 w 112"/>
                <a:gd name="T35" fmla="*/ 0 h 65"/>
                <a:gd name="T36" fmla="*/ 61 w 112"/>
                <a:gd name="T37" fmla="*/ 12 h 65"/>
                <a:gd name="T38" fmla="*/ 86 w 112"/>
                <a:gd name="T39" fmla="*/ 0 h 65"/>
                <a:gd name="T40" fmla="*/ 101 w 112"/>
                <a:gd name="T41" fmla="*/ 19 h 65"/>
                <a:gd name="T42" fmla="*/ 101 w 112"/>
                <a:gd name="T43" fmla="*/ 56 h 65"/>
                <a:gd name="T44" fmla="*/ 112 w 112"/>
                <a:gd name="T45" fmla="*/ 61 h 65"/>
                <a:gd name="T46" fmla="*/ 112 w 112"/>
                <a:gd name="T47" fmla="*/ 65 h 65"/>
                <a:gd name="T48" fmla="*/ 81 w 112"/>
                <a:gd name="T49" fmla="*/ 65 h 65"/>
                <a:gd name="T50" fmla="*/ 81 w 112"/>
                <a:gd name="T51" fmla="*/ 61 h 65"/>
                <a:gd name="T52" fmla="*/ 90 w 112"/>
                <a:gd name="T53" fmla="*/ 56 h 65"/>
                <a:gd name="T54" fmla="*/ 90 w 112"/>
                <a:gd name="T55" fmla="*/ 25 h 65"/>
                <a:gd name="T56" fmla="*/ 77 w 112"/>
                <a:gd name="T57" fmla="*/ 9 h 65"/>
                <a:gd name="T58" fmla="*/ 61 w 112"/>
                <a:gd name="T59" fmla="*/ 16 h 65"/>
                <a:gd name="T60" fmla="*/ 62 w 112"/>
                <a:gd name="T61" fmla="*/ 20 h 65"/>
                <a:gd name="T62" fmla="*/ 62 w 112"/>
                <a:gd name="T63" fmla="*/ 56 h 65"/>
                <a:gd name="T64" fmla="*/ 71 w 112"/>
                <a:gd name="T65" fmla="*/ 61 h 65"/>
                <a:gd name="T66" fmla="*/ 71 w 112"/>
                <a:gd name="T67" fmla="*/ 65 h 65"/>
                <a:gd name="T68" fmla="*/ 42 w 112"/>
                <a:gd name="T69" fmla="*/ 65 h 65"/>
                <a:gd name="T70" fmla="*/ 42 w 112"/>
                <a:gd name="T71"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65">
                  <a:moveTo>
                    <a:pt x="42" y="61"/>
                  </a:moveTo>
                  <a:lnTo>
                    <a:pt x="42" y="61"/>
                  </a:lnTo>
                  <a:cubicBezTo>
                    <a:pt x="49" y="60"/>
                    <a:pt x="50" y="59"/>
                    <a:pt x="50" y="56"/>
                  </a:cubicBezTo>
                  <a:lnTo>
                    <a:pt x="50" y="25"/>
                  </a:lnTo>
                  <a:cubicBezTo>
                    <a:pt x="50" y="12"/>
                    <a:pt x="45" y="9"/>
                    <a:pt x="36" y="9"/>
                  </a:cubicBezTo>
                  <a:cubicBezTo>
                    <a:pt x="30" y="9"/>
                    <a:pt x="26" y="11"/>
                    <a:pt x="22" y="14"/>
                  </a:cubicBezTo>
                  <a:lnTo>
                    <a:pt x="22" y="56"/>
                  </a:lnTo>
                  <a:cubicBezTo>
                    <a:pt x="22" y="59"/>
                    <a:pt x="23" y="60"/>
                    <a:pt x="30" y="61"/>
                  </a:cubicBezTo>
                  <a:lnTo>
                    <a:pt x="30" y="65"/>
                  </a:lnTo>
                  <a:lnTo>
                    <a:pt x="0" y="65"/>
                  </a:lnTo>
                  <a:lnTo>
                    <a:pt x="0" y="61"/>
                  </a:lnTo>
                  <a:cubicBezTo>
                    <a:pt x="8" y="60"/>
                    <a:pt x="10" y="59"/>
                    <a:pt x="10" y="56"/>
                  </a:cubicBezTo>
                  <a:lnTo>
                    <a:pt x="10" y="12"/>
                  </a:lnTo>
                  <a:cubicBezTo>
                    <a:pt x="10" y="8"/>
                    <a:pt x="8" y="5"/>
                    <a:pt x="0" y="5"/>
                  </a:cubicBezTo>
                  <a:lnTo>
                    <a:pt x="0" y="1"/>
                  </a:lnTo>
                  <a:lnTo>
                    <a:pt x="22" y="0"/>
                  </a:lnTo>
                  <a:lnTo>
                    <a:pt x="22" y="10"/>
                  </a:lnTo>
                  <a:cubicBezTo>
                    <a:pt x="29" y="5"/>
                    <a:pt x="37" y="0"/>
                    <a:pt x="46" y="0"/>
                  </a:cubicBezTo>
                  <a:cubicBezTo>
                    <a:pt x="53" y="0"/>
                    <a:pt x="58" y="4"/>
                    <a:pt x="61" y="12"/>
                  </a:cubicBezTo>
                  <a:cubicBezTo>
                    <a:pt x="69" y="5"/>
                    <a:pt x="77" y="0"/>
                    <a:pt x="86" y="0"/>
                  </a:cubicBezTo>
                  <a:cubicBezTo>
                    <a:pt x="96" y="0"/>
                    <a:pt x="101" y="7"/>
                    <a:pt x="101" y="19"/>
                  </a:cubicBezTo>
                  <a:lnTo>
                    <a:pt x="101" y="56"/>
                  </a:lnTo>
                  <a:cubicBezTo>
                    <a:pt x="101" y="59"/>
                    <a:pt x="103" y="60"/>
                    <a:pt x="112" y="61"/>
                  </a:cubicBezTo>
                  <a:lnTo>
                    <a:pt x="112" y="65"/>
                  </a:lnTo>
                  <a:lnTo>
                    <a:pt x="81" y="65"/>
                  </a:lnTo>
                  <a:lnTo>
                    <a:pt x="81" y="61"/>
                  </a:lnTo>
                  <a:cubicBezTo>
                    <a:pt x="88" y="60"/>
                    <a:pt x="90" y="59"/>
                    <a:pt x="90" y="56"/>
                  </a:cubicBezTo>
                  <a:lnTo>
                    <a:pt x="90" y="25"/>
                  </a:lnTo>
                  <a:cubicBezTo>
                    <a:pt x="90" y="12"/>
                    <a:pt x="85" y="9"/>
                    <a:pt x="77" y="9"/>
                  </a:cubicBezTo>
                  <a:cubicBezTo>
                    <a:pt x="72" y="9"/>
                    <a:pt x="67" y="11"/>
                    <a:pt x="61" y="16"/>
                  </a:cubicBezTo>
                  <a:cubicBezTo>
                    <a:pt x="62" y="18"/>
                    <a:pt x="62" y="19"/>
                    <a:pt x="62" y="20"/>
                  </a:cubicBezTo>
                  <a:lnTo>
                    <a:pt x="62" y="56"/>
                  </a:lnTo>
                  <a:cubicBezTo>
                    <a:pt x="62" y="59"/>
                    <a:pt x="63" y="60"/>
                    <a:pt x="71" y="61"/>
                  </a:cubicBezTo>
                  <a:lnTo>
                    <a:pt x="71" y="65"/>
                  </a:lnTo>
                  <a:lnTo>
                    <a:pt x="42" y="65"/>
                  </a:lnTo>
                  <a:lnTo>
                    <a:pt x="42"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 name="Freeform 26"/>
            <p:cNvSpPr>
              <a:spLocks noEditPoints="1"/>
            </p:cNvSpPr>
            <p:nvPr userDrawn="1"/>
          </p:nvSpPr>
          <p:spPr bwMode="auto">
            <a:xfrm>
              <a:off x="10333038" y="3600450"/>
              <a:ext cx="50800"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1" y="0"/>
                    <a:pt x="24" y="3"/>
                    <a:pt x="24" y="8"/>
                  </a:cubicBezTo>
                  <a:cubicBezTo>
                    <a:pt x="24" y="13"/>
                    <a:pt x="21"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 name="Freeform 27"/>
            <p:cNvSpPr>
              <a:spLocks/>
            </p:cNvSpPr>
            <p:nvPr userDrawn="1"/>
          </p:nvSpPr>
          <p:spPr bwMode="auto">
            <a:xfrm>
              <a:off x="10401300" y="3652838"/>
              <a:ext cx="119063" cy="104775"/>
            </a:xfrm>
            <a:custGeom>
              <a:avLst/>
              <a:gdLst>
                <a:gd name="T0" fmla="*/ 0 w 74"/>
                <a:gd name="T1" fmla="*/ 61 h 65"/>
                <a:gd name="T2" fmla="*/ 0 w 74"/>
                <a:gd name="T3" fmla="*/ 61 h 65"/>
                <a:gd name="T4" fmla="*/ 11 w 74"/>
                <a:gd name="T5" fmla="*/ 56 h 65"/>
                <a:gd name="T6" fmla="*/ 11 w 74"/>
                <a:gd name="T7" fmla="*/ 12 h 65"/>
                <a:gd name="T8" fmla="*/ 0 w 74"/>
                <a:gd name="T9" fmla="*/ 5 h 65"/>
                <a:gd name="T10" fmla="*/ 0 w 74"/>
                <a:gd name="T11" fmla="*/ 1 h 65"/>
                <a:gd name="T12" fmla="*/ 22 w 74"/>
                <a:gd name="T13" fmla="*/ 0 h 65"/>
                <a:gd name="T14" fmla="*/ 22 w 74"/>
                <a:gd name="T15" fmla="*/ 10 h 65"/>
                <a:gd name="T16" fmla="*/ 48 w 74"/>
                <a:gd name="T17" fmla="*/ 0 h 65"/>
                <a:gd name="T18" fmla="*/ 63 w 74"/>
                <a:gd name="T19" fmla="*/ 19 h 65"/>
                <a:gd name="T20" fmla="*/ 63 w 74"/>
                <a:gd name="T21" fmla="*/ 56 h 65"/>
                <a:gd name="T22" fmla="*/ 74 w 74"/>
                <a:gd name="T23" fmla="*/ 61 h 65"/>
                <a:gd name="T24" fmla="*/ 74 w 74"/>
                <a:gd name="T25" fmla="*/ 65 h 65"/>
                <a:gd name="T26" fmla="*/ 43 w 74"/>
                <a:gd name="T27" fmla="*/ 65 h 65"/>
                <a:gd name="T28" fmla="*/ 43 w 74"/>
                <a:gd name="T29" fmla="*/ 61 h 65"/>
                <a:gd name="T30" fmla="*/ 52 w 74"/>
                <a:gd name="T31" fmla="*/ 56 h 65"/>
                <a:gd name="T32" fmla="*/ 52 w 74"/>
                <a:gd name="T33" fmla="*/ 24 h 65"/>
                <a:gd name="T34" fmla="*/ 38 w 74"/>
                <a:gd name="T35" fmla="*/ 9 h 65"/>
                <a:gd name="T36" fmla="*/ 23 w 74"/>
                <a:gd name="T37" fmla="*/ 14 h 65"/>
                <a:gd name="T38" fmla="*/ 23 w 74"/>
                <a:gd name="T39" fmla="*/ 56 h 65"/>
                <a:gd name="T40" fmla="*/ 31 w 74"/>
                <a:gd name="T41" fmla="*/ 61 h 65"/>
                <a:gd name="T42" fmla="*/ 31 w 74"/>
                <a:gd name="T43" fmla="*/ 65 h 65"/>
                <a:gd name="T44" fmla="*/ 0 w 74"/>
                <a:gd name="T45" fmla="*/ 65 h 65"/>
                <a:gd name="T46" fmla="*/ 0 w 74"/>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65">
                  <a:moveTo>
                    <a:pt x="0" y="61"/>
                  </a:moveTo>
                  <a:lnTo>
                    <a:pt x="0" y="61"/>
                  </a:lnTo>
                  <a:cubicBezTo>
                    <a:pt x="9" y="60"/>
                    <a:pt x="11" y="59"/>
                    <a:pt x="11" y="56"/>
                  </a:cubicBezTo>
                  <a:lnTo>
                    <a:pt x="11" y="12"/>
                  </a:lnTo>
                  <a:cubicBezTo>
                    <a:pt x="11" y="8"/>
                    <a:pt x="9" y="5"/>
                    <a:pt x="0" y="5"/>
                  </a:cubicBezTo>
                  <a:lnTo>
                    <a:pt x="0" y="1"/>
                  </a:lnTo>
                  <a:lnTo>
                    <a:pt x="22" y="0"/>
                  </a:lnTo>
                  <a:lnTo>
                    <a:pt x="22" y="10"/>
                  </a:lnTo>
                  <a:cubicBezTo>
                    <a:pt x="30" y="5"/>
                    <a:pt x="38" y="0"/>
                    <a:pt x="48" y="0"/>
                  </a:cubicBezTo>
                  <a:cubicBezTo>
                    <a:pt x="57" y="0"/>
                    <a:pt x="63" y="7"/>
                    <a:pt x="63" y="19"/>
                  </a:cubicBezTo>
                  <a:lnTo>
                    <a:pt x="63" y="56"/>
                  </a:lnTo>
                  <a:cubicBezTo>
                    <a:pt x="63" y="59"/>
                    <a:pt x="65" y="60"/>
                    <a:pt x="74" y="61"/>
                  </a:cubicBezTo>
                  <a:lnTo>
                    <a:pt x="74" y="65"/>
                  </a:lnTo>
                  <a:lnTo>
                    <a:pt x="43" y="65"/>
                  </a:lnTo>
                  <a:lnTo>
                    <a:pt x="43" y="61"/>
                  </a:lnTo>
                  <a:cubicBezTo>
                    <a:pt x="50" y="60"/>
                    <a:pt x="52" y="59"/>
                    <a:pt x="52" y="56"/>
                  </a:cubicBezTo>
                  <a:lnTo>
                    <a:pt x="52" y="24"/>
                  </a:lnTo>
                  <a:cubicBezTo>
                    <a:pt x="52" y="12"/>
                    <a:pt x="47" y="9"/>
                    <a:pt x="38" y="9"/>
                  </a:cubicBezTo>
                  <a:cubicBezTo>
                    <a:pt x="32" y="9"/>
                    <a:pt x="26" y="11"/>
                    <a:pt x="23" y="14"/>
                  </a:cubicBezTo>
                  <a:lnTo>
                    <a:pt x="23" y="56"/>
                  </a:lnTo>
                  <a:cubicBezTo>
                    <a:pt x="23" y="59"/>
                    <a:pt x="24" y="60"/>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5" name="Freeform 28"/>
            <p:cNvSpPr>
              <a:spLocks noEditPoints="1"/>
            </p:cNvSpPr>
            <p:nvPr userDrawn="1"/>
          </p:nvSpPr>
          <p:spPr bwMode="auto">
            <a:xfrm>
              <a:off x="10536238" y="3600450"/>
              <a:ext cx="50800"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1" y="0"/>
                    <a:pt x="24" y="3"/>
                    <a:pt x="24" y="8"/>
                  </a:cubicBezTo>
                  <a:cubicBezTo>
                    <a:pt x="24" y="13"/>
                    <a:pt x="21"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6" name="Freeform 29"/>
            <p:cNvSpPr>
              <a:spLocks/>
            </p:cNvSpPr>
            <p:nvPr userDrawn="1"/>
          </p:nvSpPr>
          <p:spPr bwMode="auto">
            <a:xfrm>
              <a:off x="10604500" y="3651250"/>
              <a:ext cx="74613" cy="107950"/>
            </a:xfrm>
            <a:custGeom>
              <a:avLst/>
              <a:gdLst>
                <a:gd name="T0" fmla="*/ 0 w 46"/>
                <a:gd name="T1" fmla="*/ 46 h 67"/>
                <a:gd name="T2" fmla="*/ 0 w 46"/>
                <a:gd name="T3" fmla="*/ 46 h 67"/>
                <a:gd name="T4" fmla="*/ 4 w 46"/>
                <a:gd name="T5" fmla="*/ 46 h 67"/>
                <a:gd name="T6" fmla="*/ 25 w 46"/>
                <a:gd name="T7" fmla="*/ 63 h 67"/>
                <a:gd name="T8" fmla="*/ 37 w 46"/>
                <a:gd name="T9" fmla="*/ 52 h 67"/>
                <a:gd name="T10" fmla="*/ 20 w 46"/>
                <a:gd name="T11" fmla="*/ 39 h 67"/>
                <a:gd name="T12" fmla="*/ 1 w 46"/>
                <a:gd name="T13" fmla="*/ 21 h 67"/>
                <a:gd name="T14" fmla="*/ 24 w 46"/>
                <a:gd name="T15" fmla="*/ 0 h 67"/>
                <a:gd name="T16" fmla="*/ 37 w 46"/>
                <a:gd name="T17" fmla="*/ 4 h 67"/>
                <a:gd name="T18" fmla="*/ 39 w 46"/>
                <a:gd name="T19" fmla="*/ 0 h 67"/>
                <a:gd name="T20" fmla="*/ 43 w 46"/>
                <a:gd name="T21" fmla="*/ 0 h 67"/>
                <a:gd name="T22" fmla="*/ 43 w 46"/>
                <a:gd name="T23" fmla="*/ 20 h 67"/>
                <a:gd name="T24" fmla="*/ 39 w 46"/>
                <a:gd name="T25" fmla="*/ 20 h 67"/>
                <a:gd name="T26" fmla="*/ 22 w 46"/>
                <a:gd name="T27" fmla="*/ 5 h 67"/>
                <a:gd name="T28" fmla="*/ 11 w 46"/>
                <a:gd name="T29" fmla="*/ 15 h 67"/>
                <a:gd name="T30" fmla="*/ 27 w 46"/>
                <a:gd name="T31" fmla="*/ 27 h 67"/>
                <a:gd name="T32" fmla="*/ 46 w 46"/>
                <a:gd name="T33" fmla="*/ 45 h 67"/>
                <a:gd name="T34" fmla="*/ 24 w 46"/>
                <a:gd name="T35" fmla="*/ 67 h 67"/>
                <a:gd name="T36" fmla="*/ 8 w 46"/>
                <a:gd name="T37" fmla="*/ 63 h 67"/>
                <a:gd name="T38" fmla="*/ 4 w 46"/>
                <a:gd name="T39" fmla="*/ 67 h 67"/>
                <a:gd name="T40" fmla="*/ 0 w 46"/>
                <a:gd name="T41" fmla="*/ 67 h 67"/>
                <a:gd name="T42" fmla="*/ 0 w 46"/>
                <a:gd name="T43" fmla="*/ 4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67">
                  <a:moveTo>
                    <a:pt x="0" y="46"/>
                  </a:moveTo>
                  <a:lnTo>
                    <a:pt x="0" y="46"/>
                  </a:lnTo>
                  <a:lnTo>
                    <a:pt x="4" y="46"/>
                  </a:lnTo>
                  <a:cubicBezTo>
                    <a:pt x="11" y="56"/>
                    <a:pt x="17" y="63"/>
                    <a:pt x="25" y="63"/>
                  </a:cubicBezTo>
                  <a:cubicBezTo>
                    <a:pt x="33" y="63"/>
                    <a:pt x="37" y="58"/>
                    <a:pt x="37" y="52"/>
                  </a:cubicBezTo>
                  <a:cubicBezTo>
                    <a:pt x="37" y="45"/>
                    <a:pt x="33" y="43"/>
                    <a:pt x="20" y="39"/>
                  </a:cubicBezTo>
                  <a:cubicBezTo>
                    <a:pt x="6" y="35"/>
                    <a:pt x="1" y="30"/>
                    <a:pt x="1" y="21"/>
                  </a:cubicBezTo>
                  <a:cubicBezTo>
                    <a:pt x="1" y="9"/>
                    <a:pt x="10" y="0"/>
                    <a:pt x="24" y="0"/>
                  </a:cubicBezTo>
                  <a:cubicBezTo>
                    <a:pt x="28" y="0"/>
                    <a:pt x="34" y="2"/>
                    <a:pt x="37" y="4"/>
                  </a:cubicBezTo>
                  <a:lnTo>
                    <a:pt x="39" y="0"/>
                  </a:lnTo>
                  <a:lnTo>
                    <a:pt x="43" y="0"/>
                  </a:lnTo>
                  <a:lnTo>
                    <a:pt x="43" y="20"/>
                  </a:lnTo>
                  <a:lnTo>
                    <a:pt x="39" y="20"/>
                  </a:lnTo>
                  <a:cubicBezTo>
                    <a:pt x="34" y="11"/>
                    <a:pt x="29" y="5"/>
                    <a:pt x="22" y="5"/>
                  </a:cubicBezTo>
                  <a:cubicBezTo>
                    <a:pt x="15" y="5"/>
                    <a:pt x="11" y="9"/>
                    <a:pt x="11" y="15"/>
                  </a:cubicBezTo>
                  <a:cubicBezTo>
                    <a:pt x="11" y="21"/>
                    <a:pt x="15" y="24"/>
                    <a:pt x="27" y="27"/>
                  </a:cubicBezTo>
                  <a:cubicBezTo>
                    <a:pt x="40" y="31"/>
                    <a:pt x="46" y="36"/>
                    <a:pt x="46" y="45"/>
                  </a:cubicBezTo>
                  <a:cubicBezTo>
                    <a:pt x="46" y="57"/>
                    <a:pt x="38" y="67"/>
                    <a:pt x="24" y="67"/>
                  </a:cubicBezTo>
                  <a:cubicBezTo>
                    <a:pt x="19" y="67"/>
                    <a:pt x="12" y="65"/>
                    <a:pt x="8" y="63"/>
                  </a:cubicBezTo>
                  <a:lnTo>
                    <a:pt x="4" y="67"/>
                  </a:lnTo>
                  <a:lnTo>
                    <a:pt x="0" y="67"/>
                  </a:lnTo>
                  <a:lnTo>
                    <a:pt x="0" y="4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7" name="Freeform 30"/>
            <p:cNvSpPr>
              <a:spLocks/>
            </p:cNvSpPr>
            <p:nvPr userDrawn="1"/>
          </p:nvSpPr>
          <p:spPr bwMode="auto">
            <a:xfrm>
              <a:off x="10693400" y="3616325"/>
              <a:ext cx="74613" cy="142875"/>
            </a:xfrm>
            <a:custGeom>
              <a:avLst/>
              <a:gdLst>
                <a:gd name="T0" fmla="*/ 12 w 46"/>
                <a:gd name="T1" fmla="*/ 71 h 88"/>
                <a:gd name="T2" fmla="*/ 12 w 46"/>
                <a:gd name="T3" fmla="*/ 71 h 88"/>
                <a:gd name="T4" fmla="*/ 12 w 46"/>
                <a:gd name="T5" fmla="*/ 29 h 88"/>
                <a:gd name="T6" fmla="*/ 0 w 46"/>
                <a:gd name="T7" fmla="*/ 29 h 88"/>
                <a:gd name="T8" fmla="*/ 0 w 46"/>
                <a:gd name="T9" fmla="*/ 25 h 88"/>
                <a:gd name="T10" fmla="*/ 12 w 46"/>
                <a:gd name="T11" fmla="*/ 23 h 88"/>
                <a:gd name="T12" fmla="*/ 12 w 46"/>
                <a:gd name="T13" fmla="*/ 5 h 88"/>
                <a:gd name="T14" fmla="*/ 24 w 46"/>
                <a:gd name="T15" fmla="*/ 0 h 88"/>
                <a:gd name="T16" fmla="*/ 24 w 46"/>
                <a:gd name="T17" fmla="*/ 23 h 88"/>
                <a:gd name="T18" fmla="*/ 44 w 46"/>
                <a:gd name="T19" fmla="*/ 23 h 88"/>
                <a:gd name="T20" fmla="*/ 44 w 46"/>
                <a:gd name="T21" fmla="*/ 29 h 88"/>
                <a:gd name="T22" fmla="*/ 24 w 46"/>
                <a:gd name="T23" fmla="*/ 29 h 88"/>
                <a:gd name="T24" fmla="*/ 24 w 46"/>
                <a:gd name="T25" fmla="*/ 69 h 88"/>
                <a:gd name="T26" fmla="*/ 32 w 46"/>
                <a:gd name="T27" fmla="*/ 80 h 88"/>
                <a:gd name="T28" fmla="*/ 43 w 46"/>
                <a:gd name="T29" fmla="*/ 73 h 88"/>
                <a:gd name="T30" fmla="*/ 46 w 46"/>
                <a:gd name="T31" fmla="*/ 75 h 88"/>
                <a:gd name="T32" fmla="*/ 27 w 46"/>
                <a:gd name="T33" fmla="*/ 88 h 88"/>
                <a:gd name="T34" fmla="*/ 12 w 46"/>
                <a:gd name="T35"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88">
                  <a:moveTo>
                    <a:pt x="12" y="71"/>
                  </a:moveTo>
                  <a:lnTo>
                    <a:pt x="12" y="71"/>
                  </a:lnTo>
                  <a:lnTo>
                    <a:pt x="12" y="29"/>
                  </a:lnTo>
                  <a:lnTo>
                    <a:pt x="0" y="29"/>
                  </a:lnTo>
                  <a:lnTo>
                    <a:pt x="0" y="25"/>
                  </a:lnTo>
                  <a:lnTo>
                    <a:pt x="12" y="23"/>
                  </a:lnTo>
                  <a:lnTo>
                    <a:pt x="12" y="5"/>
                  </a:lnTo>
                  <a:lnTo>
                    <a:pt x="24" y="0"/>
                  </a:lnTo>
                  <a:lnTo>
                    <a:pt x="24" y="23"/>
                  </a:lnTo>
                  <a:lnTo>
                    <a:pt x="44" y="23"/>
                  </a:lnTo>
                  <a:lnTo>
                    <a:pt x="44" y="29"/>
                  </a:lnTo>
                  <a:lnTo>
                    <a:pt x="24" y="29"/>
                  </a:lnTo>
                  <a:lnTo>
                    <a:pt x="24" y="69"/>
                  </a:lnTo>
                  <a:cubicBezTo>
                    <a:pt x="24" y="77"/>
                    <a:pt x="26" y="80"/>
                    <a:pt x="32" y="80"/>
                  </a:cubicBezTo>
                  <a:cubicBezTo>
                    <a:pt x="36" y="80"/>
                    <a:pt x="39" y="77"/>
                    <a:pt x="43" y="73"/>
                  </a:cubicBezTo>
                  <a:lnTo>
                    <a:pt x="46" y="75"/>
                  </a:lnTo>
                  <a:cubicBezTo>
                    <a:pt x="41" y="84"/>
                    <a:pt x="36" y="88"/>
                    <a:pt x="27" y="88"/>
                  </a:cubicBezTo>
                  <a:cubicBezTo>
                    <a:pt x="17" y="88"/>
                    <a:pt x="12" y="82"/>
                    <a:pt x="12"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8" name="Freeform 31"/>
            <p:cNvSpPr>
              <a:spLocks noEditPoints="1"/>
            </p:cNvSpPr>
            <p:nvPr userDrawn="1"/>
          </p:nvSpPr>
          <p:spPr bwMode="auto">
            <a:xfrm>
              <a:off x="10780713" y="3651250"/>
              <a:ext cx="88900" cy="107950"/>
            </a:xfrm>
            <a:custGeom>
              <a:avLst/>
              <a:gdLst>
                <a:gd name="T0" fmla="*/ 12 w 56"/>
                <a:gd name="T1" fmla="*/ 28 h 67"/>
                <a:gd name="T2" fmla="*/ 12 w 56"/>
                <a:gd name="T3" fmla="*/ 28 h 67"/>
                <a:gd name="T4" fmla="*/ 43 w 56"/>
                <a:gd name="T5" fmla="*/ 27 h 67"/>
                <a:gd name="T6" fmla="*/ 29 w 56"/>
                <a:gd name="T7" fmla="*/ 5 h 67"/>
                <a:gd name="T8" fmla="*/ 12 w 56"/>
                <a:gd name="T9" fmla="*/ 28 h 67"/>
                <a:gd name="T10" fmla="*/ 0 w 56"/>
                <a:gd name="T11" fmla="*/ 34 h 67"/>
                <a:gd name="T12" fmla="*/ 0 w 56"/>
                <a:gd name="T13" fmla="*/ 34 h 67"/>
                <a:gd name="T14" fmla="*/ 30 w 56"/>
                <a:gd name="T15" fmla="*/ 0 h 67"/>
                <a:gd name="T16" fmla="*/ 55 w 56"/>
                <a:gd name="T17" fmla="*/ 32 h 67"/>
                <a:gd name="T18" fmla="*/ 12 w 56"/>
                <a:gd name="T19" fmla="*/ 32 h 67"/>
                <a:gd name="T20" fmla="*/ 12 w 56"/>
                <a:gd name="T21" fmla="*/ 33 h 67"/>
                <a:gd name="T22" fmla="*/ 12 w 56"/>
                <a:gd name="T23" fmla="*/ 33 h 67"/>
                <a:gd name="T24" fmla="*/ 34 w 56"/>
                <a:gd name="T25" fmla="*/ 60 h 67"/>
                <a:gd name="T26" fmla="*/ 54 w 56"/>
                <a:gd name="T27" fmla="*/ 48 h 67"/>
                <a:gd name="T28" fmla="*/ 56 w 56"/>
                <a:gd name="T29" fmla="*/ 50 h 67"/>
                <a:gd name="T30" fmla="*/ 30 w 56"/>
                <a:gd name="T31" fmla="*/ 67 h 67"/>
                <a:gd name="T32" fmla="*/ 0 w 56"/>
                <a:gd name="T3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67">
                  <a:moveTo>
                    <a:pt x="12" y="28"/>
                  </a:moveTo>
                  <a:lnTo>
                    <a:pt x="12" y="28"/>
                  </a:lnTo>
                  <a:lnTo>
                    <a:pt x="43" y="27"/>
                  </a:lnTo>
                  <a:cubicBezTo>
                    <a:pt x="44" y="15"/>
                    <a:pt x="39" y="5"/>
                    <a:pt x="29" y="5"/>
                  </a:cubicBezTo>
                  <a:cubicBezTo>
                    <a:pt x="20" y="5"/>
                    <a:pt x="14" y="11"/>
                    <a:pt x="12" y="28"/>
                  </a:cubicBezTo>
                  <a:close/>
                  <a:moveTo>
                    <a:pt x="0" y="34"/>
                  </a:moveTo>
                  <a:lnTo>
                    <a:pt x="0" y="34"/>
                  </a:lnTo>
                  <a:cubicBezTo>
                    <a:pt x="0" y="15"/>
                    <a:pt x="11" y="0"/>
                    <a:pt x="30" y="0"/>
                  </a:cubicBezTo>
                  <a:cubicBezTo>
                    <a:pt x="48" y="0"/>
                    <a:pt x="56" y="16"/>
                    <a:pt x="55" y="32"/>
                  </a:cubicBezTo>
                  <a:lnTo>
                    <a:pt x="12" y="32"/>
                  </a:lnTo>
                  <a:lnTo>
                    <a:pt x="12" y="33"/>
                  </a:lnTo>
                  <a:lnTo>
                    <a:pt x="12" y="33"/>
                  </a:lnTo>
                  <a:cubicBezTo>
                    <a:pt x="12" y="48"/>
                    <a:pt x="20" y="60"/>
                    <a:pt x="34" y="60"/>
                  </a:cubicBezTo>
                  <a:cubicBezTo>
                    <a:pt x="42" y="60"/>
                    <a:pt x="48" y="55"/>
                    <a:pt x="54" y="48"/>
                  </a:cubicBezTo>
                  <a:lnTo>
                    <a:pt x="56" y="50"/>
                  </a:lnTo>
                  <a:cubicBezTo>
                    <a:pt x="51" y="59"/>
                    <a:pt x="44" y="67"/>
                    <a:pt x="30" y="67"/>
                  </a:cubicBezTo>
                  <a:cubicBezTo>
                    <a:pt x="10" y="67"/>
                    <a:pt x="0" y="53"/>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9" name="Freeform 32"/>
            <p:cNvSpPr>
              <a:spLocks/>
            </p:cNvSpPr>
            <p:nvPr userDrawn="1"/>
          </p:nvSpPr>
          <p:spPr bwMode="auto">
            <a:xfrm>
              <a:off x="10883900" y="3652838"/>
              <a:ext cx="82550" cy="104775"/>
            </a:xfrm>
            <a:custGeom>
              <a:avLst/>
              <a:gdLst>
                <a:gd name="T0" fmla="*/ 0 w 51"/>
                <a:gd name="T1" fmla="*/ 61 h 65"/>
                <a:gd name="T2" fmla="*/ 0 w 51"/>
                <a:gd name="T3" fmla="*/ 61 h 65"/>
                <a:gd name="T4" fmla="*/ 10 w 51"/>
                <a:gd name="T5" fmla="*/ 56 h 65"/>
                <a:gd name="T6" fmla="*/ 10 w 51"/>
                <a:gd name="T7" fmla="*/ 12 h 65"/>
                <a:gd name="T8" fmla="*/ 0 w 51"/>
                <a:gd name="T9" fmla="*/ 5 h 65"/>
                <a:gd name="T10" fmla="*/ 0 w 51"/>
                <a:gd name="T11" fmla="*/ 1 h 65"/>
                <a:gd name="T12" fmla="*/ 22 w 51"/>
                <a:gd name="T13" fmla="*/ 0 h 65"/>
                <a:gd name="T14" fmla="*/ 22 w 51"/>
                <a:gd name="T15" fmla="*/ 11 h 65"/>
                <a:gd name="T16" fmla="*/ 40 w 51"/>
                <a:gd name="T17" fmla="*/ 0 h 65"/>
                <a:gd name="T18" fmla="*/ 51 w 51"/>
                <a:gd name="T19" fmla="*/ 10 h 65"/>
                <a:gd name="T20" fmla="*/ 44 w 51"/>
                <a:gd name="T21" fmla="*/ 18 h 65"/>
                <a:gd name="T22" fmla="*/ 36 w 51"/>
                <a:gd name="T23" fmla="*/ 10 h 65"/>
                <a:gd name="T24" fmla="*/ 36 w 51"/>
                <a:gd name="T25" fmla="*/ 8 h 65"/>
                <a:gd name="T26" fmla="*/ 22 w 51"/>
                <a:gd name="T27" fmla="*/ 16 h 65"/>
                <a:gd name="T28" fmla="*/ 22 w 51"/>
                <a:gd name="T29" fmla="*/ 56 h 65"/>
                <a:gd name="T30" fmla="*/ 34 w 51"/>
                <a:gd name="T31" fmla="*/ 61 h 65"/>
                <a:gd name="T32" fmla="*/ 34 w 51"/>
                <a:gd name="T33" fmla="*/ 65 h 65"/>
                <a:gd name="T34" fmla="*/ 0 w 51"/>
                <a:gd name="T35" fmla="*/ 65 h 65"/>
                <a:gd name="T36" fmla="*/ 0 w 51"/>
                <a:gd name="T3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65">
                  <a:moveTo>
                    <a:pt x="0" y="61"/>
                  </a:moveTo>
                  <a:lnTo>
                    <a:pt x="0" y="61"/>
                  </a:lnTo>
                  <a:cubicBezTo>
                    <a:pt x="8" y="60"/>
                    <a:pt x="10" y="59"/>
                    <a:pt x="10" y="56"/>
                  </a:cubicBezTo>
                  <a:lnTo>
                    <a:pt x="10" y="12"/>
                  </a:lnTo>
                  <a:cubicBezTo>
                    <a:pt x="10" y="8"/>
                    <a:pt x="8" y="5"/>
                    <a:pt x="0" y="5"/>
                  </a:cubicBezTo>
                  <a:lnTo>
                    <a:pt x="0" y="1"/>
                  </a:lnTo>
                  <a:lnTo>
                    <a:pt x="22" y="0"/>
                  </a:lnTo>
                  <a:lnTo>
                    <a:pt x="22" y="11"/>
                  </a:lnTo>
                  <a:cubicBezTo>
                    <a:pt x="27" y="5"/>
                    <a:pt x="33" y="0"/>
                    <a:pt x="40" y="0"/>
                  </a:cubicBezTo>
                  <a:cubicBezTo>
                    <a:pt x="48" y="0"/>
                    <a:pt x="51" y="5"/>
                    <a:pt x="51" y="10"/>
                  </a:cubicBezTo>
                  <a:cubicBezTo>
                    <a:pt x="51" y="14"/>
                    <a:pt x="48" y="18"/>
                    <a:pt x="44" y="18"/>
                  </a:cubicBezTo>
                  <a:cubicBezTo>
                    <a:pt x="39" y="18"/>
                    <a:pt x="36" y="15"/>
                    <a:pt x="36" y="10"/>
                  </a:cubicBezTo>
                  <a:cubicBezTo>
                    <a:pt x="36" y="10"/>
                    <a:pt x="36" y="9"/>
                    <a:pt x="36" y="8"/>
                  </a:cubicBezTo>
                  <a:cubicBezTo>
                    <a:pt x="30" y="8"/>
                    <a:pt x="25" y="12"/>
                    <a:pt x="22" y="16"/>
                  </a:cubicBezTo>
                  <a:lnTo>
                    <a:pt x="22" y="56"/>
                  </a:lnTo>
                  <a:cubicBezTo>
                    <a:pt x="22" y="59"/>
                    <a:pt x="25" y="60"/>
                    <a:pt x="34" y="61"/>
                  </a:cubicBezTo>
                  <a:lnTo>
                    <a:pt x="34"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0" name="Freeform 33"/>
            <p:cNvSpPr>
              <a:spLocks noEditPoints="1"/>
            </p:cNvSpPr>
            <p:nvPr userDrawn="1"/>
          </p:nvSpPr>
          <p:spPr bwMode="auto">
            <a:xfrm>
              <a:off x="10980738" y="3600450"/>
              <a:ext cx="52388"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1" y="0"/>
                    <a:pt x="24" y="3"/>
                    <a:pt x="24" y="8"/>
                  </a:cubicBezTo>
                  <a:cubicBezTo>
                    <a:pt x="24" y="13"/>
                    <a:pt x="21"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1" name="Freeform 34"/>
            <p:cNvSpPr>
              <a:spLocks noEditPoints="1"/>
            </p:cNvSpPr>
            <p:nvPr userDrawn="1"/>
          </p:nvSpPr>
          <p:spPr bwMode="auto">
            <a:xfrm>
              <a:off x="11044238" y="3608388"/>
              <a:ext cx="101600" cy="150812"/>
            </a:xfrm>
            <a:custGeom>
              <a:avLst/>
              <a:gdLst>
                <a:gd name="T0" fmla="*/ 37 w 63"/>
                <a:gd name="T1" fmla="*/ 8 h 93"/>
                <a:gd name="T2" fmla="*/ 37 w 63"/>
                <a:gd name="T3" fmla="*/ 8 h 93"/>
                <a:gd name="T4" fmla="*/ 45 w 63"/>
                <a:gd name="T5" fmla="*/ 0 h 93"/>
                <a:gd name="T6" fmla="*/ 52 w 63"/>
                <a:gd name="T7" fmla="*/ 8 h 93"/>
                <a:gd name="T8" fmla="*/ 45 w 63"/>
                <a:gd name="T9" fmla="*/ 16 h 93"/>
                <a:gd name="T10" fmla="*/ 37 w 63"/>
                <a:gd name="T11" fmla="*/ 8 h 93"/>
                <a:gd name="T12" fmla="*/ 50 w 63"/>
                <a:gd name="T13" fmla="*/ 60 h 93"/>
                <a:gd name="T14" fmla="*/ 50 w 63"/>
                <a:gd name="T15" fmla="*/ 60 h 93"/>
                <a:gd name="T16" fmla="*/ 31 w 63"/>
                <a:gd name="T17" fmla="*/ 31 h 93"/>
                <a:gd name="T18" fmla="*/ 13 w 63"/>
                <a:gd name="T19" fmla="*/ 60 h 93"/>
                <a:gd name="T20" fmla="*/ 32 w 63"/>
                <a:gd name="T21" fmla="*/ 89 h 93"/>
                <a:gd name="T22" fmla="*/ 50 w 63"/>
                <a:gd name="T23" fmla="*/ 60 h 93"/>
                <a:gd name="T24" fmla="*/ 11 w 63"/>
                <a:gd name="T25" fmla="*/ 8 h 93"/>
                <a:gd name="T26" fmla="*/ 11 w 63"/>
                <a:gd name="T27" fmla="*/ 8 h 93"/>
                <a:gd name="T28" fmla="*/ 19 w 63"/>
                <a:gd name="T29" fmla="*/ 0 h 93"/>
                <a:gd name="T30" fmla="*/ 26 w 63"/>
                <a:gd name="T31" fmla="*/ 8 h 93"/>
                <a:gd name="T32" fmla="*/ 19 w 63"/>
                <a:gd name="T33" fmla="*/ 16 h 93"/>
                <a:gd name="T34" fmla="*/ 11 w 63"/>
                <a:gd name="T35" fmla="*/ 8 h 93"/>
                <a:gd name="T36" fmla="*/ 0 w 63"/>
                <a:gd name="T37" fmla="*/ 60 h 93"/>
                <a:gd name="T38" fmla="*/ 0 w 63"/>
                <a:gd name="T39" fmla="*/ 60 h 93"/>
                <a:gd name="T40" fmla="*/ 32 w 63"/>
                <a:gd name="T41" fmla="*/ 26 h 93"/>
                <a:gd name="T42" fmla="*/ 63 w 63"/>
                <a:gd name="T43" fmla="*/ 59 h 93"/>
                <a:gd name="T44" fmla="*/ 32 w 63"/>
                <a:gd name="T45" fmla="*/ 93 h 93"/>
                <a:gd name="T46" fmla="*/ 0 w 63"/>
                <a:gd name="T47"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93">
                  <a:moveTo>
                    <a:pt x="37" y="8"/>
                  </a:moveTo>
                  <a:lnTo>
                    <a:pt x="37" y="8"/>
                  </a:lnTo>
                  <a:cubicBezTo>
                    <a:pt x="37" y="3"/>
                    <a:pt x="40" y="0"/>
                    <a:pt x="45" y="0"/>
                  </a:cubicBezTo>
                  <a:cubicBezTo>
                    <a:pt x="49" y="0"/>
                    <a:pt x="52" y="3"/>
                    <a:pt x="52" y="8"/>
                  </a:cubicBezTo>
                  <a:cubicBezTo>
                    <a:pt x="52" y="12"/>
                    <a:pt x="49" y="16"/>
                    <a:pt x="45" y="16"/>
                  </a:cubicBezTo>
                  <a:cubicBezTo>
                    <a:pt x="40" y="16"/>
                    <a:pt x="37" y="13"/>
                    <a:pt x="37" y="8"/>
                  </a:cubicBezTo>
                  <a:close/>
                  <a:moveTo>
                    <a:pt x="50" y="60"/>
                  </a:moveTo>
                  <a:lnTo>
                    <a:pt x="50" y="60"/>
                  </a:lnTo>
                  <a:cubicBezTo>
                    <a:pt x="50" y="40"/>
                    <a:pt x="42" y="31"/>
                    <a:pt x="31" y="31"/>
                  </a:cubicBezTo>
                  <a:cubicBezTo>
                    <a:pt x="20" y="31"/>
                    <a:pt x="13" y="40"/>
                    <a:pt x="13" y="60"/>
                  </a:cubicBezTo>
                  <a:cubicBezTo>
                    <a:pt x="13" y="79"/>
                    <a:pt x="21" y="89"/>
                    <a:pt x="32" y="89"/>
                  </a:cubicBezTo>
                  <a:cubicBezTo>
                    <a:pt x="43" y="89"/>
                    <a:pt x="50" y="79"/>
                    <a:pt x="50" y="60"/>
                  </a:cubicBezTo>
                  <a:close/>
                  <a:moveTo>
                    <a:pt x="11" y="8"/>
                  </a:moveTo>
                  <a:lnTo>
                    <a:pt x="11" y="8"/>
                  </a:lnTo>
                  <a:cubicBezTo>
                    <a:pt x="11" y="3"/>
                    <a:pt x="14" y="0"/>
                    <a:pt x="19" y="0"/>
                  </a:cubicBezTo>
                  <a:cubicBezTo>
                    <a:pt x="23" y="0"/>
                    <a:pt x="26" y="3"/>
                    <a:pt x="26" y="8"/>
                  </a:cubicBezTo>
                  <a:cubicBezTo>
                    <a:pt x="26" y="12"/>
                    <a:pt x="23" y="16"/>
                    <a:pt x="19" y="16"/>
                  </a:cubicBezTo>
                  <a:cubicBezTo>
                    <a:pt x="14" y="16"/>
                    <a:pt x="11" y="13"/>
                    <a:pt x="11" y="8"/>
                  </a:cubicBezTo>
                  <a:close/>
                  <a:moveTo>
                    <a:pt x="0" y="60"/>
                  </a:moveTo>
                  <a:lnTo>
                    <a:pt x="0" y="60"/>
                  </a:lnTo>
                  <a:cubicBezTo>
                    <a:pt x="0" y="41"/>
                    <a:pt x="13" y="26"/>
                    <a:pt x="32" y="26"/>
                  </a:cubicBezTo>
                  <a:cubicBezTo>
                    <a:pt x="52" y="26"/>
                    <a:pt x="63" y="40"/>
                    <a:pt x="63" y="59"/>
                  </a:cubicBezTo>
                  <a:cubicBezTo>
                    <a:pt x="63" y="79"/>
                    <a:pt x="51" y="93"/>
                    <a:pt x="32" y="93"/>
                  </a:cubicBezTo>
                  <a:cubicBezTo>
                    <a:pt x="12" y="93"/>
                    <a:pt x="0" y="80"/>
                    <a:pt x="0" y="6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2" name="Freeform 35"/>
            <p:cNvSpPr>
              <a:spLocks noEditPoints="1"/>
            </p:cNvSpPr>
            <p:nvPr userDrawn="1"/>
          </p:nvSpPr>
          <p:spPr bwMode="auto">
            <a:xfrm>
              <a:off x="8328025" y="3894138"/>
              <a:ext cx="152400" cy="150812"/>
            </a:xfrm>
            <a:custGeom>
              <a:avLst/>
              <a:gdLst>
                <a:gd name="T0" fmla="*/ 57 w 95"/>
                <a:gd name="T1" fmla="*/ 54 h 93"/>
                <a:gd name="T2" fmla="*/ 57 w 95"/>
                <a:gd name="T3" fmla="*/ 54 h 93"/>
                <a:gd name="T4" fmla="*/ 44 w 95"/>
                <a:gd name="T5" fmla="*/ 17 h 93"/>
                <a:gd name="T6" fmla="*/ 44 w 95"/>
                <a:gd name="T7" fmla="*/ 17 h 93"/>
                <a:gd name="T8" fmla="*/ 29 w 95"/>
                <a:gd name="T9" fmla="*/ 54 h 93"/>
                <a:gd name="T10" fmla="*/ 57 w 95"/>
                <a:gd name="T11" fmla="*/ 54 h 93"/>
                <a:gd name="T12" fmla="*/ 59 w 95"/>
                <a:gd name="T13" fmla="*/ 59 h 93"/>
                <a:gd name="T14" fmla="*/ 59 w 95"/>
                <a:gd name="T15" fmla="*/ 59 h 93"/>
                <a:gd name="T16" fmla="*/ 28 w 95"/>
                <a:gd name="T17" fmla="*/ 59 h 93"/>
                <a:gd name="T18" fmla="*/ 22 w 95"/>
                <a:gd name="T19" fmla="*/ 72 h 93"/>
                <a:gd name="T20" fmla="*/ 30 w 95"/>
                <a:gd name="T21" fmla="*/ 89 h 93"/>
                <a:gd name="T22" fmla="*/ 30 w 95"/>
                <a:gd name="T23" fmla="*/ 93 h 93"/>
                <a:gd name="T24" fmla="*/ 0 w 95"/>
                <a:gd name="T25" fmla="*/ 93 h 93"/>
                <a:gd name="T26" fmla="*/ 0 w 95"/>
                <a:gd name="T27" fmla="*/ 89 h 93"/>
                <a:gd name="T28" fmla="*/ 17 w 95"/>
                <a:gd name="T29" fmla="*/ 70 h 93"/>
                <a:gd name="T30" fmla="*/ 45 w 95"/>
                <a:gd name="T31" fmla="*/ 0 h 93"/>
                <a:gd name="T32" fmla="*/ 51 w 95"/>
                <a:gd name="T33" fmla="*/ 0 h 93"/>
                <a:gd name="T34" fmla="*/ 80 w 95"/>
                <a:gd name="T35" fmla="*/ 78 h 93"/>
                <a:gd name="T36" fmla="*/ 95 w 95"/>
                <a:gd name="T37" fmla="*/ 89 h 93"/>
                <a:gd name="T38" fmla="*/ 95 w 95"/>
                <a:gd name="T39" fmla="*/ 93 h 93"/>
                <a:gd name="T40" fmla="*/ 54 w 95"/>
                <a:gd name="T41" fmla="*/ 93 h 93"/>
                <a:gd name="T42" fmla="*/ 54 w 95"/>
                <a:gd name="T43" fmla="*/ 89 h 93"/>
                <a:gd name="T44" fmla="*/ 66 w 95"/>
                <a:gd name="T45" fmla="*/ 78 h 93"/>
                <a:gd name="T46" fmla="*/ 59 w 95"/>
                <a:gd name="T47" fmla="*/ 5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93">
                  <a:moveTo>
                    <a:pt x="57" y="54"/>
                  </a:moveTo>
                  <a:lnTo>
                    <a:pt x="57" y="54"/>
                  </a:lnTo>
                  <a:lnTo>
                    <a:pt x="44" y="17"/>
                  </a:lnTo>
                  <a:lnTo>
                    <a:pt x="44" y="17"/>
                  </a:lnTo>
                  <a:lnTo>
                    <a:pt x="29" y="54"/>
                  </a:lnTo>
                  <a:lnTo>
                    <a:pt x="57" y="54"/>
                  </a:lnTo>
                  <a:close/>
                  <a:moveTo>
                    <a:pt x="59" y="59"/>
                  </a:moveTo>
                  <a:lnTo>
                    <a:pt x="59" y="59"/>
                  </a:lnTo>
                  <a:lnTo>
                    <a:pt x="28" y="59"/>
                  </a:lnTo>
                  <a:lnTo>
                    <a:pt x="22" y="72"/>
                  </a:lnTo>
                  <a:cubicBezTo>
                    <a:pt x="17" y="86"/>
                    <a:pt x="18" y="87"/>
                    <a:pt x="30" y="89"/>
                  </a:cubicBezTo>
                  <a:lnTo>
                    <a:pt x="30" y="93"/>
                  </a:lnTo>
                  <a:lnTo>
                    <a:pt x="0" y="93"/>
                  </a:lnTo>
                  <a:lnTo>
                    <a:pt x="0" y="89"/>
                  </a:lnTo>
                  <a:cubicBezTo>
                    <a:pt x="9" y="87"/>
                    <a:pt x="12" y="82"/>
                    <a:pt x="17" y="70"/>
                  </a:cubicBezTo>
                  <a:lnTo>
                    <a:pt x="45" y="0"/>
                  </a:lnTo>
                  <a:lnTo>
                    <a:pt x="51" y="0"/>
                  </a:lnTo>
                  <a:lnTo>
                    <a:pt x="80" y="78"/>
                  </a:lnTo>
                  <a:cubicBezTo>
                    <a:pt x="82" y="85"/>
                    <a:pt x="85" y="88"/>
                    <a:pt x="95" y="89"/>
                  </a:cubicBezTo>
                  <a:lnTo>
                    <a:pt x="95" y="93"/>
                  </a:lnTo>
                  <a:lnTo>
                    <a:pt x="54" y="93"/>
                  </a:lnTo>
                  <a:lnTo>
                    <a:pt x="54" y="89"/>
                  </a:lnTo>
                  <a:cubicBezTo>
                    <a:pt x="66" y="89"/>
                    <a:pt x="68" y="86"/>
                    <a:pt x="66" y="78"/>
                  </a:cubicBezTo>
                  <a:lnTo>
                    <a:pt x="59" y="5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3" name="Freeform 36"/>
            <p:cNvSpPr>
              <a:spLocks/>
            </p:cNvSpPr>
            <p:nvPr userDrawn="1"/>
          </p:nvSpPr>
          <p:spPr bwMode="auto">
            <a:xfrm>
              <a:off x="8493125" y="3940175"/>
              <a:ext cx="82550" cy="104775"/>
            </a:xfrm>
            <a:custGeom>
              <a:avLst/>
              <a:gdLst>
                <a:gd name="T0" fmla="*/ 0 w 51"/>
                <a:gd name="T1" fmla="*/ 61 h 65"/>
                <a:gd name="T2" fmla="*/ 0 w 51"/>
                <a:gd name="T3" fmla="*/ 61 h 65"/>
                <a:gd name="T4" fmla="*/ 10 w 51"/>
                <a:gd name="T5" fmla="*/ 56 h 65"/>
                <a:gd name="T6" fmla="*/ 10 w 51"/>
                <a:gd name="T7" fmla="*/ 12 h 65"/>
                <a:gd name="T8" fmla="*/ 0 w 51"/>
                <a:gd name="T9" fmla="*/ 6 h 65"/>
                <a:gd name="T10" fmla="*/ 0 w 51"/>
                <a:gd name="T11" fmla="*/ 1 h 65"/>
                <a:gd name="T12" fmla="*/ 22 w 51"/>
                <a:gd name="T13" fmla="*/ 1 h 65"/>
                <a:gd name="T14" fmla="*/ 22 w 51"/>
                <a:gd name="T15" fmla="*/ 12 h 65"/>
                <a:gd name="T16" fmla="*/ 40 w 51"/>
                <a:gd name="T17" fmla="*/ 0 h 65"/>
                <a:gd name="T18" fmla="*/ 51 w 51"/>
                <a:gd name="T19" fmla="*/ 10 h 65"/>
                <a:gd name="T20" fmla="*/ 44 w 51"/>
                <a:gd name="T21" fmla="*/ 18 h 65"/>
                <a:gd name="T22" fmla="*/ 36 w 51"/>
                <a:gd name="T23" fmla="*/ 11 h 65"/>
                <a:gd name="T24" fmla="*/ 36 w 51"/>
                <a:gd name="T25" fmla="*/ 8 h 65"/>
                <a:gd name="T26" fmla="*/ 22 w 51"/>
                <a:gd name="T27" fmla="*/ 16 h 65"/>
                <a:gd name="T28" fmla="*/ 22 w 51"/>
                <a:gd name="T29" fmla="*/ 56 h 65"/>
                <a:gd name="T30" fmla="*/ 34 w 51"/>
                <a:gd name="T31" fmla="*/ 61 h 65"/>
                <a:gd name="T32" fmla="*/ 34 w 51"/>
                <a:gd name="T33" fmla="*/ 65 h 65"/>
                <a:gd name="T34" fmla="*/ 0 w 51"/>
                <a:gd name="T35" fmla="*/ 65 h 65"/>
                <a:gd name="T36" fmla="*/ 0 w 51"/>
                <a:gd name="T3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65">
                  <a:moveTo>
                    <a:pt x="0" y="61"/>
                  </a:moveTo>
                  <a:lnTo>
                    <a:pt x="0" y="61"/>
                  </a:lnTo>
                  <a:cubicBezTo>
                    <a:pt x="8" y="61"/>
                    <a:pt x="10" y="59"/>
                    <a:pt x="10" y="56"/>
                  </a:cubicBezTo>
                  <a:lnTo>
                    <a:pt x="10" y="12"/>
                  </a:lnTo>
                  <a:cubicBezTo>
                    <a:pt x="10" y="8"/>
                    <a:pt x="8" y="6"/>
                    <a:pt x="0" y="6"/>
                  </a:cubicBezTo>
                  <a:lnTo>
                    <a:pt x="0" y="1"/>
                  </a:lnTo>
                  <a:lnTo>
                    <a:pt x="22" y="1"/>
                  </a:lnTo>
                  <a:lnTo>
                    <a:pt x="22" y="12"/>
                  </a:lnTo>
                  <a:cubicBezTo>
                    <a:pt x="27" y="5"/>
                    <a:pt x="33" y="0"/>
                    <a:pt x="40" y="0"/>
                  </a:cubicBezTo>
                  <a:cubicBezTo>
                    <a:pt x="48" y="0"/>
                    <a:pt x="51" y="5"/>
                    <a:pt x="51" y="10"/>
                  </a:cubicBezTo>
                  <a:cubicBezTo>
                    <a:pt x="51" y="14"/>
                    <a:pt x="48" y="18"/>
                    <a:pt x="44" y="18"/>
                  </a:cubicBezTo>
                  <a:cubicBezTo>
                    <a:pt x="39" y="18"/>
                    <a:pt x="36" y="15"/>
                    <a:pt x="36" y="11"/>
                  </a:cubicBezTo>
                  <a:cubicBezTo>
                    <a:pt x="36" y="10"/>
                    <a:pt x="36" y="9"/>
                    <a:pt x="36" y="8"/>
                  </a:cubicBezTo>
                  <a:cubicBezTo>
                    <a:pt x="30" y="8"/>
                    <a:pt x="25" y="12"/>
                    <a:pt x="22" y="16"/>
                  </a:cubicBezTo>
                  <a:lnTo>
                    <a:pt x="22" y="56"/>
                  </a:lnTo>
                  <a:cubicBezTo>
                    <a:pt x="22" y="59"/>
                    <a:pt x="25" y="61"/>
                    <a:pt x="34" y="61"/>
                  </a:cubicBezTo>
                  <a:lnTo>
                    <a:pt x="34"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4" name="Freeform 37"/>
            <p:cNvSpPr>
              <a:spLocks noEditPoints="1"/>
            </p:cNvSpPr>
            <p:nvPr userDrawn="1"/>
          </p:nvSpPr>
          <p:spPr bwMode="auto">
            <a:xfrm>
              <a:off x="8578850" y="3887788"/>
              <a:ext cx="111125" cy="160337"/>
            </a:xfrm>
            <a:custGeom>
              <a:avLst/>
              <a:gdLst>
                <a:gd name="T0" fmla="*/ 56 w 69"/>
                <a:gd name="T1" fmla="*/ 64 h 99"/>
                <a:gd name="T2" fmla="*/ 56 w 69"/>
                <a:gd name="T3" fmla="*/ 64 h 99"/>
                <a:gd name="T4" fmla="*/ 38 w 69"/>
                <a:gd name="T5" fmla="*/ 39 h 99"/>
                <a:gd name="T6" fmla="*/ 22 w 69"/>
                <a:gd name="T7" fmla="*/ 45 h 99"/>
                <a:gd name="T8" fmla="*/ 22 w 69"/>
                <a:gd name="T9" fmla="*/ 82 h 99"/>
                <a:gd name="T10" fmla="*/ 38 w 69"/>
                <a:gd name="T11" fmla="*/ 94 h 99"/>
                <a:gd name="T12" fmla="*/ 56 w 69"/>
                <a:gd name="T13" fmla="*/ 64 h 99"/>
                <a:gd name="T14" fmla="*/ 10 w 69"/>
                <a:gd name="T15" fmla="*/ 87 h 99"/>
                <a:gd name="T16" fmla="*/ 10 w 69"/>
                <a:gd name="T17" fmla="*/ 87 h 99"/>
                <a:gd name="T18" fmla="*/ 10 w 69"/>
                <a:gd name="T19" fmla="*/ 11 h 99"/>
                <a:gd name="T20" fmla="*/ 0 w 69"/>
                <a:gd name="T21" fmla="*/ 5 h 99"/>
                <a:gd name="T22" fmla="*/ 0 w 69"/>
                <a:gd name="T23" fmla="*/ 0 h 99"/>
                <a:gd name="T24" fmla="*/ 22 w 69"/>
                <a:gd name="T25" fmla="*/ 0 h 99"/>
                <a:gd name="T26" fmla="*/ 22 w 69"/>
                <a:gd name="T27" fmla="*/ 40 h 99"/>
                <a:gd name="T28" fmla="*/ 42 w 69"/>
                <a:gd name="T29" fmla="*/ 32 h 99"/>
                <a:gd name="T30" fmla="*/ 69 w 69"/>
                <a:gd name="T31" fmla="*/ 63 h 99"/>
                <a:gd name="T32" fmla="*/ 39 w 69"/>
                <a:gd name="T33" fmla="*/ 98 h 99"/>
                <a:gd name="T34" fmla="*/ 19 w 69"/>
                <a:gd name="T35" fmla="*/ 92 h 99"/>
                <a:gd name="T36" fmla="*/ 13 w 69"/>
                <a:gd name="T37" fmla="*/ 99 h 99"/>
                <a:gd name="T38" fmla="*/ 10 w 69"/>
                <a:gd name="T39" fmla="*/ 99 h 99"/>
                <a:gd name="T40" fmla="*/ 10 w 69"/>
                <a:gd name="T41" fmla="*/ 8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99">
                  <a:moveTo>
                    <a:pt x="56" y="64"/>
                  </a:moveTo>
                  <a:lnTo>
                    <a:pt x="56" y="64"/>
                  </a:lnTo>
                  <a:cubicBezTo>
                    <a:pt x="56" y="49"/>
                    <a:pt x="48" y="39"/>
                    <a:pt x="38" y="39"/>
                  </a:cubicBezTo>
                  <a:cubicBezTo>
                    <a:pt x="31" y="39"/>
                    <a:pt x="26" y="41"/>
                    <a:pt x="22" y="45"/>
                  </a:cubicBezTo>
                  <a:lnTo>
                    <a:pt x="22" y="82"/>
                  </a:lnTo>
                  <a:cubicBezTo>
                    <a:pt x="25" y="90"/>
                    <a:pt x="31" y="94"/>
                    <a:pt x="38" y="94"/>
                  </a:cubicBezTo>
                  <a:cubicBezTo>
                    <a:pt x="50" y="94"/>
                    <a:pt x="56" y="83"/>
                    <a:pt x="56" y="64"/>
                  </a:cubicBezTo>
                  <a:close/>
                  <a:moveTo>
                    <a:pt x="10" y="87"/>
                  </a:moveTo>
                  <a:lnTo>
                    <a:pt x="10" y="87"/>
                  </a:lnTo>
                  <a:lnTo>
                    <a:pt x="10" y="11"/>
                  </a:lnTo>
                  <a:cubicBezTo>
                    <a:pt x="10" y="7"/>
                    <a:pt x="8" y="5"/>
                    <a:pt x="0" y="5"/>
                  </a:cubicBezTo>
                  <a:lnTo>
                    <a:pt x="0" y="0"/>
                  </a:lnTo>
                  <a:lnTo>
                    <a:pt x="22" y="0"/>
                  </a:lnTo>
                  <a:lnTo>
                    <a:pt x="22" y="40"/>
                  </a:lnTo>
                  <a:cubicBezTo>
                    <a:pt x="28" y="35"/>
                    <a:pt x="33" y="32"/>
                    <a:pt x="42" y="32"/>
                  </a:cubicBezTo>
                  <a:cubicBezTo>
                    <a:pt x="59" y="32"/>
                    <a:pt x="69" y="45"/>
                    <a:pt x="69" y="63"/>
                  </a:cubicBezTo>
                  <a:cubicBezTo>
                    <a:pt x="69" y="82"/>
                    <a:pt x="58" y="98"/>
                    <a:pt x="39" y="98"/>
                  </a:cubicBezTo>
                  <a:cubicBezTo>
                    <a:pt x="31" y="98"/>
                    <a:pt x="25" y="96"/>
                    <a:pt x="19" y="92"/>
                  </a:cubicBezTo>
                  <a:lnTo>
                    <a:pt x="13" y="99"/>
                  </a:lnTo>
                  <a:lnTo>
                    <a:pt x="10" y="99"/>
                  </a:lnTo>
                  <a:lnTo>
                    <a:pt x="10" y="8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 name="Freeform 38"/>
            <p:cNvSpPr>
              <a:spLocks noEditPoints="1"/>
            </p:cNvSpPr>
            <p:nvPr userDrawn="1"/>
          </p:nvSpPr>
          <p:spPr bwMode="auto">
            <a:xfrm>
              <a:off x="8709025" y="3940175"/>
              <a:ext cx="92075" cy="106362"/>
            </a:xfrm>
            <a:custGeom>
              <a:avLst/>
              <a:gdLst>
                <a:gd name="T0" fmla="*/ 13 w 57"/>
                <a:gd name="T1" fmla="*/ 27 h 66"/>
                <a:gd name="T2" fmla="*/ 13 w 57"/>
                <a:gd name="T3" fmla="*/ 27 h 66"/>
                <a:gd name="T4" fmla="*/ 43 w 57"/>
                <a:gd name="T5" fmla="*/ 26 h 66"/>
                <a:gd name="T6" fmla="*/ 29 w 57"/>
                <a:gd name="T7" fmla="*/ 4 h 66"/>
                <a:gd name="T8" fmla="*/ 13 w 57"/>
                <a:gd name="T9" fmla="*/ 27 h 66"/>
                <a:gd name="T10" fmla="*/ 0 w 57"/>
                <a:gd name="T11" fmla="*/ 34 h 66"/>
                <a:gd name="T12" fmla="*/ 0 w 57"/>
                <a:gd name="T13" fmla="*/ 34 h 66"/>
                <a:gd name="T14" fmla="*/ 30 w 57"/>
                <a:gd name="T15" fmla="*/ 0 h 66"/>
                <a:gd name="T16" fmla="*/ 55 w 57"/>
                <a:gd name="T17" fmla="*/ 31 h 66"/>
                <a:gd name="T18" fmla="*/ 12 w 57"/>
                <a:gd name="T19" fmla="*/ 31 h 66"/>
                <a:gd name="T20" fmla="*/ 12 w 57"/>
                <a:gd name="T21" fmla="*/ 32 h 66"/>
                <a:gd name="T22" fmla="*/ 12 w 57"/>
                <a:gd name="T23" fmla="*/ 32 h 66"/>
                <a:gd name="T24" fmla="*/ 34 w 57"/>
                <a:gd name="T25" fmla="*/ 59 h 66"/>
                <a:gd name="T26" fmla="*/ 54 w 57"/>
                <a:gd name="T27" fmla="*/ 47 h 66"/>
                <a:gd name="T28" fmla="*/ 56 w 57"/>
                <a:gd name="T29" fmla="*/ 50 h 66"/>
                <a:gd name="T30" fmla="*/ 30 w 57"/>
                <a:gd name="T31" fmla="*/ 66 h 66"/>
                <a:gd name="T32" fmla="*/ 0 w 57"/>
                <a:gd name="T33"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6">
                  <a:moveTo>
                    <a:pt x="13" y="27"/>
                  </a:moveTo>
                  <a:lnTo>
                    <a:pt x="13" y="27"/>
                  </a:lnTo>
                  <a:lnTo>
                    <a:pt x="43" y="26"/>
                  </a:lnTo>
                  <a:cubicBezTo>
                    <a:pt x="44" y="14"/>
                    <a:pt x="39" y="4"/>
                    <a:pt x="29" y="4"/>
                  </a:cubicBezTo>
                  <a:cubicBezTo>
                    <a:pt x="20" y="4"/>
                    <a:pt x="14" y="11"/>
                    <a:pt x="13" y="27"/>
                  </a:cubicBezTo>
                  <a:close/>
                  <a:moveTo>
                    <a:pt x="0" y="34"/>
                  </a:moveTo>
                  <a:lnTo>
                    <a:pt x="0" y="34"/>
                  </a:lnTo>
                  <a:cubicBezTo>
                    <a:pt x="0" y="15"/>
                    <a:pt x="12" y="0"/>
                    <a:pt x="30" y="0"/>
                  </a:cubicBezTo>
                  <a:cubicBezTo>
                    <a:pt x="48" y="0"/>
                    <a:pt x="57" y="16"/>
                    <a:pt x="55" y="31"/>
                  </a:cubicBezTo>
                  <a:lnTo>
                    <a:pt x="12" y="31"/>
                  </a:lnTo>
                  <a:lnTo>
                    <a:pt x="12" y="32"/>
                  </a:lnTo>
                  <a:lnTo>
                    <a:pt x="12" y="32"/>
                  </a:lnTo>
                  <a:cubicBezTo>
                    <a:pt x="12" y="48"/>
                    <a:pt x="20" y="59"/>
                    <a:pt x="34" y="59"/>
                  </a:cubicBezTo>
                  <a:cubicBezTo>
                    <a:pt x="42" y="59"/>
                    <a:pt x="48" y="54"/>
                    <a:pt x="54" y="47"/>
                  </a:cubicBezTo>
                  <a:lnTo>
                    <a:pt x="56" y="50"/>
                  </a:lnTo>
                  <a:cubicBezTo>
                    <a:pt x="51" y="58"/>
                    <a:pt x="44" y="66"/>
                    <a:pt x="30" y="66"/>
                  </a:cubicBezTo>
                  <a:cubicBezTo>
                    <a:pt x="10" y="66"/>
                    <a:pt x="0" y="52"/>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6" name="Freeform 39"/>
            <p:cNvSpPr>
              <a:spLocks/>
            </p:cNvSpPr>
            <p:nvPr userDrawn="1"/>
          </p:nvSpPr>
          <p:spPr bwMode="auto">
            <a:xfrm>
              <a:off x="8812213" y="3903663"/>
              <a:ext cx="71438" cy="142875"/>
            </a:xfrm>
            <a:custGeom>
              <a:avLst/>
              <a:gdLst>
                <a:gd name="T0" fmla="*/ 11 w 45"/>
                <a:gd name="T1" fmla="*/ 71 h 88"/>
                <a:gd name="T2" fmla="*/ 11 w 45"/>
                <a:gd name="T3" fmla="*/ 71 h 88"/>
                <a:gd name="T4" fmla="*/ 11 w 45"/>
                <a:gd name="T5" fmla="*/ 29 h 88"/>
                <a:gd name="T6" fmla="*/ 0 w 45"/>
                <a:gd name="T7" fmla="*/ 29 h 88"/>
                <a:gd name="T8" fmla="*/ 0 w 45"/>
                <a:gd name="T9" fmla="*/ 26 h 88"/>
                <a:gd name="T10" fmla="*/ 12 w 45"/>
                <a:gd name="T11" fmla="*/ 23 h 88"/>
                <a:gd name="T12" fmla="*/ 12 w 45"/>
                <a:gd name="T13" fmla="*/ 5 h 88"/>
                <a:gd name="T14" fmla="*/ 23 w 45"/>
                <a:gd name="T15" fmla="*/ 0 h 88"/>
                <a:gd name="T16" fmla="*/ 23 w 45"/>
                <a:gd name="T17" fmla="*/ 23 h 88"/>
                <a:gd name="T18" fmla="*/ 44 w 45"/>
                <a:gd name="T19" fmla="*/ 23 h 88"/>
                <a:gd name="T20" fmla="*/ 44 w 45"/>
                <a:gd name="T21" fmla="*/ 29 h 88"/>
                <a:gd name="T22" fmla="*/ 23 w 45"/>
                <a:gd name="T23" fmla="*/ 29 h 88"/>
                <a:gd name="T24" fmla="*/ 23 w 45"/>
                <a:gd name="T25" fmla="*/ 69 h 88"/>
                <a:gd name="T26" fmla="*/ 32 w 45"/>
                <a:gd name="T27" fmla="*/ 81 h 88"/>
                <a:gd name="T28" fmla="*/ 42 w 45"/>
                <a:gd name="T29" fmla="*/ 73 h 88"/>
                <a:gd name="T30" fmla="*/ 45 w 45"/>
                <a:gd name="T31" fmla="*/ 75 h 88"/>
                <a:gd name="T32" fmla="*/ 26 w 45"/>
                <a:gd name="T33" fmla="*/ 88 h 88"/>
                <a:gd name="T34" fmla="*/ 11 w 45"/>
                <a:gd name="T35"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88">
                  <a:moveTo>
                    <a:pt x="11" y="71"/>
                  </a:moveTo>
                  <a:lnTo>
                    <a:pt x="11" y="71"/>
                  </a:lnTo>
                  <a:lnTo>
                    <a:pt x="11" y="29"/>
                  </a:lnTo>
                  <a:lnTo>
                    <a:pt x="0" y="29"/>
                  </a:lnTo>
                  <a:lnTo>
                    <a:pt x="0" y="26"/>
                  </a:lnTo>
                  <a:lnTo>
                    <a:pt x="12" y="23"/>
                  </a:lnTo>
                  <a:lnTo>
                    <a:pt x="12" y="5"/>
                  </a:lnTo>
                  <a:lnTo>
                    <a:pt x="23" y="0"/>
                  </a:lnTo>
                  <a:lnTo>
                    <a:pt x="23" y="23"/>
                  </a:lnTo>
                  <a:lnTo>
                    <a:pt x="44" y="23"/>
                  </a:lnTo>
                  <a:lnTo>
                    <a:pt x="44" y="29"/>
                  </a:lnTo>
                  <a:lnTo>
                    <a:pt x="23" y="29"/>
                  </a:lnTo>
                  <a:lnTo>
                    <a:pt x="23" y="69"/>
                  </a:lnTo>
                  <a:cubicBezTo>
                    <a:pt x="23" y="77"/>
                    <a:pt x="26" y="81"/>
                    <a:pt x="32" y="81"/>
                  </a:cubicBezTo>
                  <a:cubicBezTo>
                    <a:pt x="36" y="81"/>
                    <a:pt x="39" y="78"/>
                    <a:pt x="42" y="73"/>
                  </a:cubicBezTo>
                  <a:lnTo>
                    <a:pt x="45" y="75"/>
                  </a:lnTo>
                  <a:cubicBezTo>
                    <a:pt x="40" y="85"/>
                    <a:pt x="35" y="88"/>
                    <a:pt x="26" y="88"/>
                  </a:cubicBezTo>
                  <a:cubicBezTo>
                    <a:pt x="17" y="88"/>
                    <a:pt x="11" y="83"/>
                    <a:pt x="11"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7" name="Freeform 40"/>
            <p:cNvSpPr>
              <a:spLocks/>
            </p:cNvSpPr>
            <p:nvPr userDrawn="1"/>
          </p:nvSpPr>
          <p:spPr bwMode="auto">
            <a:xfrm>
              <a:off x="8902700" y="3940175"/>
              <a:ext cx="71438" cy="106362"/>
            </a:xfrm>
            <a:custGeom>
              <a:avLst/>
              <a:gdLst>
                <a:gd name="T0" fmla="*/ 0 w 45"/>
                <a:gd name="T1" fmla="*/ 45 h 66"/>
                <a:gd name="T2" fmla="*/ 0 w 45"/>
                <a:gd name="T3" fmla="*/ 45 h 66"/>
                <a:gd name="T4" fmla="*/ 4 w 45"/>
                <a:gd name="T5" fmla="*/ 45 h 66"/>
                <a:gd name="T6" fmla="*/ 25 w 45"/>
                <a:gd name="T7" fmla="*/ 62 h 66"/>
                <a:gd name="T8" fmla="*/ 36 w 45"/>
                <a:gd name="T9" fmla="*/ 51 h 66"/>
                <a:gd name="T10" fmla="*/ 20 w 45"/>
                <a:gd name="T11" fmla="*/ 38 h 66"/>
                <a:gd name="T12" fmla="*/ 1 w 45"/>
                <a:gd name="T13" fmla="*/ 20 h 66"/>
                <a:gd name="T14" fmla="*/ 23 w 45"/>
                <a:gd name="T15" fmla="*/ 0 h 66"/>
                <a:gd name="T16" fmla="*/ 36 w 45"/>
                <a:gd name="T17" fmla="*/ 4 h 66"/>
                <a:gd name="T18" fmla="*/ 39 w 45"/>
                <a:gd name="T19" fmla="*/ 0 h 66"/>
                <a:gd name="T20" fmla="*/ 42 w 45"/>
                <a:gd name="T21" fmla="*/ 0 h 66"/>
                <a:gd name="T22" fmla="*/ 42 w 45"/>
                <a:gd name="T23" fmla="*/ 19 h 66"/>
                <a:gd name="T24" fmla="*/ 38 w 45"/>
                <a:gd name="T25" fmla="*/ 19 h 66"/>
                <a:gd name="T26" fmla="*/ 21 w 45"/>
                <a:gd name="T27" fmla="*/ 4 h 66"/>
                <a:gd name="T28" fmla="*/ 10 w 45"/>
                <a:gd name="T29" fmla="*/ 15 h 66"/>
                <a:gd name="T30" fmla="*/ 26 w 45"/>
                <a:gd name="T31" fmla="*/ 27 h 66"/>
                <a:gd name="T32" fmla="*/ 45 w 45"/>
                <a:gd name="T33" fmla="*/ 45 h 66"/>
                <a:gd name="T34" fmla="*/ 23 w 45"/>
                <a:gd name="T35" fmla="*/ 66 h 66"/>
                <a:gd name="T36" fmla="*/ 7 w 45"/>
                <a:gd name="T37" fmla="*/ 62 h 66"/>
                <a:gd name="T38" fmla="*/ 3 w 45"/>
                <a:gd name="T39" fmla="*/ 66 h 66"/>
                <a:gd name="T40" fmla="*/ 0 w 45"/>
                <a:gd name="T41" fmla="*/ 66 h 66"/>
                <a:gd name="T42" fmla="*/ 0 w 45"/>
                <a:gd name="T43"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66">
                  <a:moveTo>
                    <a:pt x="0" y="45"/>
                  </a:moveTo>
                  <a:lnTo>
                    <a:pt x="0" y="45"/>
                  </a:lnTo>
                  <a:lnTo>
                    <a:pt x="4" y="45"/>
                  </a:lnTo>
                  <a:cubicBezTo>
                    <a:pt x="10" y="55"/>
                    <a:pt x="17" y="62"/>
                    <a:pt x="25" y="62"/>
                  </a:cubicBezTo>
                  <a:cubicBezTo>
                    <a:pt x="32" y="62"/>
                    <a:pt x="36" y="57"/>
                    <a:pt x="36" y="51"/>
                  </a:cubicBezTo>
                  <a:cubicBezTo>
                    <a:pt x="36" y="45"/>
                    <a:pt x="32" y="42"/>
                    <a:pt x="20" y="38"/>
                  </a:cubicBezTo>
                  <a:cubicBezTo>
                    <a:pt x="6" y="34"/>
                    <a:pt x="1" y="29"/>
                    <a:pt x="1" y="20"/>
                  </a:cubicBezTo>
                  <a:cubicBezTo>
                    <a:pt x="1" y="8"/>
                    <a:pt x="9" y="0"/>
                    <a:pt x="23" y="0"/>
                  </a:cubicBezTo>
                  <a:cubicBezTo>
                    <a:pt x="28" y="0"/>
                    <a:pt x="33" y="2"/>
                    <a:pt x="36" y="4"/>
                  </a:cubicBezTo>
                  <a:lnTo>
                    <a:pt x="39" y="0"/>
                  </a:lnTo>
                  <a:lnTo>
                    <a:pt x="42" y="0"/>
                  </a:lnTo>
                  <a:lnTo>
                    <a:pt x="42" y="19"/>
                  </a:lnTo>
                  <a:lnTo>
                    <a:pt x="38" y="19"/>
                  </a:lnTo>
                  <a:cubicBezTo>
                    <a:pt x="34" y="10"/>
                    <a:pt x="28" y="4"/>
                    <a:pt x="21" y="4"/>
                  </a:cubicBezTo>
                  <a:cubicBezTo>
                    <a:pt x="15" y="4"/>
                    <a:pt x="10" y="9"/>
                    <a:pt x="10" y="15"/>
                  </a:cubicBezTo>
                  <a:cubicBezTo>
                    <a:pt x="10" y="20"/>
                    <a:pt x="15" y="23"/>
                    <a:pt x="26" y="27"/>
                  </a:cubicBezTo>
                  <a:cubicBezTo>
                    <a:pt x="39" y="30"/>
                    <a:pt x="45" y="35"/>
                    <a:pt x="45" y="45"/>
                  </a:cubicBezTo>
                  <a:cubicBezTo>
                    <a:pt x="45" y="57"/>
                    <a:pt x="38" y="66"/>
                    <a:pt x="23" y="66"/>
                  </a:cubicBezTo>
                  <a:cubicBezTo>
                    <a:pt x="18" y="66"/>
                    <a:pt x="11" y="64"/>
                    <a:pt x="7" y="62"/>
                  </a:cubicBezTo>
                  <a:lnTo>
                    <a:pt x="3" y="66"/>
                  </a:lnTo>
                  <a:lnTo>
                    <a:pt x="0" y="66"/>
                  </a:lnTo>
                  <a:lnTo>
                    <a:pt x="0" y="4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8" name="Freeform 41"/>
            <p:cNvSpPr>
              <a:spLocks/>
            </p:cNvSpPr>
            <p:nvPr userDrawn="1"/>
          </p:nvSpPr>
          <p:spPr bwMode="auto">
            <a:xfrm>
              <a:off x="8996363" y="3983038"/>
              <a:ext cx="58738" cy="14287"/>
            </a:xfrm>
            <a:custGeom>
              <a:avLst/>
              <a:gdLst>
                <a:gd name="T0" fmla="*/ 0 w 36"/>
                <a:gd name="T1" fmla="*/ 0 h 9"/>
                <a:gd name="T2" fmla="*/ 0 w 36"/>
                <a:gd name="T3" fmla="*/ 0 h 9"/>
                <a:gd name="T4" fmla="*/ 36 w 36"/>
                <a:gd name="T5" fmla="*/ 0 h 9"/>
                <a:gd name="T6" fmla="*/ 36 w 36"/>
                <a:gd name="T7" fmla="*/ 9 h 9"/>
                <a:gd name="T8" fmla="*/ 0 w 36"/>
                <a:gd name="T9" fmla="*/ 9 h 9"/>
                <a:gd name="T10" fmla="*/ 0 w 36"/>
                <a:gd name="T11" fmla="*/ 0 h 9"/>
              </a:gdLst>
              <a:ahLst/>
              <a:cxnLst>
                <a:cxn ang="0">
                  <a:pos x="T0" y="T1"/>
                </a:cxn>
                <a:cxn ang="0">
                  <a:pos x="T2" y="T3"/>
                </a:cxn>
                <a:cxn ang="0">
                  <a:pos x="T4" y="T5"/>
                </a:cxn>
                <a:cxn ang="0">
                  <a:pos x="T6" y="T7"/>
                </a:cxn>
                <a:cxn ang="0">
                  <a:pos x="T8" y="T9"/>
                </a:cxn>
                <a:cxn ang="0">
                  <a:pos x="T10" y="T11"/>
                </a:cxn>
              </a:cxnLst>
              <a:rect l="0" t="0" r="r" b="b"/>
              <a:pathLst>
                <a:path w="36" h="9">
                  <a:moveTo>
                    <a:pt x="0" y="0"/>
                  </a:moveTo>
                  <a:lnTo>
                    <a:pt x="0" y="0"/>
                  </a:lnTo>
                  <a:lnTo>
                    <a:pt x="36" y="0"/>
                  </a:lnTo>
                  <a:lnTo>
                    <a:pt x="36" y="9"/>
                  </a:lnTo>
                  <a:lnTo>
                    <a:pt x="0" y="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9" name="Freeform 42"/>
            <p:cNvSpPr>
              <a:spLocks noEditPoints="1"/>
            </p:cNvSpPr>
            <p:nvPr userDrawn="1"/>
          </p:nvSpPr>
          <p:spPr bwMode="auto">
            <a:xfrm>
              <a:off x="9110663" y="3940175"/>
              <a:ext cx="101600" cy="106362"/>
            </a:xfrm>
            <a:custGeom>
              <a:avLst/>
              <a:gdLst>
                <a:gd name="T0" fmla="*/ 50 w 63"/>
                <a:gd name="T1" fmla="*/ 33 h 66"/>
                <a:gd name="T2" fmla="*/ 50 w 63"/>
                <a:gd name="T3" fmla="*/ 33 h 66"/>
                <a:gd name="T4" fmla="*/ 31 w 63"/>
                <a:gd name="T5" fmla="*/ 4 h 66"/>
                <a:gd name="T6" fmla="*/ 13 w 63"/>
                <a:gd name="T7" fmla="*/ 33 h 66"/>
                <a:gd name="T8" fmla="*/ 32 w 63"/>
                <a:gd name="T9" fmla="*/ 62 h 66"/>
                <a:gd name="T10" fmla="*/ 50 w 63"/>
                <a:gd name="T11" fmla="*/ 33 h 66"/>
                <a:gd name="T12" fmla="*/ 0 w 63"/>
                <a:gd name="T13" fmla="*/ 33 h 66"/>
                <a:gd name="T14" fmla="*/ 0 w 63"/>
                <a:gd name="T15" fmla="*/ 33 h 66"/>
                <a:gd name="T16" fmla="*/ 31 w 63"/>
                <a:gd name="T17" fmla="*/ 0 h 66"/>
                <a:gd name="T18" fmla="*/ 63 w 63"/>
                <a:gd name="T19" fmla="*/ 33 h 66"/>
                <a:gd name="T20" fmla="*/ 31 w 63"/>
                <a:gd name="T21" fmla="*/ 66 h 66"/>
                <a:gd name="T22" fmla="*/ 0 w 63"/>
                <a:gd name="T23"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6">
                  <a:moveTo>
                    <a:pt x="50" y="33"/>
                  </a:moveTo>
                  <a:lnTo>
                    <a:pt x="50" y="33"/>
                  </a:lnTo>
                  <a:cubicBezTo>
                    <a:pt x="50" y="13"/>
                    <a:pt x="42" y="4"/>
                    <a:pt x="31" y="4"/>
                  </a:cubicBezTo>
                  <a:cubicBezTo>
                    <a:pt x="20" y="4"/>
                    <a:pt x="13" y="13"/>
                    <a:pt x="13" y="33"/>
                  </a:cubicBezTo>
                  <a:cubicBezTo>
                    <a:pt x="13" y="53"/>
                    <a:pt x="21" y="62"/>
                    <a:pt x="32" y="62"/>
                  </a:cubicBezTo>
                  <a:cubicBezTo>
                    <a:pt x="43" y="62"/>
                    <a:pt x="50" y="53"/>
                    <a:pt x="50" y="33"/>
                  </a:cubicBezTo>
                  <a:close/>
                  <a:moveTo>
                    <a:pt x="0" y="33"/>
                  </a:moveTo>
                  <a:lnTo>
                    <a:pt x="0" y="33"/>
                  </a:lnTo>
                  <a:cubicBezTo>
                    <a:pt x="0" y="14"/>
                    <a:pt x="12" y="0"/>
                    <a:pt x="31" y="0"/>
                  </a:cubicBezTo>
                  <a:cubicBezTo>
                    <a:pt x="51" y="0"/>
                    <a:pt x="63" y="13"/>
                    <a:pt x="63" y="33"/>
                  </a:cubicBezTo>
                  <a:cubicBezTo>
                    <a:pt x="63" y="52"/>
                    <a:pt x="50" y="66"/>
                    <a:pt x="31" y="66"/>
                  </a:cubicBezTo>
                  <a:cubicBezTo>
                    <a:pt x="11" y="66"/>
                    <a:pt x="0" y="53"/>
                    <a:pt x="0" y="3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0" name="Freeform 43"/>
            <p:cNvSpPr>
              <a:spLocks/>
            </p:cNvSpPr>
            <p:nvPr userDrawn="1"/>
          </p:nvSpPr>
          <p:spPr bwMode="auto">
            <a:xfrm>
              <a:off x="9231313" y="3940175"/>
              <a:ext cx="88900" cy="106362"/>
            </a:xfrm>
            <a:custGeom>
              <a:avLst/>
              <a:gdLst>
                <a:gd name="T0" fmla="*/ 0 w 55"/>
                <a:gd name="T1" fmla="*/ 34 h 66"/>
                <a:gd name="T2" fmla="*/ 0 w 55"/>
                <a:gd name="T3" fmla="*/ 34 h 66"/>
                <a:gd name="T4" fmla="*/ 31 w 55"/>
                <a:gd name="T5" fmla="*/ 0 h 66"/>
                <a:gd name="T6" fmla="*/ 53 w 55"/>
                <a:gd name="T7" fmla="*/ 15 h 66"/>
                <a:gd name="T8" fmla="*/ 46 w 55"/>
                <a:gd name="T9" fmla="*/ 23 h 66"/>
                <a:gd name="T10" fmla="*/ 38 w 55"/>
                <a:gd name="T11" fmla="*/ 16 h 66"/>
                <a:gd name="T12" fmla="*/ 43 w 55"/>
                <a:gd name="T13" fmla="*/ 8 h 66"/>
                <a:gd name="T14" fmla="*/ 31 w 55"/>
                <a:gd name="T15" fmla="*/ 4 h 66"/>
                <a:gd name="T16" fmla="*/ 12 w 55"/>
                <a:gd name="T17" fmla="*/ 31 h 66"/>
                <a:gd name="T18" fmla="*/ 34 w 55"/>
                <a:gd name="T19" fmla="*/ 58 h 66"/>
                <a:gd name="T20" fmla="*/ 52 w 55"/>
                <a:gd name="T21" fmla="*/ 49 h 66"/>
                <a:gd name="T22" fmla="*/ 55 w 55"/>
                <a:gd name="T23" fmla="*/ 52 h 66"/>
                <a:gd name="T24" fmla="*/ 29 w 55"/>
                <a:gd name="T25" fmla="*/ 66 h 66"/>
                <a:gd name="T26" fmla="*/ 0 w 55"/>
                <a:gd name="T27"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66">
                  <a:moveTo>
                    <a:pt x="0" y="34"/>
                  </a:moveTo>
                  <a:lnTo>
                    <a:pt x="0" y="34"/>
                  </a:lnTo>
                  <a:cubicBezTo>
                    <a:pt x="0" y="14"/>
                    <a:pt x="13" y="0"/>
                    <a:pt x="31" y="0"/>
                  </a:cubicBezTo>
                  <a:cubicBezTo>
                    <a:pt x="45" y="0"/>
                    <a:pt x="53" y="8"/>
                    <a:pt x="53" y="15"/>
                  </a:cubicBezTo>
                  <a:cubicBezTo>
                    <a:pt x="53" y="19"/>
                    <a:pt x="50" y="23"/>
                    <a:pt x="46" y="23"/>
                  </a:cubicBezTo>
                  <a:cubicBezTo>
                    <a:pt x="41" y="23"/>
                    <a:pt x="38" y="20"/>
                    <a:pt x="38" y="16"/>
                  </a:cubicBezTo>
                  <a:cubicBezTo>
                    <a:pt x="38" y="12"/>
                    <a:pt x="41" y="9"/>
                    <a:pt x="43" y="8"/>
                  </a:cubicBezTo>
                  <a:cubicBezTo>
                    <a:pt x="41" y="6"/>
                    <a:pt x="36" y="4"/>
                    <a:pt x="31" y="4"/>
                  </a:cubicBezTo>
                  <a:cubicBezTo>
                    <a:pt x="20" y="4"/>
                    <a:pt x="12" y="13"/>
                    <a:pt x="12" y="31"/>
                  </a:cubicBezTo>
                  <a:cubicBezTo>
                    <a:pt x="12" y="47"/>
                    <a:pt x="20" y="58"/>
                    <a:pt x="34" y="58"/>
                  </a:cubicBezTo>
                  <a:cubicBezTo>
                    <a:pt x="41" y="58"/>
                    <a:pt x="47" y="54"/>
                    <a:pt x="52" y="49"/>
                  </a:cubicBezTo>
                  <a:lnTo>
                    <a:pt x="55" y="52"/>
                  </a:lnTo>
                  <a:cubicBezTo>
                    <a:pt x="49" y="60"/>
                    <a:pt x="42" y="66"/>
                    <a:pt x="29" y="66"/>
                  </a:cubicBezTo>
                  <a:cubicBezTo>
                    <a:pt x="11" y="66"/>
                    <a:pt x="0" y="52"/>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1" name="Freeform 44"/>
            <p:cNvSpPr>
              <a:spLocks/>
            </p:cNvSpPr>
            <p:nvPr userDrawn="1"/>
          </p:nvSpPr>
          <p:spPr bwMode="auto">
            <a:xfrm>
              <a:off x="9329738" y="3887788"/>
              <a:ext cx="119063" cy="157162"/>
            </a:xfrm>
            <a:custGeom>
              <a:avLst/>
              <a:gdLst>
                <a:gd name="T0" fmla="*/ 0 w 74"/>
                <a:gd name="T1" fmla="*/ 93 h 97"/>
                <a:gd name="T2" fmla="*/ 0 w 74"/>
                <a:gd name="T3" fmla="*/ 93 h 97"/>
                <a:gd name="T4" fmla="*/ 11 w 74"/>
                <a:gd name="T5" fmla="*/ 88 h 97"/>
                <a:gd name="T6" fmla="*/ 11 w 74"/>
                <a:gd name="T7" fmla="*/ 11 h 97"/>
                <a:gd name="T8" fmla="*/ 0 w 74"/>
                <a:gd name="T9" fmla="*/ 5 h 97"/>
                <a:gd name="T10" fmla="*/ 0 w 74"/>
                <a:gd name="T11" fmla="*/ 0 h 97"/>
                <a:gd name="T12" fmla="*/ 23 w 74"/>
                <a:gd name="T13" fmla="*/ 0 h 97"/>
                <a:gd name="T14" fmla="*/ 23 w 74"/>
                <a:gd name="T15" fmla="*/ 42 h 97"/>
                <a:gd name="T16" fmla="*/ 48 w 74"/>
                <a:gd name="T17" fmla="*/ 32 h 97"/>
                <a:gd name="T18" fmla="*/ 64 w 74"/>
                <a:gd name="T19" fmla="*/ 52 h 97"/>
                <a:gd name="T20" fmla="*/ 64 w 74"/>
                <a:gd name="T21" fmla="*/ 88 h 97"/>
                <a:gd name="T22" fmla="*/ 74 w 74"/>
                <a:gd name="T23" fmla="*/ 93 h 97"/>
                <a:gd name="T24" fmla="*/ 74 w 74"/>
                <a:gd name="T25" fmla="*/ 97 h 97"/>
                <a:gd name="T26" fmla="*/ 43 w 74"/>
                <a:gd name="T27" fmla="*/ 97 h 97"/>
                <a:gd name="T28" fmla="*/ 43 w 74"/>
                <a:gd name="T29" fmla="*/ 93 h 97"/>
                <a:gd name="T30" fmla="*/ 52 w 74"/>
                <a:gd name="T31" fmla="*/ 88 h 97"/>
                <a:gd name="T32" fmla="*/ 52 w 74"/>
                <a:gd name="T33" fmla="*/ 57 h 97"/>
                <a:gd name="T34" fmla="*/ 38 w 74"/>
                <a:gd name="T35" fmla="*/ 41 h 97"/>
                <a:gd name="T36" fmla="*/ 23 w 74"/>
                <a:gd name="T37" fmla="*/ 47 h 97"/>
                <a:gd name="T38" fmla="*/ 23 w 74"/>
                <a:gd name="T39" fmla="*/ 88 h 97"/>
                <a:gd name="T40" fmla="*/ 31 w 74"/>
                <a:gd name="T41" fmla="*/ 93 h 97"/>
                <a:gd name="T42" fmla="*/ 31 w 74"/>
                <a:gd name="T43" fmla="*/ 97 h 97"/>
                <a:gd name="T44" fmla="*/ 0 w 74"/>
                <a:gd name="T45" fmla="*/ 97 h 97"/>
                <a:gd name="T46" fmla="*/ 0 w 74"/>
                <a:gd name="T47"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97">
                  <a:moveTo>
                    <a:pt x="0" y="93"/>
                  </a:moveTo>
                  <a:lnTo>
                    <a:pt x="0" y="93"/>
                  </a:lnTo>
                  <a:cubicBezTo>
                    <a:pt x="9" y="93"/>
                    <a:pt x="11" y="91"/>
                    <a:pt x="11" y="88"/>
                  </a:cubicBezTo>
                  <a:lnTo>
                    <a:pt x="11" y="11"/>
                  </a:lnTo>
                  <a:cubicBezTo>
                    <a:pt x="11" y="7"/>
                    <a:pt x="8" y="5"/>
                    <a:pt x="0" y="5"/>
                  </a:cubicBezTo>
                  <a:lnTo>
                    <a:pt x="0" y="0"/>
                  </a:lnTo>
                  <a:lnTo>
                    <a:pt x="23" y="0"/>
                  </a:lnTo>
                  <a:lnTo>
                    <a:pt x="23" y="42"/>
                  </a:lnTo>
                  <a:cubicBezTo>
                    <a:pt x="30" y="37"/>
                    <a:pt x="39" y="32"/>
                    <a:pt x="48" y="32"/>
                  </a:cubicBezTo>
                  <a:cubicBezTo>
                    <a:pt x="57" y="32"/>
                    <a:pt x="64" y="39"/>
                    <a:pt x="64" y="52"/>
                  </a:cubicBezTo>
                  <a:lnTo>
                    <a:pt x="64" y="88"/>
                  </a:lnTo>
                  <a:cubicBezTo>
                    <a:pt x="64" y="91"/>
                    <a:pt x="66" y="93"/>
                    <a:pt x="74" y="93"/>
                  </a:cubicBezTo>
                  <a:lnTo>
                    <a:pt x="74" y="97"/>
                  </a:lnTo>
                  <a:lnTo>
                    <a:pt x="43" y="97"/>
                  </a:lnTo>
                  <a:lnTo>
                    <a:pt x="43" y="93"/>
                  </a:lnTo>
                  <a:cubicBezTo>
                    <a:pt x="50" y="93"/>
                    <a:pt x="52" y="91"/>
                    <a:pt x="52" y="88"/>
                  </a:cubicBezTo>
                  <a:lnTo>
                    <a:pt x="52" y="57"/>
                  </a:lnTo>
                  <a:cubicBezTo>
                    <a:pt x="52" y="44"/>
                    <a:pt x="47" y="41"/>
                    <a:pt x="38" y="41"/>
                  </a:cubicBezTo>
                  <a:cubicBezTo>
                    <a:pt x="32" y="41"/>
                    <a:pt x="27" y="44"/>
                    <a:pt x="23" y="47"/>
                  </a:cubicBezTo>
                  <a:lnTo>
                    <a:pt x="23" y="88"/>
                  </a:lnTo>
                  <a:cubicBezTo>
                    <a:pt x="23" y="91"/>
                    <a:pt x="24" y="93"/>
                    <a:pt x="31" y="93"/>
                  </a:cubicBezTo>
                  <a:lnTo>
                    <a:pt x="31"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2" name="Freeform 45"/>
            <p:cNvSpPr>
              <a:spLocks/>
            </p:cNvSpPr>
            <p:nvPr userDrawn="1"/>
          </p:nvSpPr>
          <p:spPr bwMode="auto">
            <a:xfrm>
              <a:off x="9499600" y="3940175"/>
              <a:ext cx="117475" cy="104775"/>
            </a:xfrm>
            <a:custGeom>
              <a:avLst/>
              <a:gdLst>
                <a:gd name="T0" fmla="*/ 0 w 73"/>
                <a:gd name="T1" fmla="*/ 61 h 65"/>
                <a:gd name="T2" fmla="*/ 0 w 73"/>
                <a:gd name="T3" fmla="*/ 61 h 65"/>
                <a:gd name="T4" fmla="*/ 10 w 73"/>
                <a:gd name="T5" fmla="*/ 56 h 65"/>
                <a:gd name="T6" fmla="*/ 10 w 73"/>
                <a:gd name="T7" fmla="*/ 12 h 65"/>
                <a:gd name="T8" fmla="*/ 0 w 73"/>
                <a:gd name="T9" fmla="*/ 6 h 65"/>
                <a:gd name="T10" fmla="*/ 0 w 73"/>
                <a:gd name="T11" fmla="*/ 1 h 65"/>
                <a:gd name="T12" fmla="*/ 22 w 73"/>
                <a:gd name="T13" fmla="*/ 1 h 65"/>
                <a:gd name="T14" fmla="*/ 22 w 73"/>
                <a:gd name="T15" fmla="*/ 10 h 65"/>
                <a:gd name="T16" fmla="*/ 47 w 73"/>
                <a:gd name="T17" fmla="*/ 0 h 65"/>
                <a:gd name="T18" fmla="*/ 63 w 73"/>
                <a:gd name="T19" fmla="*/ 20 h 65"/>
                <a:gd name="T20" fmla="*/ 63 w 73"/>
                <a:gd name="T21" fmla="*/ 56 h 65"/>
                <a:gd name="T22" fmla="*/ 73 w 73"/>
                <a:gd name="T23" fmla="*/ 61 h 65"/>
                <a:gd name="T24" fmla="*/ 73 w 73"/>
                <a:gd name="T25" fmla="*/ 65 h 65"/>
                <a:gd name="T26" fmla="*/ 42 w 73"/>
                <a:gd name="T27" fmla="*/ 65 h 65"/>
                <a:gd name="T28" fmla="*/ 42 w 73"/>
                <a:gd name="T29" fmla="*/ 61 h 65"/>
                <a:gd name="T30" fmla="*/ 51 w 73"/>
                <a:gd name="T31" fmla="*/ 56 h 65"/>
                <a:gd name="T32" fmla="*/ 51 w 73"/>
                <a:gd name="T33" fmla="*/ 25 h 65"/>
                <a:gd name="T34" fmla="*/ 38 w 73"/>
                <a:gd name="T35" fmla="*/ 9 h 65"/>
                <a:gd name="T36" fmla="*/ 22 w 73"/>
                <a:gd name="T37" fmla="*/ 15 h 65"/>
                <a:gd name="T38" fmla="*/ 22 w 73"/>
                <a:gd name="T39" fmla="*/ 56 h 65"/>
                <a:gd name="T40" fmla="*/ 31 w 73"/>
                <a:gd name="T41" fmla="*/ 61 h 65"/>
                <a:gd name="T42" fmla="*/ 31 w 73"/>
                <a:gd name="T43" fmla="*/ 65 h 65"/>
                <a:gd name="T44" fmla="*/ 0 w 73"/>
                <a:gd name="T45" fmla="*/ 65 h 65"/>
                <a:gd name="T46" fmla="*/ 0 w 73"/>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5">
                  <a:moveTo>
                    <a:pt x="0" y="61"/>
                  </a:moveTo>
                  <a:lnTo>
                    <a:pt x="0" y="61"/>
                  </a:lnTo>
                  <a:cubicBezTo>
                    <a:pt x="8" y="61"/>
                    <a:pt x="10" y="59"/>
                    <a:pt x="10" y="56"/>
                  </a:cubicBezTo>
                  <a:lnTo>
                    <a:pt x="10" y="12"/>
                  </a:lnTo>
                  <a:cubicBezTo>
                    <a:pt x="10" y="8"/>
                    <a:pt x="8" y="6"/>
                    <a:pt x="0" y="6"/>
                  </a:cubicBezTo>
                  <a:lnTo>
                    <a:pt x="0" y="1"/>
                  </a:lnTo>
                  <a:lnTo>
                    <a:pt x="22" y="1"/>
                  </a:lnTo>
                  <a:lnTo>
                    <a:pt x="22" y="10"/>
                  </a:lnTo>
                  <a:cubicBezTo>
                    <a:pt x="29" y="5"/>
                    <a:pt x="38" y="0"/>
                    <a:pt x="47" y="0"/>
                  </a:cubicBezTo>
                  <a:cubicBezTo>
                    <a:pt x="57" y="0"/>
                    <a:pt x="63" y="7"/>
                    <a:pt x="63" y="20"/>
                  </a:cubicBezTo>
                  <a:lnTo>
                    <a:pt x="63" y="56"/>
                  </a:lnTo>
                  <a:cubicBezTo>
                    <a:pt x="63" y="59"/>
                    <a:pt x="65" y="61"/>
                    <a:pt x="73" y="61"/>
                  </a:cubicBezTo>
                  <a:lnTo>
                    <a:pt x="73" y="65"/>
                  </a:lnTo>
                  <a:lnTo>
                    <a:pt x="42" y="65"/>
                  </a:lnTo>
                  <a:lnTo>
                    <a:pt x="42" y="61"/>
                  </a:lnTo>
                  <a:cubicBezTo>
                    <a:pt x="49" y="61"/>
                    <a:pt x="51" y="59"/>
                    <a:pt x="51" y="56"/>
                  </a:cubicBezTo>
                  <a:lnTo>
                    <a:pt x="51" y="25"/>
                  </a:lnTo>
                  <a:cubicBezTo>
                    <a:pt x="51" y="12"/>
                    <a:pt x="46" y="9"/>
                    <a:pt x="38" y="9"/>
                  </a:cubicBezTo>
                  <a:cubicBezTo>
                    <a:pt x="31" y="9"/>
                    <a:pt x="26" y="12"/>
                    <a:pt x="22" y="15"/>
                  </a:cubicBezTo>
                  <a:lnTo>
                    <a:pt x="22" y="56"/>
                  </a:lnTo>
                  <a:cubicBezTo>
                    <a:pt x="22" y="59"/>
                    <a:pt x="24" y="61"/>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3" name="Freeform 46"/>
            <p:cNvSpPr>
              <a:spLocks noEditPoints="1"/>
            </p:cNvSpPr>
            <p:nvPr userDrawn="1"/>
          </p:nvSpPr>
          <p:spPr bwMode="auto">
            <a:xfrm>
              <a:off x="9632950" y="3895725"/>
              <a:ext cx="98425" cy="150812"/>
            </a:xfrm>
            <a:custGeom>
              <a:avLst/>
              <a:gdLst>
                <a:gd name="T0" fmla="*/ 33 w 61"/>
                <a:gd name="T1" fmla="*/ 8 h 93"/>
                <a:gd name="T2" fmla="*/ 33 w 61"/>
                <a:gd name="T3" fmla="*/ 8 h 93"/>
                <a:gd name="T4" fmla="*/ 40 w 61"/>
                <a:gd name="T5" fmla="*/ 0 h 93"/>
                <a:gd name="T6" fmla="*/ 48 w 61"/>
                <a:gd name="T7" fmla="*/ 8 h 93"/>
                <a:gd name="T8" fmla="*/ 40 w 61"/>
                <a:gd name="T9" fmla="*/ 16 h 93"/>
                <a:gd name="T10" fmla="*/ 33 w 61"/>
                <a:gd name="T11" fmla="*/ 8 h 93"/>
                <a:gd name="T12" fmla="*/ 38 w 61"/>
                <a:gd name="T13" fmla="*/ 77 h 93"/>
                <a:gd name="T14" fmla="*/ 38 w 61"/>
                <a:gd name="T15" fmla="*/ 77 h 93"/>
                <a:gd name="T16" fmla="*/ 38 w 61"/>
                <a:gd name="T17" fmla="*/ 59 h 93"/>
                <a:gd name="T18" fmla="*/ 13 w 61"/>
                <a:gd name="T19" fmla="*/ 75 h 93"/>
                <a:gd name="T20" fmla="*/ 23 w 61"/>
                <a:gd name="T21" fmla="*/ 86 h 93"/>
                <a:gd name="T22" fmla="*/ 38 w 61"/>
                <a:gd name="T23" fmla="*/ 77 h 93"/>
                <a:gd name="T24" fmla="*/ 7 w 61"/>
                <a:gd name="T25" fmla="*/ 8 h 93"/>
                <a:gd name="T26" fmla="*/ 7 w 61"/>
                <a:gd name="T27" fmla="*/ 8 h 93"/>
                <a:gd name="T28" fmla="*/ 14 w 61"/>
                <a:gd name="T29" fmla="*/ 0 h 93"/>
                <a:gd name="T30" fmla="*/ 22 w 61"/>
                <a:gd name="T31" fmla="*/ 8 h 93"/>
                <a:gd name="T32" fmla="*/ 14 w 61"/>
                <a:gd name="T33" fmla="*/ 16 h 93"/>
                <a:gd name="T34" fmla="*/ 7 w 61"/>
                <a:gd name="T35" fmla="*/ 8 h 93"/>
                <a:gd name="T36" fmla="*/ 0 w 61"/>
                <a:gd name="T37" fmla="*/ 78 h 93"/>
                <a:gd name="T38" fmla="*/ 0 w 61"/>
                <a:gd name="T39" fmla="*/ 78 h 93"/>
                <a:gd name="T40" fmla="*/ 8 w 61"/>
                <a:gd name="T41" fmla="*/ 64 h 93"/>
                <a:gd name="T42" fmla="*/ 38 w 61"/>
                <a:gd name="T43" fmla="*/ 54 h 93"/>
                <a:gd name="T44" fmla="*/ 38 w 61"/>
                <a:gd name="T45" fmla="*/ 50 h 93"/>
                <a:gd name="T46" fmla="*/ 25 w 61"/>
                <a:gd name="T47" fmla="*/ 32 h 93"/>
                <a:gd name="T48" fmla="*/ 15 w 61"/>
                <a:gd name="T49" fmla="*/ 35 h 93"/>
                <a:gd name="T50" fmla="*/ 17 w 61"/>
                <a:gd name="T51" fmla="*/ 42 h 93"/>
                <a:gd name="T52" fmla="*/ 9 w 61"/>
                <a:gd name="T53" fmla="*/ 49 h 93"/>
                <a:gd name="T54" fmla="*/ 2 w 61"/>
                <a:gd name="T55" fmla="*/ 42 h 93"/>
                <a:gd name="T56" fmla="*/ 27 w 61"/>
                <a:gd name="T57" fmla="*/ 27 h 93"/>
                <a:gd name="T58" fmla="*/ 50 w 61"/>
                <a:gd name="T59" fmla="*/ 47 h 93"/>
                <a:gd name="T60" fmla="*/ 50 w 61"/>
                <a:gd name="T61" fmla="*/ 79 h 93"/>
                <a:gd name="T62" fmla="*/ 60 w 61"/>
                <a:gd name="T63" fmla="*/ 87 h 93"/>
                <a:gd name="T64" fmla="*/ 61 w 61"/>
                <a:gd name="T65" fmla="*/ 90 h 93"/>
                <a:gd name="T66" fmla="*/ 48 w 61"/>
                <a:gd name="T67" fmla="*/ 93 h 93"/>
                <a:gd name="T68" fmla="*/ 38 w 61"/>
                <a:gd name="T69" fmla="*/ 82 h 93"/>
                <a:gd name="T70" fmla="*/ 38 w 61"/>
                <a:gd name="T71" fmla="*/ 82 h 93"/>
                <a:gd name="T72" fmla="*/ 17 w 61"/>
                <a:gd name="T73" fmla="*/ 93 h 93"/>
                <a:gd name="T74" fmla="*/ 0 w 61"/>
                <a:gd name="T75"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93">
                  <a:moveTo>
                    <a:pt x="33" y="8"/>
                  </a:moveTo>
                  <a:lnTo>
                    <a:pt x="33" y="8"/>
                  </a:lnTo>
                  <a:cubicBezTo>
                    <a:pt x="33" y="4"/>
                    <a:pt x="36" y="0"/>
                    <a:pt x="40" y="0"/>
                  </a:cubicBezTo>
                  <a:cubicBezTo>
                    <a:pt x="45" y="0"/>
                    <a:pt x="48" y="3"/>
                    <a:pt x="48" y="8"/>
                  </a:cubicBezTo>
                  <a:cubicBezTo>
                    <a:pt x="48" y="13"/>
                    <a:pt x="45" y="16"/>
                    <a:pt x="40" y="16"/>
                  </a:cubicBezTo>
                  <a:cubicBezTo>
                    <a:pt x="36" y="16"/>
                    <a:pt x="33" y="13"/>
                    <a:pt x="33" y="8"/>
                  </a:cubicBezTo>
                  <a:close/>
                  <a:moveTo>
                    <a:pt x="38" y="77"/>
                  </a:moveTo>
                  <a:lnTo>
                    <a:pt x="38" y="77"/>
                  </a:lnTo>
                  <a:lnTo>
                    <a:pt x="38" y="59"/>
                  </a:lnTo>
                  <a:cubicBezTo>
                    <a:pt x="18" y="63"/>
                    <a:pt x="13" y="66"/>
                    <a:pt x="13" y="75"/>
                  </a:cubicBezTo>
                  <a:cubicBezTo>
                    <a:pt x="13" y="81"/>
                    <a:pt x="16" y="86"/>
                    <a:pt x="23" y="86"/>
                  </a:cubicBezTo>
                  <a:cubicBezTo>
                    <a:pt x="29" y="86"/>
                    <a:pt x="35" y="81"/>
                    <a:pt x="38" y="77"/>
                  </a:cubicBezTo>
                  <a:close/>
                  <a:moveTo>
                    <a:pt x="7" y="8"/>
                  </a:moveTo>
                  <a:lnTo>
                    <a:pt x="7" y="8"/>
                  </a:lnTo>
                  <a:cubicBezTo>
                    <a:pt x="7" y="4"/>
                    <a:pt x="10" y="0"/>
                    <a:pt x="14" y="0"/>
                  </a:cubicBezTo>
                  <a:cubicBezTo>
                    <a:pt x="19" y="0"/>
                    <a:pt x="22" y="3"/>
                    <a:pt x="22" y="8"/>
                  </a:cubicBezTo>
                  <a:cubicBezTo>
                    <a:pt x="22" y="13"/>
                    <a:pt x="19" y="16"/>
                    <a:pt x="14" y="16"/>
                  </a:cubicBezTo>
                  <a:cubicBezTo>
                    <a:pt x="10" y="16"/>
                    <a:pt x="7" y="13"/>
                    <a:pt x="7" y="8"/>
                  </a:cubicBezTo>
                  <a:close/>
                  <a:moveTo>
                    <a:pt x="0" y="78"/>
                  </a:moveTo>
                  <a:lnTo>
                    <a:pt x="0" y="78"/>
                  </a:lnTo>
                  <a:cubicBezTo>
                    <a:pt x="0" y="73"/>
                    <a:pt x="2" y="67"/>
                    <a:pt x="8" y="64"/>
                  </a:cubicBezTo>
                  <a:cubicBezTo>
                    <a:pt x="19" y="58"/>
                    <a:pt x="36" y="56"/>
                    <a:pt x="38" y="54"/>
                  </a:cubicBezTo>
                  <a:lnTo>
                    <a:pt x="38" y="50"/>
                  </a:lnTo>
                  <a:cubicBezTo>
                    <a:pt x="38" y="36"/>
                    <a:pt x="34" y="32"/>
                    <a:pt x="25" y="32"/>
                  </a:cubicBezTo>
                  <a:cubicBezTo>
                    <a:pt x="20" y="32"/>
                    <a:pt x="18" y="33"/>
                    <a:pt x="15" y="35"/>
                  </a:cubicBezTo>
                  <a:cubicBezTo>
                    <a:pt x="16" y="38"/>
                    <a:pt x="17" y="40"/>
                    <a:pt x="17" y="42"/>
                  </a:cubicBezTo>
                  <a:cubicBezTo>
                    <a:pt x="17" y="46"/>
                    <a:pt x="14" y="49"/>
                    <a:pt x="9" y="49"/>
                  </a:cubicBezTo>
                  <a:cubicBezTo>
                    <a:pt x="5" y="49"/>
                    <a:pt x="2" y="46"/>
                    <a:pt x="2" y="42"/>
                  </a:cubicBezTo>
                  <a:cubicBezTo>
                    <a:pt x="2" y="34"/>
                    <a:pt x="13" y="27"/>
                    <a:pt x="27" y="27"/>
                  </a:cubicBezTo>
                  <a:cubicBezTo>
                    <a:pt x="41" y="27"/>
                    <a:pt x="50" y="34"/>
                    <a:pt x="50" y="47"/>
                  </a:cubicBezTo>
                  <a:lnTo>
                    <a:pt x="50" y="79"/>
                  </a:lnTo>
                  <a:cubicBezTo>
                    <a:pt x="50" y="86"/>
                    <a:pt x="51" y="88"/>
                    <a:pt x="60" y="87"/>
                  </a:cubicBezTo>
                  <a:lnTo>
                    <a:pt x="61" y="90"/>
                  </a:lnTo>
                  <a:cubicBezTo>
                    <a:pt x="56" y="92"/>
                    <a:pt x="52" y="93"/>
                    <a:pt x="48" y="93"/>
                  </a:cubicBezTo>
                  <a:cubicBezTo>
                    <a:pt x="40" y="93"/>
                    <a:pt x="39" y="90"/>
                    <a:pt x="38" y="82"/>
                  </a:cubicBezTo>
                  <a:lnTo>
                    <a:pt x="38" y="82"/>
                  </a:lnTo>
                  <a:cubicBezTo>
                    <a:pt x="32" y="88"/>
                    <a:pt x="25" y="93"/>
                    <a:pt x="17" y="93"/>
                  </a:cubicBezTo>
                  <a:cubicBezTo>
                    <a:pt x="5" y="93"/>
                    <a:pt x="0" y="86"/>
                    <a:pt x="0" y="7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4" name="Freeform 47"/>
            <p:cNvSpPr>
              <a:spLocks/>
            </p:cNvSpPr>
            <p:nvPr userDrawn="1"/>
          </p:nvSpPr>
          <p:spPr bwMode="auto">
            <a:xfrm>
              <a:off x="9745663" y="3940175"/>
              <a:ext cx="80963" cy="104775"/>
            </a:xfrm>
            <a:custGeom>
              <a:avLst/>
              <a:gdLst>
                <a:gd name="T0" fmla="*/ 0 w 50"/>
                <a:gd name="T1" fmla="*/ 61 h 65"/>
                <a:gd name="T2" fmla="*/ 0 w 50"/>
                <a:gd name="T3" fmla="*/ 61 h 65"/>
                <a:gd name="T4" fmla="*/ 10 w 50"/>
                <a:gd name="T5" fmla="*/ 56 h 65"/>
                <a:gd name="T6" fmla="*/ 10 w 50"/>
                <a:gd name="T7" fmla="*/ 12 h 65"/>
                <a:gd name="T8" fmla="*/ 0 w 50"/>
                <a:gd name="T9" fmla="*/ 6 h 65"/>
                <a:gd name="T10" fmla="*/ 0 w 50"/>
                <a:gd name="T11" fmla="*/ 1 h 65"/>
                <a:gd name="T12" fmla="*/ 21 w 50"/>
                <a:gd name="T13" fmla="*/ 1 h 65"/>
                <a:gd name="T14" fmla="*/ 21 w 50"/>
                <a:gd name="T15" fmla="*/ 12 h 65"/>
                <a:gd name="T16" fmla="*/ 40 w 50"/>
                <a:gd name="T17" fmla="*/ 0 h 65"/>
                <a:gd name="T18" fmla="*/ 50 w 50"/>
                <a:gd name="T19" fmla="*/ 10 h 65"/>
                <a:gd name="T20" fmla="*/ 43 w 50"/>
                <a:gd name="T21" fmla="*/ 18 h 65"/>
                <a:gd name="T22" fmla="*/ 35 w 50"/>
                <a:gd name="T23" fmla="*/ 11 h 65"/>
                <a:gd name="T24" fmla="*/ 36 w 50"/>
                <a:gd name="T25" fmla="*/ 8 h 65"/>
                <a:gd name="T26" fmla="*/ 22 w 50"/>
                <a:gd name="T27" fmla="*/ 16 h 65"/>
                <a:gd name="T28" fmla="*/ 22 w 50"/>
                <a:gd name="T29" fmla="*/ 56 h 65"/>
                <a:gd name="T30" fmla="*/ 33 w 50"/>
                <a:gd name="T31" fmla="*/ 61 h 65"/>
                <a:gd name="T32" fmla="*/ 33 w 50"/>
                <a:gd name="T33" fmla="*/ 65 h 65"/>
                <a:gd name="T34" fmla="*/ 0 w 50"/>
                <a:gd name="T35" fmla="*/ 65 h 65"/>
                <a:gd name="T36" fmla="*/ 0 w 50"/>
                <a:gd name="T3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5">
                  <a:moveTo>
                    <a:pt x="0" y="61"/>
                  </a:moveTo>
                  <a:lnTo>
                    <a:pt x="0" y="61"/>
                  </a:lnTo>
                  <a:cubicBezTo>
                    <a:pt x="8" y="61"/>
                    <a:pt x="10" y="59"/>
                    <a:pt x="10" y="56"/>
                  </a:cubicBezTo>
                  <a:lnTo>
                    <a:pt x="10" y="12"/>
                  </a:lnTo>
                  <a:cubicBezTo>
                    <a:pt x="10" y="8"/>
                    <a:pt x="8" y="6"/>
                    <a:pt x="0" y="6"/>
                  </a:cubicBezTo>
                  <a:lnTo>
                    <a:pt x="0" y="1"/>
                  </a:lnTo>
                  <a:lnTo>
                    <a:pt x="21" y="1"/>
                  </a:lnTo>
                  <a:lnTo>
                    <a:pt x="21" y="12"/>
                  </a:lnTo>
                  <a:cubicBezTo>
                    <a:pt x="26" y="5"/>
                    <a:pt x="33" y="0"/>
                    <a:pt x="40" y="0"/>
                  </a:cubicBezTo>
                  <a:cubicBezTo>
                    <a:pt x="47" y="0"/>
                    <a:pt x="50" y="5"/>
                    <a:pt x="50" y="10"/>
                  </a:cubicBezTo>
                  <a:cubicBezTo>
                    <a:pt x="50" y="14"/>
                    <a:pt x="47" y="18"/>
                    <a:pt x="43" y="18"/>
                  </a:cubicBezTo>
                  <a:cubicBezTo>
                    <a:pt x="39" y="18"/>
                    <a:pt x="35" y="15"/>
                    <a:pt x="35" y="11"/>
                  </a:cubicBezTo>
                  <a:cubicBezTo>
                    <a:pt x="35" y="10"/>
                    <a:pt x="35" y="9"/>
                    <a:pt x="36" y="8"/>
                  </a:cubicBezTo>
                  <a:cubicBezTo>
                    <a:pt x="29" y="8"/>
                    <a:pt x="24" y="12"/>
                    <a:pt x="22" y="16"/>
                  </a:cubicBezTo>
                  <a:lnTo>
                    <a:pt x="22" y="56"/>
                  </a:lnTo>
                  <a:cubicBezTo>
                    <a:pt x="22" y="59"/>
                    <a:pt x="24" y="61"/>
                    <a:pt x="33" y="61"/>
                  </a:cubicBezTo>
                  <a:lnTo>
                    <a:pt x="33"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5" name="Freeform 48"/>
            <p:cNvSpPr>
              <a:spLocks noEditPoints="1"/>
            </p:cNvSpPr>
            <p:nvPr userDrawn="1"/>
          </p:nvSpPr>
          <p:spPr bwMode="auto">
            <a:xfrm>
              <a:off x="9842500" y="3887788"/>
              <a:ext cx="52388" cy="157162"/>
            </a:xfrm>
            <a:custGeom>
              <a:avLst/>
              <a:gdLst>
                <a:gd name="T0" fmla="*/ 7 w 32"/>
                <a:gd name="T1" fmla="*/ 9 h 97"/>
                <a:gd name="T2" fmla="*/ 7 w 32"/>
                <a:gd name="T3" fmla="*/ 9 h 97"/>
                <a:gd name="T4" fmla="*/ 15 w 32"/>
                <a:gd name="T5" fmla="*/ 0 h 97"/>
                <a:gd name="T6" fmla="*/ 23 w 32"/>
                <a:gd name="T7" fmla="*/ 8 h 97"/>
                <a:gd name="T8" fmla="*/ 15 w 32"/>
                <a:gd name="T9" fmla="*/ 17 h 97"/>
                <a:gd name="T10" fmla="*/ 7 w 32"/>
                <a:gd name="T11" fmla="*/ 9 h 97"/>
                <a:gd name="T12" fmla="*/ 0 w 32"/>
                <a:gd name="T13" fmla="*/ 93 h 97"/>
                <a:gd name="T14" fmla="*/ 0 w 32"/>
                <a:gd name="T15" fmla="*/ 93 h 97"/>
                <a:gd name="T16" fmla="*/ 10 w 32"/>
                <a:gd name="T17" fmla="*/ 88 h 97"/>
                <a:gd name="T18" fmla="*/ 10 w 32"/>
                <a:gd name="T19" fmla="*/ 44 h 97"/>
                <a:gd name="T20" fmla="*/ 0 w 32"/>
                <a:gd name="T21" fmla="*/ 38 h 97"/>
                <a:gd name="T22" fmla="*/ 0 w 32"/>
                <a:gd name="T23" fmla="*/ 33 h 97"/>
                <a:gd name="T24" fmla="*/ 22 w 32"/>
                <a:gd name="T25" fmla="*/ 33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7" y="9"/>
                  </a:moveTo>
                  <a:lnTo>
                    <a:pt x="7" y="9"/>
                  </a:lnTo>
                  <a:cubicBezTo>
                    <a:pt x="7" y="4"/>
                    <a:pt x="11" y="0"/>
                    <a:pt x="15" y="0"/>
                  </a:cubicBezTo>
                  <a:cubicBezTo>
                    <a:pt x="20" y="0"/>
                    <a:pt x="23" y="3"/>
                    <a:pt x="23" y="8"/>
                  </a:cubicBezTo>
                  <a:cubicBezTo>
                    <a:pt x="23" y="13"/>
                    <a:pt x="20" y="17"/>
                    <a:pt x="15" y="17"/>
                  </a:cubicBezTo>
                  <a:cubicBezTo>
                    <a:pt x="11" y="17"/>
                    <a:pt x="7" y="14"/>
                    <a:pt x="7" y="9"/>
                  </a:cubicBezTo>
                  <a:close/>
                  <a:moveTo>
                    <a:pt x="0" y="93"/>
                  </a:moveTo>
                  <a:lnTo>
                    <a:pt x="0" y="93"/>
                  </a:lnTo>
                  <a:cubicBezTo>
                    <a:pt x="8" y="93"/>
                    <a:pt x="10" y="91"/>
                    <a:pt x="10" y="88"/>
                  </a:cubicBezTo>
                  <a:lnTo>
                    <a:pt x="10" y="44"/>
                  </a:lnTo>
                  <a:cubicBezTo>
                    <a:pt x="10" y="40"/>
                    <a:pt x="8" y="38"/>
                    <a:pt x="0" y="38"/>
                  </a:cubicBezTo>
                  <a:lnTo>
                    <a:pt x="0" y="33"/>
                  </a:lnTo>
                  <a:lnTo>
                    <a:pt x="22" y="33"/>
                  </a:lnTo>
                  <a:lnTo>
                    <a:pt x="22" y="88"/>
                  </a:lnTo>
                  <a:cubicBezTo>
                    <a:pt x="22" y="91"/>
                    <a:pt x="24" y="93"/>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6" name="Freeform 49"/>
            <p:cNvSpPr>
              <a:spLocks/>
            </p:cNvSpPr>
            <p:nvPr userDrawn="1"/>
          </p:nvSpPr>
          <p:spPr bwMode="auto">
            <a:xfrm>
              <a:off x="9910763" y="3940175"/>
              <a:ext cx="117475" cy="104775"/>
            </a:xfrm>
            <a:custGeom>
              <a:avLst/>
              <a:gdLst>
                <a:gd name="T0" fmla="*/ 0 w 73"/>
                <a:gd name="T1" fmla="*/ 61 h 65"/>
                <a:gd name="T2" fmla="*/ 0 w 73"/>
                <a:gd name="T3" fmla="*/ 61 h 65"/>
                <a:gd name="T4" fmla="*/ 10 w 73"/>
                <a:gd name="T5" fmla="*/ 56 h 65"/>
                <a:gd name="T6" fmla="*/ 10 w 73"/>
                <a:gd name="T7" fmla="*/ 12 h 65"/>
                <a:gd name="T8" fmla="*/ 0 w 73"/>
                <a:gd name="T9" fmla="*/ 6 h 65"/>
                <a:gd name="T10" fmla="*/ 0 w 73"/>
                <a:gd name="T11" fmla="*/ 1 h 65"/>
                <a:gd name="T12" fmla="*/ 22 w 73"/>
                <a:gd name="T13" fmla="*/ 1 h 65"/>
                <a:gd name="T14" fmla="*/ 22 w 73"/>
                <a:gd name="T15" fmla="*/ 10 h 65"/>
                <a:gd name="T16" fmla="*/ 47 w 73"/>
                <a:gd name="T17" fmla="*/ 0 h 65"/>
                <a:gd name="T18" fmla="*/ 63 w 73"/>
                <a:gd name="T19" fmla="*/ 20 h 65"/>
                <a:gd name="T20" fmla="*/ 63 w 73"/>
                <a:gd name="T21" fmla="*/ 56 h 65"/>
                <a:gd name="T22" fmla="*/ 73 w 73"/>
                <a:gd name="T23" fmla="*/ 61 h 65"/>
                <a:gd name="T24" fmla="*/ 73 w 73"/>
                <a:gd name="T25" fmla="*/ 65 h 65"/>
                <a:gd name="T26" fmla="*/ 42 w 73"/>
                <a:gd name="T27" fmla="*/ 65 h 65"/>
                <a:gd name="T28" fmla="*/ 42 w 73"/>
                <a:gd name="T29" fmla="*/ 61 h 65"/>
                <a:gd name="T30" fmla="*/ 51 w 73"/>
                <a:gd name="T31" fmla="*/ 56 h 65"/>
                <a:gd name="T32" fmla="*/ 51 w 73"/>
                <a:gd name="T33" fmla="*/ 25 h 65"/>
                <a:gd name="T34" fmla="*/ 38 w 73"/>
                <a:gd name="T35" fmla="*/ 9 h 65"/>
                <a:gd name="T36" fmla="*/ 22 w 73"/>
                <a:gd name="T37" fmla="*/ 15 h 65"/>
                <a:gd name="T38" fmla="*/ 22 w 73"/>
                <a:gd name="T39" fmla="*/ 56 h 65"/>
                <a:gd name="T40" fmla="*/ 31 w 73"/>
                <a:gd name="T41" fmla="*/ 61 h 65"/>
                <a:gd name="T42" fmla="*/ 31 w 73"/>
                <a:gd name="T43" fmla="*/ 65 h 65"/>
                <a:gd name="T44" fmla="*/ 0 w 73"/>
                <a:gd name="T45" fmla="*/ 65 h 65"/>
                <a:gd name="T46" fmla="*/ 0 w 73"/>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5">
                  <a:moveTo>
                    <a:pt x="0" y="61"/>
                  </a:moveTo>
                  <a:lnTo>
                    <a:pt x="0" y="61"/>
                  </a:lnTo>
                  <a:cubicBezTo>
                    <a:pt x="8" y="61"/>
                    <a:pt x="10" y="59"/>
                    <a:pt x="10" y="56"/>
                  </a:cubicBezTo>
                  <a:lnTo>
                    <a:pt x="10" y="12"/>
                  </a:lnTo>
                  <a:cubicBezTo>
                    <a:pt x="10" y="8"/>
                    <a:pt x="8" y="6"/>
                    <a:pt x="0" y="6"/>
                  </a:cubicBezTo>
                  <a:lnTo>
                    <a:pt x="0" y="1"/>
                  </a:lnTo>
                  <a:lnTo>
                    <a:pt x="22" y="1"/>
                  </a:lnTo>
                  <a:lnTo>
                    <a:pt x="22" y="10"/>
                  </a:lnTo>
                  <a:cubicBezTo>
                    <a:pt x="29" y="5"/>
                    <a:pt x="38" y="0"/>
                    <a:pt x="47" y="0"/>
                  </a:cubicBezTo>
                  <a:cubicBezTo>
                    <a:pt x="57" y="0"/>
                    <a:pt x="63" y="7"/>
                    <a:pt x="63" y="20"/>
                  </a:cubicBezTo>
                  <a:lnTo>
                    <a:pt x="63" y="56"/>
                  </a:lnTo>
                  <a:cubicBezTo>
                    <a:pt x="63" y="59"/>
                    <a:pt x="65" y="61"/>
                    <a:pt x="73" y="61"/>
                  </a:cubicBezTo>
                  <a:lnTo>
                    <a:pt x="73" y="65"/>
                  </a:lnTo>
                  <a:lnTo>
                    <a:pt x="42" y="65"/>
                  </a:lnTo>
                  <a:lnTo>
                    <a:pt x="42" y="61"/>
                  </a:lnTo>
                  <a:cubicBezTo>
                    <a:pt x="50" y="61"/>
                    <a:pt x="51" y="59"/>
                    <a:pt x="51" y="56"/>
                  </a:cubicBezTo>
                  <a:lnTo>
                    <a:pt x="51" y="25"/>
                  </a:lnTo>
                  <a:cubicBezTo>
                    <a:pt x="51" y="12"/>
                    <a:pt x="46" y="9"/>
                    <a:pt x="38" y="9"/>
                  </a:cubicBezTo>
                  <a:cubicBezTo>
                    <a:pt x="32" y="9"/>
                    <a:pt x="26" y="12"/>
                    <a:pt x="22" y="15"/>
                  </a:cubicBezTo>
                  <a:lnTo>
                    <a:pt x="22" y="56"/>
                  </a:lnTo>
                  <a:cubicBezTo>
                    <a:pt x="22" y="59"/>
                    <a:pt x="24" y="61"/>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7" name="Freeform 50"/>
            <p:cNvSpPr>
              <a:spLocks noEditPoints="1"/>
            </p:cNvSpPr>
            <p:nvPr userDrawn="1"/>
          </p:nvSpPr>
          <p:spPr bwMode="auto">
            <a:xfrm>
              <a:off x="10037763" y="3927475"/>
              <a:ext cx="101600" cy="165100"/>
            </a:xfrm>
            <a:custGeom>
              <a:avLst/>
              <a:gdLst>
                <a:gd name="T0" fmla="*/ 42 w 63"/>
                <a:gd name="T1" fmla="*/ 30 h 102"/>
                <a:gd name="T2" fmla="*/ 42 w 63"/>
                <a:gd name="T3" fmla="*/ 30 h 102"/>
                <a:gd name="T4" fmla="*/ 29 w 63"/>
                <a:gd name="T5" fmla="*/ 12 h 102"/>
                <a:gd name="T6" fmla="*/ 17 w 63"/>
                <a:gd name="T7" fmla="*/ 30 h 102"/>
                <a:gd name="T8" fmla="*/ 30 w 63"/>
                <a:gd name="T9" fmla="*/ 47 h 102"/>
                <a:gd name="T10" fmla="*/ 42 w 63"/>
                <a:gd name="T11" fmla="*/ 30 h 102"/>
                <a:gd name="T12" fmla="*/ 52 w 63"/>
                <a:gd name="T13" fmla="*/ 83 h 102"/>
                <a:gd name="T14" fmla="*/ 52 w 63"/>
                <a:gd name="T15" fmla="*/ 83 h 102"/>
                <a:gd name="T16" fmla="*/ 34 w 63"/>
                <a:gd name="T17" fmla="*/ 74 h 102"/>
                <a:gd name="T18" fmla="*/ 22 w 63"/>
                <a:gd name="T19" fmla="*/ 74 h 102"/>
                <a:gd name="T20" fmla="*/ 10 w 63"/>
                <a:gd name="T21" fmla="*/ 85 h 102"/>
                <a:gd name="T22" fmla="*/ 32 w 63"/>
                <a:gd name="T23" fmla="*/ 97 h 102"/>
                <a:gd name="T24" fmla="*/ 52 w 63"/>
                <a:gd name="T25" fmla="*/ 83 h 102"/>
                <a:gd name="T26" fmla="*/ 41 w 63"/>
                <a:gd name="T27" fmla="*/ 11 h 102"/>
                <a:gd name="T28" fmla="*/ 41 w 63"/>
                <a:gd name="T29" fmla="*/ 11 h 102"/>
                <a:gd name="T30" fmla="*/ 55 w 63"/>
                <a:gd name="T31" fmla="*/ 0 h 102"/>
                <a:gd name="T32" fmla="*/ 63 w 63"/>
                <a:gd name="T33" fmla="*/ 6 h 102"/>
                <a:gd name="T34" fmla="*/ 58 w 63"/>
                <a:gd name="T35" fmla="*/ 12 h 102"/>
                <a:gd name="T36" fmla="*/ 52 w 63"/>
                <a:gd name="T37" fmla="*/ 5 h 102"/>
                <a:gd name="T38" fmla="*/ 44 w 63"/>
                <a:gd name="T39" fmla="*/ 12 h 102"/>
                <a:gd name="T40" fmla="*/ 54 w 63"/>
                <a:gd name="T41" fmla="*/ 29 h 102"/>
                <a:gd name="T42" fmla="*/ 29 w 63"/>
                <a:gd name="T43" fmla="*/ 51 h 102"/>
                <a:gd name="T44" fmla="*/ 21 w 63"/>
                <a:gd name="T45" fmla="*/ 50 h 102"/>
                <a:gd name="T46" fmla="*/ 14 w 63"/>
                <a:gd name="T47" fmla="*/ 57 h 102"/>
                <a:gd name="T48" fmla="*/ 29 w 63"/>
                <a:gd name="T49" fmla="*/ 62 h 102"/>
                <a:gd name="T50" fmla="*/ 34 w 63"/>
                <a:gd name="T51" fmla="*/ 62 h 102"/>
                <a:gd name="T52" fmla="*/ 61 w 63"/>
                <a:gd name="T53" fmla="*/ 79 h 102"/>
                <a:gd name="T54" fmla="*/ 28 w 63"/>
                <a:gd name="T55" fmla="*/ 102 h 102"/>
                <a:gd name="T56" fmla="*/ 0 w 63"/>
                <a:gd name="T57" fmla="*/ 87 h 102"/>
                <a:gd name="T58" fmla="*/ 18 w 63"/>
                <a:gd name="T59" fmla="*/ 72 h 102"/>
                <a:gd name="T60" fmla="*/ 18 w 63"/>
                <a:gd name="T61" fmla="*/ 71 h 102"/>
                <a:gd name="T62" fmla="*/ 6 w 63"/>
                <a:gd name="T63" fmla="*/ 60 h 102"/>
                <a:gd name="T64" fmla="*/ 16 w 63"/>
                <a:gd name="T65" fmla="*/ 49 h 102"/>
                <a:gd name="T66" fmla="*/ 4 w 63"/>
                <a:gd name="T67" fmla="*/ 30 h 102"/>
                <a:gd name="T68" fmla="*/ 29 w 63"/>
                <a:gd name="T69" fmla="*/ 8 h 102"/>
                <a:gd name="T70" fmla="*/ 41 w 63"/>
                <a:gd name="T71" fmla="*/ 1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02">
                  <a:moveTo>
                    <a:pt x="42" y="30"/>
                  </a:moveTo>
                  <a:lnTo>
                    <a:pt x="42" y="30"/>
                  </a:lnTo>
                  <a:cubicBezTo>
                    <a:pt x="42" y="18"/>
                    <a:pt x="36" y="12"/>
                    <a:pt x="29" y="12"/>
                  </a:cubicBezTo>
                  <a:cubicBezTo>
                    <a:pt x="22" y="12"/>
                    <a:pt x="17" y="17"/>
                    <a:pt x="17" y="30"/>
                  </a:cubicBezTo>
                  <a:cubicBezTo>
                    <a:pt x="17" y="43"/>
                    <a:pt x="23" y="47"/>
                    <a:pt x="30" y="47"/>
                  </a:cubicBezTo>
                  <a:cubicBezTo>
                    <a:pt x="37" y="47"/>
                    <a:pt x="42" y="43"/>
                    <a:pt x="42" y="30"/>
                  </a:cubicBezTo>
                  <a:close/>
                  <a:moveTo>
                    <a:pt x="52" y="83"/>
                  </a:moveTo>
                  <a:lnTo>
                    <a:pt x="52" y="83"/>
                  </a:lnTo>
                  <a:cubicBezTo>
                    <a:pt x="52" y="78"/>
                    <a:pt x="49" y="74"/>
                    <a:pt x="34" y="74"/>
                  </a:cubicBezTo>
                  <a:lnTo>
                    <a:pt x="22" y="74"/>
                  </a:lnTo>
                  <a:cubicBezTo>
                    <a:pt x="15" y="76"/>
                    <a:pt x="10" y="79"/>
                    <a:pt x="10" y="85"/>
                  </a:cubicBezTo>
                  <a:cubicBezTo>
                    <a:pt x="10" y="92"/>
                    <a:pt x="16" y="97"/>
                    <a:pt x="32" y="97"/>
                  </a:cubicBezTo>
                  <a:cubicBezTo>
                    <a:pt x="44" y="97"/>
                    <a:pt x="52" y="92"/>
                    <a:pt x="52" y="83"/>
                  </a:cubicBezTo>
                  <a:close/>
                  <a:moveTo>
                    <a:pt x="41" y="11"/>
                  </a:moveTo>
                  <a:lnTo>
                    <a:pt x="41" y="11"/>
                  </a:lnTo>
                  <a:cubicBezTo>
                    <a:pt x="44" y="5"/>
                    <a:pt x="49" y="0"/>
                    <a:pt x="55" y="0"/>
                  </a:cubicBezTo>
                  <a:cubicBezTo>
                    <a:pt x="60" y="0"/>
                    <a:pt x="63" y="3"/>
                    <a:pt x="63" y="6"/>
                  </a:cubicBezTo>
                  <a:cubicBezTo>
                    <a:pt x="63" y="10"/>
                    <a:pt x="61" y="12"/>
                    <a:pt x="58" y="12"/>
                  </a:cubicBezTo>
                  <a:cubicBezTo>
                    <a:pt x="55" y="12"/>
                    <a:pt x="52" y="9"/>
                    <a:pt x="52" y="5"/>
                  </a:cubicBezTo>
                  <a:cubicBezTo>
                    <a:pt x="49" y="6"/>
                    <a:pt x="46" y="9"/>
                    <a:pt x="44" y="12"/>
                  </a:cubicBezTo>
                  <a:cubicBezTo>
                    <a:pt x="50" y="15"/>
                    <a:pt x="54" y="21"/>
                    <a:pt x="54" y="29"/>
                  </a:cubicBezTo>
                  <a:cubicBezTo>
                    <a:pt x="54" y="43"/>
                    <a:pt x="44" y="51"/>
                    <a:pt x="29" y="51"/>
                  </a:cubicBezTo>
                  <a:cubicBezTo>
                    <a:pt x="27" y="51"/>
                    <a:pt x="24" y="51"/>
                    <a:pt x="21" y="50"/>
                  </a:cubicBezTo>
                  <a:cubicBezTo>
                    <a:pt x="17" y="52"/>
                    <a:pt x="14" y="54"/>
                    <a:pt x="14" y="57"/>
                  </a:cubicBezTo>
                  <a:cubicBezTo>
                    <a:pt x="14" y="60"/>
                    <a:pt x="17" y="62"/>
                    <a:pt x="29" y="62"/>
                  </a:cubicBezTo>
                  <a:lnTo>
                    <a:pt x="34" y="62"/>
                  </a:lnTo>
                  <a:cubicBezTo>
                    <a:pt x="52" y="62"/>
                    <a:pt x="61" y="67"/>
                    <a:pt x="61" y="79"/>
                  </a:cubicBezTo>
                  <a:cubicBezTo>
                    <a:pt x="61" y="91"/>
                    <a:pt x="50" y="102"/>
                    <a:pt x="28" y="102"/>
                  </a:cubicBezTo>
                  <a:cubicBezTo>
                    <a:pt x="11" y="102"/>
                    <a:pt x="0" y="95"/>
                    <a:pt x="0" y="87"/>
                  </a:cubicBezTo>
                  <a:cubicBezTo>
                    <a:pt x="0" y="80"/>
                    <a:pt x="7" y="73"/>
                    <a:pt x="18" y="72"/>
                  </a:cubicBezTo>
                  <a:lnTo>
                    <a:pt x="18" y="71"/>
                  </a:lnTo>
                  <a:cubicBezTo>
                    <a:pt x="9" y="70"/>
                    <a:pt x="6" y="67"/>
                    <a:pt x="6" y="60"/>
                  </a:cubicBezTo>
                  <a:cubicBezTo>
                    <a:pt x="6" y="56"/>
                    <a:pt x="10" y="52"/>
                    <a:pt x="16" y="49"/>
                  </a:cubicBezTo>
                  <a:cubicBezTo>
                    <a:pt x="9" y="46"/>
                    <a:pt x="4" y="40"/>
                    <a:pt x="4" y="30"/>
                  </a:cubicBezTo>
                  <a:cubicBezTo>
                    <a:pt x="4" y="17"/>
                    <a:pt x="15" y="8"/>
                    <a:pt x="29" y="8"/>
                  </a:cubicBezTo>
                  <a:cubicBezTo>
                    <a:pt x="34" y="8"/>
                    <a:pt x="38" y="9"/>
                    <a:pt x="41" y="1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8" name="Freeform 51"/>
            <p:cNvSpPr>
              <a:spLocks/>
            </p:cNvSpPr>
            <p:nvPr userDrawn="1"/>
          </p:nvSpPr>
          <p:spPr bwMode="auto">
            <a:xfrm>
              <a:off x="10153650" y="3940175"/>
              <a:ext cx="71438" cy="106362"/>
            </a:xfrm>
            <a:custGeom>
              <a:avLst/>
              <a:gdLst>
                <a:gd name="T0" fmla="*/ 0 w 45"/>
                <a:gd name="T1" fmla="*/ 45 h 66"/>
                <a:gd name="T2" fmla="*/ 0 w 45"/>
                <a:gd name="T3" fmla="*/ 45 h 66"/>
                <a:gd name="T4" fmla="*/ 4 w 45"/>
                <a:gd name="T5" fmla="*/ 45 h 66"/>
                <a:gd name="T6" fmla="*/ 25 w 45"/>
                <a:gd name="T7" fmla="*/ 62 h 66"/>
                <a:gd name="T8" fmla="*/ 36 w 45"/>
                <a:gd name="T9" fmla="*/ 51 h 66"/>
                <a:gd name="T10" fmla="*/ 20 w 45"/>
                <a:gd name="T11" fmla="*/ 38 h 66"/>
                <a:gd name="T12" fmla="*/ 0 w 45"/>
                <a:gd name="T13" fmla="*/ 20 h 66"/>
                <a:gd name="T14" fmla="*/ 23 w 45"/>
                <a:gd name="T15" fmla="*/ 0 h 66"/>
                <a:gd name="T16" fmla="*/ 36 w 45"/>
                <a:gd name="T17" fmla="*/ 4 h 66"/>
                <a:gd name="T18" fmla="*/ 39 w 45"/>
                <a:gd name="T19" fmla="*/ 0 h 66"/>
                <a:gd name="T20" fmla="*/ 42 w 45"/>
                <a:gd name="T21" fmla="*/ 0 h 66"/>
                <a:gd name="T22" fmla="*/ 42 w 45"/>
                <a:gd name="T23" fmla="*/ 19 h 66"/>
                <a:gd name="T24" fmla="*/ 38 w 45"/>
                <a:gd name="T25" fmla="*/ 19 h 66"/>
                <a:gd name="T26" fmla="*/ 21 w 45"/>
                <a:gd name="T27" fmla="*/ 4 h 66"/>
                <a:gd name="T28" fmla="*/ 10 w 45"/>
                <a:gd name="T29" fmla="*/ 15 h 66"/>
                <a:gd name="T30" fmla="*/ 26 w 45"/>
                <a:gd name="T31" fmla="*/ 27 h 66"/>
                <a:gd name="T32" fmla="*/ 45 w 45"/>
                <a:gd name="T33" fmla="*/ 45 h 66"/>
                <a:gd name="T34" fmla="*/ 23 w 45"/>
                <a:gd name="T35" fmla="*/ 66 h 66"/>
                <a:gd name="T36" fmla="*/ 7 w 45"/>
                <a:gd name="T37" fmla="*/ 62 h 66"/>
                <a:gd name="T38" fmla="*/ 3 w 45"/>
                <a:gd name="T39" fmla="*/ 66 h 66"/>
                <a:gd name="T40" fmla="*/ 0 w 45"/>
                <a:gd name="T41" fmla="*/ 66 h 66"/>
                <a:gd name="T42" fmla="*/ 0 w 45"/>
                <a:gd name="T43"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66">
                  <a:moveTo>
                    <a:pt x="0" y="45"/>
                  </a:moveTo>
                  <a:lnTo>
                    <a:pt x="0" y="45"/>
                  </a:lnTo>
                  <a:lnTo>
                    <a:pt x="4" y="45"/>
                  </a:lnTo>
                  <a:cubicBezTo>
                    <a:pt x="10" y="55"/>
                    <a:pt x="17" y="62"/>
                    <a:pt x="25" y="62"/>
                  </a:cubicBezTo>
                  <a:cubicBezTo>
                    <a:pt x="32" y="62"/>
                    <a:pt x="36" y="57"/>
                    <a:pt x="36" y="51"/>
                  </a:cubicBezTo>
                  <a:cubicBezTo>
                    <a:pt x="36" y="45"/>
                    <a:pt x="32" y="42"/>
                    <a:pt x="20" y="38"/>
                  </a:cubicBezTo>
                  <a:cubicBezTo>
                    <a:pt x="5" y="34"/>
                    <a:pt x="0" y="29"/>
                    <a:pt x="0" y="20"/>
                  </a:cubicBezTo>
                  <a:cubicBezTo>
                    <a:pt x="0" y="8"/>
                    <a:pt x="9" y="0"/>
                    <a:pt x="23" y="0"/>
                  </a:cubicBezTo>
                  <a:cubicBezTo>
                    <a:pt x="27" y="0"/>
                    <a:pt x="33" y="2"/>
                    <a:pt x="36" y="4"/>
                  </a:cubicBezTo>
                  <a:lnTo>
                    <a:pt x="39" y="0"/>
                  </a:lnTo>
                  <a:lnTo>
                    <a:pt x="42" y="0"/>
                  </a:lnTo>
                  <a:lnTo>
                    <a:pt x="42" y="19"/>
                  </a:lnTo>
                  <a:lnTo>
                    <a:pt x="38" y="19"/>
                  </a:lnTo>
                  <a:cubicBezTo>
                    <a:pt x="33" y="10"/>
                    <a:pt x="28" y="4"/>
                    <a:pt x="21" y="4"/>
                  </a:cubicBezTo>
                  <a:cubicBezTo>
                    <a:pt x="15" y="4"/>
                    <a:pt x="10" y="9"/>
                    <a:pt x="10" y="15"/>
                  </a:cubicBezTo>
                  <a:cubicBezTo>
                    <a:pt x="10" y="20"/>
                    <a:pt x="15" y="23"/>
                    <a:pt x="26" y="27"/>
                  </a:cubicBezTo>
                  <a:cubicBezTo>
                    <a:pt x="39" y="30"/>
                    <a:pt x="45" y="35"/>
                    <a:pt x="45" y="45"/>
                  </a:cubicBezTo>
                  <a:cubicBezTo>
                    <a:pt x="45" y="57"/>
                    <a:pt x="38" y="66"/>
                    <a:pt x="23" y="66"/>
                  </a:cubicBezTo>
                  <a:cubicBezTo>
                    <a:pt x="18" y="66"/>
                    <a:pt x="11" y="64"/>
                    <a:pt x="7" y="62"/>
                  </a:cubicBezTo>
                  <a:lnTo>
                    <a:pt x="3" y="66"/>
                  </a:lnTo>
                  <a:lnTo>
                    <a:pt x="0" y="66"/>
                  </a:lnTo>
                  <a:lnTo>
                    <a:pt x="0" y="4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9" name="Freeform 52"/>
            <p:cNvSpPr>
              <a:spLocks/>
            </p:cNvSpPr>
            <p:nvPr userDrawn="1"/>
          </p:nvSpPr>
          <p:spPr bwMode="auto">
            <a:xfrm>
              <a:off x="10242550" y="3940175"/>
              <a:ext cx="179388" cy="104775"/>
            </a:xfrm>
            <a:custGeom>
              <a:avLst/>
              <a:gdLst>
                <a:gd name="T0" fmla="*/ 42 w 111"/>
                <a:gd name="T1" fmla="*/ 61 h 65"/>
                <a:gd name="T2" fmla="*/ 42 w 111"/>
                <a:gd name="T3" fmla="*/ 61 h 65"/>
                <a:gd name="T4" fmla="*/ 50 w 111"/>
                <a:gd name="T5" fmla="*/ 56 h 65"/>
                <a:gd name="T6" fmla="*/ 50 w 111"/>
                <a:gd name="T7" fmla="*/ 25 h 65"/>
                <a:gd name="T8" fmla="*/ 36 w 111"/>
                <a:gd name="T9" fmla="*/ 9 h 65"/>
                <a:gd name="T10" fmla="*/ 22 w 111"/>
                <a:gd name="T11" fmla="*/ 15 h 65"/>
                <a:gd name="T12" fmla="*/ 22 w 111"/>
                <a:gd name="T13" fmla="*/ 56 h 65"/>
                <a:gd name="T14" fmla="*/ 30 w 111"/>
                <a:gd name="T15" fmla="*/ 61 h 65"/>
                <a:gd name="T16" fmla="*/ 30 w 111"/>
                <a:gd name="T17" fmla="*/ 65 h 65"/>
                <a:gd name="T18" fmla="*/ 0 w 111"/>
                <a:gd name="T19" fmla="*/ 65 h 65"/>
                <a:gd name="T20" fmla="*/ 0 w 111"/>
                <a:gd name="T21" fmla="*/ 61 h 65"/>
                <a:gd name="T22" fmla="*/ 10 w 111"/>
                <a:gd name="T23" fmla="*/ 56 h 65"/>
                <a:gd name="T24" fmla="*/ 10 w 111"/>
                <a:gd name="T25" fmla="*/ 12 h 65"/>
                <a:gd name="T26" fmla="*/ 0 w 111"/>
                <a:gd name="T27" fmla="*/ 6 h 65"/>
                <a:gd name="T28" fmla="*/ 0 w 111"/>
                <a:gd name="T29" fmla="*/ 1 h 65"/>
                <a:gd name="T30" fmla="*/ 21 w 111"/>
                <a:gd name="T31" fmla="*/ 1 h 65"/>
                <a:gd name="T32" fmla="*/ 21 w 111"/>
                <a:gd name="T33" fmla="*/ 10 h 65"/>
                <a:gd name="T34" fmla="*/ 46 w 111"/>
                <a:gd name="T35" fmla="*/ 0 h 65"/>
                <a:gd name="T36" fmla="*/ 60 w 111"/>
                <a:gd name="T37" fmla="*/ 12 h 65"/>
                <a:gd name="T38" fmla="*/ 86 w 111"/>
                <a:gd name="T39" fmla="*/ 0 h 65"/>
                <a:gd name="T40" fmla="*/ 101 w 111"/>
                <a:gd name="T41" fmla="*/ 20 h 65"/>
                <a:gd name="T42" fmla="*/ 101 w 111"/>
                <a:gd name="T43" fmla="*/ 56 h 65"/>
                <a:gd name="T44" fmla="*/ 111 w 111"/>
                <a:gd name="T45" fmla="*/ 61 h 65"/>
                <a:gd name="T46" fmla="*/ 111 w 111"/>
                <a:gd name="T47" fmla="*/ 65 h 65"/>
                <a:gd name="T48" fmla="*/ 81 w 111"/>
                <a:gd name="T49" fmla="*/ 65 h 65"/>
                <a:gd name="T50" fmla="*/ 81 w 111"/>
                <a:gd name="T51" fmla="*/ 61 h 65"/>
                <a:gd name="T52" fmla="*/ 89 w 111"/>
                <a:gd name="T53" fmla="*/ 56 h 65"/>
                <a:gd name="T54" fmla="*/ 89 w 111"/>
                <a:gd name="T55" fmla="*/ 25 h 65"/>
                <a:gd name="T56" fmla="*/ 76 w 111"/>
                <a:gd name="T57" fmla="*/ 9 h 65"/>
                <a:gd name="T58" fmla="*/ 61 w 111"/>
                <a:gd name="T59" fmla="*/ 16 h 65"/>
                <a:gd name="T60" fmla="*/ 61 w 111"/>
                <a:gd name="T61" fmla="*/ 21 h 65"/>
                <a:gd name="T62" fmla="*/ 61 w 111"/>
                <a:gd name="T63" fmla="*/ 56 h 65"/>
                <a:gd name="T64" fmla="*/ 71 w 111"/>
                <a:gd name="T65" fmla="*/ 61 h 65"/>
                <a:gd name="T66" fmla="*/ 71 w 111"/>
                <a:gd name="T67" fmla="*/ 65 h 65"/>
                <a:gd name="T68" fmla="*/ 42 w 111"/>
                <a:gd name="T69" fmla="*/ 65 h 65"/>
                <a:gd name="T70" fmla="*/ 42 w 111"/>
                <a:gd name="T71"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65">
                  <a:moveTo>
                    <a:pt x="42" y="61"/>
                  </a:moveTo>
                  <a:lnTo>
                    <a:pt x="42" y="61"/>
                  </a:lnTo>
                  <a:cubicBezTo>
                    <a:pt x="49" y="61"/>
                    <a:pt x="50" y="59"/>
                    <a:pt x="50" y="56"/>
                  </a:cubicBezTo>
                  <a:lnTo>
                    <a:pt x="50" y="25"/>
                  </a:lnTo>
                  <a:cubicBezTo>
                    <a:pt x="50" y="12"/>
                    <a:pt x="45" y="9"/>
                    <a:pt x="36" y="9"/>
                  </a:cubicBezTo>
                  <a:cubicBezTo>
                    <a:pt x="30" y="9"/>
                    <a:pt x="26" y="12"/>
                    <a:pt x="22" y="15"/>
                  </a:cubicBezTo>
                  <a:lnTo>
                    <a:pt x="22" y="56"/>
                  </a:lnTo>
                  <a:cubicBezTo>
                    <a:pt x="22" y="59"/>
                    <a:pt x="23" y="61"/>
                    <a:pt x="30" y="61"/>
                  </a:cubicBezTo>
                  <a:lnTo>
                    <a:pt x="30" y="65"/>
                  </a:lnTo>
                  <a:lnTo>
                    <a:pt x="0" y="65"/>
                  </a:lnTo>
                  <a:lnTo>
                    <a:pt x="0" y="61"/>
                  </a:lnTo>
                  <a:cubicBezTo>
                    <a:pt x="8" y="61"/>
                    <a:pt x="10" y="59"/>
                    <a:pt x="10" y="56"/>
                  </a:cubicBezTo>
                  <a:lnTo>
                    <a:pt x="10" y="12"/>
                  </a:lnTo>
                  <a:cubicBezTo>
                    <a:pt x="10" y="8"/>
                    <a:pt x="8" y="6"/>
                    <a:pt x="0" y="6"/>
                  </a:cubicBezTo>
                  <a:lnTo>
                    <a:pt x="0" y="1"/>
                  </a:lnTo>
                  <a:lnTo>
                    <a:pt x="21" y="1"/>
                  </a:lnTo>
                  <a:lnTo>
                    <a:pt x="21" y="10"/>
                  </a:lnTo>
                  <a:cubicBezTo>
                    <a:pt x="29" y="5"/>
                    <a:pt x="36" y="0"/>
                    <a:pt x="46" y="0"/>
                  </a:cubicBezTo>
                  <a:cubicBezTo>
                    <a:pt x="53" y="0"/>
                    <a:pt x="58" y="5"/>
                    <a:pt x="60" y="12"/>
                  </a:cubicBezTo>
                  <a:cubicBezTo>
                    <a:pt x="69" y="5"/>
                    <a:pt x="77" y="0"/>
                    <a:pt x="86" y="0"/>
                  </a:cubicBezTo>
                  <a:cubicBezTo>
                    <a:pt x="96" y="0"/>
                    <a:pt x="101" y="7"/>
                    <a:pt x="101" y="20"/>
                  </a:cubicBezTo>
                  <a:lnTo>
                    <a:pt x="101" y="56"/>
                  </a:lnTo>
                  <a:cubicBezTo>
                    <a:pt x="101" y="59"/>
                    <a:pt x="103" y="61"/>
                    <a:pt x="111" y="61"/>
                  </a:cubicBezTo>
                  <a:lnTo>
                    <a:pt x="111" y="65"/>
                  </a:lnTo>
                  <a:lnTo>
                    <a:pt x="81" y="65"/>
                  </a:lnTo>
                  <a:lnTo>
                    <a:pt x="81" y="61"/>
                  </a:lnTo>
                  <a:cubicBezTo>
                    <a:pt x="88" y="61"/>
                    <a:pt x="89" y="59"/>
                    <a:pt x="89" y="56"/>
                  </a:cubicBezTo>
                  <a:lnTo>
                    <a:pt x="89" y="25"/>
                  </a:lnTo>
                  <a:cubicBezTo>
                    <a:pt x="89" y="12"/>
                    <a:pt x="85" y="9"/>
                    <a:pt x="76" y="9"/>
                  </a:cubicBezTo>
                  <a:cubicBezTo>
                    <a:pt x="72" y="9"/>
                    <a:pt x="67" y="12"/>
                    <a:pt x="61" y="16"/>
                  </a:cubicBezTo>
                  <a:cubicBezTo>
                    <a:pt x="61" y="18"/>
                    <a:pt x="61" y="19"/>
                    <a:pt x="61" y="21"/>
                  </a:cubicBezTo>
                  <a:lnTo>
                    <a:pt x="61" y="56"/>
                  </a:lnTo>
                  <a:cubicBezTo>
                    <a:pt x="61" y="59"/>
                    <a:pt x="63" y="61"/>
                    <a:pt x="71" y="61"/>
                  </a:cubicBezTo>
                  <a:lnTo>
                    <a:pt x="71" y="65"/>
                  </a:lnTo>
                  <a:lnTo>
                    <a:pt x="42" y="65"/>
                  </a:lnTo>
                  <a:lnTo>
                    <a:pt x="42"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0" name="Freeform 53"/>
            <p:cNvSpPr>
              <a:spLocks noEditPoints="1"/>
            </p:cNvSpPr>
            <p:nvPr userDrawn="1"/>
          </p:nvSpPr>
          <p:spPr bwMode="auto">
            <a:xfrm>
              <a:off x="10439400" y="3887788"/>
              <a:ext cx="50800" cy="157162"/>
            </a:xfrm>
            <a:custGeom>
              <a:avLst/>
              <a:gdLst>
                <a:gd name="T0" fmla="*/ 8 w 32"/>
                <a:gd name="T1" fmla="*/ 9 h 97"/>
                <a:gd name="T2" fmla="*/ 8 w 32"/>
                <a:gd name="T3" fmla="*/ 9 h 97"/>
                <a:gd name="T4" fmla="*/ 15 w 32"/>
                <a:gd name="T5" fmla="*/ 0 h 97"/>
                <a:gd name="T6" fmla="*/ 23 w 32"/>
                <a:gd name="T7" fmla="*/ 8 h 97"/>
                <a:gd name="T8" fmla="*/ 15 w 32"/>
                <a:gd name="T9" fmla="*/ 17 h 97"/>
                <a:gd name="T10" fmla="*/ 8 w 32"/>
                <a:gd name="T11" fmla="*/ 9 h 97"/>
                <a:gd name="T12" fmla="*/ 0 w 32"/>
                <a:gd name="T13" fmla="*/ 93 h 97"/>
                <a:gd name="T14" fmla="*/ 0 w 32"/>
                <a:gd name="T15" fmla="*/ 93 h 97"/>
                <a:gd name="T16" fmla="*/ 10 w 32"/>
                <a:gd name="T17" fmla="*/ 88 h 97"/>
                <a:gd name="T18" fmla="*/ 10 w 32"/>
                <a:gd name="T19" fmla="*/ 44 h 97"/>
                <a:gd name="T20" fmla="*/ 0 w 32"/>
                <a:gd name="T21" fmla="*/ 38 h 97"/>
                <a:gd name="T22" fmla="*/ 0 w 32"/>
                <a:gd name="T23" fmla="*/ 33 h 97"/>
                <a:gd name="T24" fmla="*/ 22 w 32"/>
                <a:gd name="T25" fmla="*/ 33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9"/>
                  </a:moveTo>
                  <a:lnTo>
                    <a:pt x="8" y="9"/>
                  </a:lnTo>
                  <a:cubicBezTo>
                    <a:pt x="8" y="4"/>
                    <a:pt x="11" y="0"/>
                    <a:pt x="15" y="0"/>
                  </a:cubicBezTo>
                  <a:cubicBezTo>
                    <a:pt x="20" y="0"/>
                    <a:pt x="23" y="3"/>
                    <a:pt x="23" y="8"/>
                  </a:cubicBezTo>
                  <a:cubicBezTo>
                    <a:pt x="23" y="13"/>
                    <a:pt x="20" y="17"/>
                    <a:pt x="15" y="17"/>
                  </a:cubicBezTo>
                  <a:cubicBezTo>
                    <a:pt x="11" y="17"/>
                    <a:pt x="8" y="14"/>
                    <a:pt x="8" y="9"/>
                  </a:cubicBezTo>
                  <a:close/>
                  <a:moveTo>
                    <a:pt x="0" y="93"/>
                  </a:moveTo>
                  <a:lnTo>
                    <a:pt x="0" y="93"/>
                  </a:lnTo>
                  <a:cubicBezTo>
                    <a:pt x="8" y="93"/>
                    <a:pt x="10" y="91"/>
                    <a:pt x="10" y="88"/>
                  </a:cubicBezTo>
                  <a:lnTo>
                    <a:pt x="10" y="44"/>
                  </a:lnTo>
                  <a:cubicBezTo>
                    <a:pt x="10" y="40"/>
                    <a:pt x="8" y="38"/>
                    <a:pt x="0" y="38"/>
                  </a:cubicBezTo>
                  <a:lnTo>
                    <a:pt x="0" y="33"/>
                  </a:lnTo>
                  <a:lnTo>
                    <a:pt x="22" y="33"/>
                  </a:lnTo>
                  <a:lnTo>
                    <a:pt x="22" y="88"/>
                  </a:lnTo>
                  <a:cubicBezTo>
                    <a:pt x="22" y="91"/>
                    <a:pt x="24" y="93"/>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1" name="Freeform 54"/>
            <p:cNvSpPr>
              <a:spLocks/>
            </p:cNvSpPr>
            <p:nvPr userDrawn="1"/>
          </p:nvSpPr>
          <p:spPr bwMode="auto">
            <a:xfrm>
              <a:off x="10506075" y="3940175"/>
              <a:ext cx="117475" cy="104775"/>
            </a:xfrm>
            <a:custGeom>
              <a:avLst/>
              <a:gdLst>
                <a:gd name="T0" fmla="*/ 0 w 73"/>
                <a:gd name="T1" fmla="*/ 61 h 65"/>
                <a:gd name="T2" fmla="*/ 0 w 73"/>
                <a:gd name="T3" fmla="*/ 61 h 65"/>
                <a:gd name="T4" fmla="*/ 11 w 73"/>
                <a:gd name="T5" fmla="*/ 56 h 65"/>
                <a:gd name="T6" fmla="*/ 11 w 73"/>
                <a:gd name="T7" fmla="*/ 12 h 65"/>
                <a:gd name="T8" fmla="*/ 0 w 73"/>
                <a:gd name="T9" fmla="*/ 6 h 65"/>
                <a:gd name="T10" fmla="*/ 0 w 73"/>
                <a:gd name="T11" fmla="*/ 1 h 65"/>
                <a:gd name="T12" fmla="*/ 22 w 73"/>
                <a:gd name="T13" fmla="*/ 1 h 65"/>
                <a:gd name="T14" fmla="*/ 22 w 73"/>
                <a:gd name="T15" fmla="*/ 10 h 65"/>
                <a:gd name="T16" fmla="*/ 47 w 73"/>
                <a:gd name="T17" fmla="*/ 0 h 65"/>
                <a:gd name="T18" fmla="*/ 63 w 73"/>
                <a:gd name="T19" fmla="*/ 20 h 65"/>
                <a:gd name="T20" fmla="*/ 63 w 73"/>
                <a:gd name="T21" fmla="*/ 56 h 65"/>
                <a:gd name="T22" fmla="*/ 73 w 73"/>
                <a:gd name="T23" fmla="*/ 61 h 65"/>
                <a:gd name="T24" fmla="*/ 73 w 73"/>
                <a:gd name="T25" fmla="*/ 65 h 65"/>
                <a:gd name="T26" fmla="*/ 42 w 73"/>
                <a:gd name="T27" fmla="*/ 65 h 65"/>
                <a:gd name="T28" fmla="*/ 42 w 73"/>
                <a:gd name="T29" fmla="*/ 61 h 65"/>
                <a:gd name="T30" fmla="*/ 51 w 73"/>
                <a:gd name="T31" fmla="*/ 56 h 65"/>
                <a:gd name="T32" fmla="*/ 51 w 73"/>
                <a:gd name="T33" fmla="*/ 25 h 65"/>
                <a:gd name="T34" fmla="*/ 38 w 73"/>
                <a:gd name="T35" fmla="*/ 9 h 65"/>
                <a:gd name="T36" fmla="*/ 22 w 73"/>
                <a:gd name="T37" fmla="*/ 15 h 65"/>
                <a:gd name="T38" fmla="*/ 22 w 73"/>
                <a:gd name="T39" fmla="*/ 56 h 65"/>
                <a:gd name="T40" fmla="*/ 31 w 73"/>
                <a:gd name="T41" fmla="*/ 61 h 65"/>
                <a:gd name="T42" fmla="*/ 31 w 73"/>
                <a:gd name="T43" fmla="*/ 65 h 65"/>
                <a:gd name="T44" fmla="*/ 0 w 73"/>
                <a:gd name="T45" fmla="*/ 65 h 65"/>
                <a:gd name="T46" fmla="*/ 0 w 73"/>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5">
                  <a:moveTo>
                    <a:pt x="0" y="61"/>
                  </a:moveTo>
                  <a:lnTo>
                    <a:pt x="0" y="61"/>
                  </a:lnTo>
                  <a:cubicBezTo>
                    <a:pt x="8" y="61"/>
                    <a:pt x="11" y="59"/>
                    <a:pt x="11" y="56"/>
                  </a:cubicBezTo>
                  <a:lnTo>
                    <a:pt x="11" y="12"/>
                  </a:lnTo>
                  <a:cubicBezTo>
                    <a:pt x="11" y="8"/>
                    <a:pt x="8" y="6"/>
                    <a:pt x="0" y="6"/>
                  </a:cubicBezTo>
                  <a:lnTo>
                    <a:pt x="0" y="1"/>
                  </a:lnTo>
                  <a:lnTo>
                    <a:pt x="22" y="1"/>
                  </a:lnTo>
                  <a:lnTo>
                    <a:pt x="22" y="10"/>
                  </a:lnTo>
                  <a:cubicBezTo>
                    <a:pt x="29" y="5"/>
                    <a:pt x="38" y="0"/>
                    <a:pt x="47" y="0"/>
                  </a:cubicBezTo>
                  <a:cubicBezTo>
                    <a:pt x="57" y="0"/>
                    <a:pt x="63" y="7"/>
                    <a:pt x="63" y="20"/>
                  </a:cubicBezTo>
                  <a:lnTo>
                    <a:pt x="63" y="56"/>
                  </a:lnTo>
                  <a:cubicBezTo>
                    <a:pt x="63" y="59"/>
                    <a:pt x="65" y="61"/>
                    <a:pt x="73" y="61"/>
                  </a:cubicBezTo>
                  <a:lnTo>
                    <a:pt x="73" y="65"/>
                  </a:lnTo>
                  <a:lnTo>
                    <a:pt x="42" y="65"/>
                  </a:lnTo>
                  <a:lnTo>
                    <a:pt x="42" y="61"/>
                  </a:lnTo>
                  <a:cubicBezTo>
                    <a:pt x="50" y="61"/>
                    <a:pt x="51" y="59"/>
                    <a:pt x="51" y="56"/>
                  </a:cubicBezTo>
                  <a:lnTo>
                    <a:pt x="51" y="25"/>
                  </a:lnTo>
                  <a:cubicBezTo>
                    <a:pt x="51" y="12"/>
                    <a:pt x="47" y="9"/>
                    <a:pt x="38" y="9"/>
                  </a:cubicBezTo>
                  <a:cubicBezTo>
                    <a:pt x="32" y="9"/>
                    <a:pt x="26" y="12"/>
                    <a:pt x="22" y="15"/>
                  </a:cubicBezTo>
                  <a:lnTo>
                    <a:pt x="22" y="56"/>
                  </a:lnTo>
                  <a:cubicBezTo>
                    <a:pt x="22" y="59"/>
                    <a:pt x="24" y="61"/>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2" name="Freeform 55"/>
            <p:cNvSpPr>
              <a:spLocks noEditPoints="1"/>
            </p:cNvSpPr>
            <p:nvPr userDrawn="1"/>
          </p:nvSpPr>
          <p:spPr bwMode="auto">
            <a:xfrm>
              <a:off x="10642600" y="3887788"/>
              <a:ext cx="50800" cy="157162"/>
            </a:xfrm>
            <a:custGeom>
              <a:avLst/>
              <a:gdLst>
                <a:gd name="T0" fmla="*/ 8 w 32"/>
                <a:gd name="T1" fmla="*/ 9 h 97"/>
                <a:gd name="T2" fmla="*/ 8 w 32"/>
                <a:gd name="T3" fmla="*/ 9 h 97"/>
                <a:gd name="T4" fmla="*/ 16 w 32"/>
                <a:gd name="T5" fmla="*/ 0 h 97"/>
                <a:gd name="T6" fmla="*/ 23 w 32"/>
                <a:gd name="T7" fmla="*/ 8 h 97"/>
                <a:gd name="T8" fmla="*/ 16 w 32"/>
                <a:gd name="T9" fmla="*/ 17 h 97"/>
                <a:gd name="T10" fmla="*/ 8 w 32"/>
                <a:gd name="T11" fmla="*/ 9 h 97"/>
                <a:gd name="T12" fmla="*/ 0 w 32"/>
                <a:gd name="T13" fmla="*/ 93 h 97"/>
                <a:gd name="T14" fmla="*/ 0 w 32"/>
                <a:gd name="T15" fmla="*/ 93 h 97"/>
                <a:gd name="T16" fmla="*/ 10 w 32"/>
                <a:gd name="T17" fmla="*/ 88 h 97"/>
                <a:gd name="T18" fmla="*/ 10 w 32"/>
                <a:gd name="T19" fmla="*/ 44 h 97"/>
                <a:gd name="T20" fmla="*/ 0 w 32"/>
                <a:gd name="T21" fmla="*/ 38 h 97"/>
                <a:gd name="T22" fmla="*/ 0 w 32"/>
                <a:gd name="T23" fmla="*/ 33 h 97"/>
                <a:gd name="T24" fmla="*/ 22 w 32"/>
                <a:gd name="T25" fmla="*/ 33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9"/>
                  </a:moveTo>
                  <a:lnTo>
                    <a:pt x="8" y="9"/>
                  </a:lnTo>
                  <a:cubicBezTo>
                    <a:pt x="8" y="4"/>
                    <a:pt x="11" y="0"/>
                    <a:pt x="16" y="0"/>
                  </a:cubicBezTo>
                  <a:cubicBezTo>
                    <a:pt x="20" y="0"/>
                    <a:pt x="23" y="3"/>
                    <a:pt x="23" y="8"/>
                  </a:cubicBezTo>
                  <a:cubicBezTo>
                    <a:pt x="23" y="13"/>
                    <a:pt x="20" y="17"/>
                    <a:pt x="16" y="17"/>
                  </a:cubicBezTo>
                  <a:cubicBezTo>
                    <a:pt x="11" y="17"/>
                    <a:pt x="8" y="14"/>
                    <a:pt x="8" y="9"/>
                  </a:cubicBezTo>
                  <a:close/>
                  <a:moveTo>
                    <a:pt x="0" y="93"/>
                  </a:moveTo>
                  <a:lnTo>
                    <a:pt x="0" y="93"/>
                  </a:lnTo>
                  <a:cubicBezTo>
                    <a:pt x="8" y="93"/>
                    <a:pt x="10" y="91"/>
                    <a:pt x="10" y="88"/>
                  </a:cubicBezTo>
                  <a:lnTo>
                    <a:pt x="10" y="44"/>
                  </a:lnTo>
                  <a:cubicBezTo>
                    <a:pt x="10" y="40"/>
                    <a:pt x="8" y="38"/>
                    <a:pt x="0" y="38"/>
                  </a:cubicBezTo>
                  <a:lnTo>
                    <a:pt x="0" y="33"/>
                  </a:lnTo>
                  <a:lnTo>
                    <a:pt x="22" y="33"/>
                  </a:lnTo>
                  <a:lnTo>
                    <a:pt x="22" y="88"/>
                  </a:lnTo>
                  <a:cubicBezTo>
                    <a:pt x="22" y="91"/>
                    <a:pt x="24" y="93"/>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 name="Freeform 56"/>
            <p:cNvSpPr>
              <a:spLocks/>
            </p:cNvSpPr>
            <p:nvPr userDrawn="1"/>
          </p:nvSpPr>
          <p:spPr bwMode="auto">
            <a:xfrm>
              <a:off x="10710863" y="3940175"/>
              <a:ext cx="74613" cy="106362"/>
            </a:xfrm>
            <a:custGeom>
              <a:avLst/>
              <a:gdLst>
                <a:gd name="T0" fmla="*/ 0 w 46"/>
                <a:gd name="T1" fmla="*/ 45 h 66"/>
                <a:gd name="T2" fmla="*/ 0 w 46"/>
                <a:gd name="T3" fmla="*/ 45 h 66"/>
                <a:gd name="T4" fmla="*/ 4 w 46"/>
                <a:gd name="T5" fmla="*/ 45 h 66"/>
                <a:gd name="T6" fmla="*/ 25 w 46"/>
                <a:gd name="T7" fmla="*/ 62 h 66"/>
                <a:gd name="T8" fmla="*/ 37 w 46"/>
                <a:gd name="T9" fmla="*/ 51 h 66"/>
                <a:gd name="T10" fmla="*/ 20 w 46"/>
                <a:gd name="T11" fmla="*/ 38 h 66"/>
                <a:gd name="T12" fmla="*/ 1 w 46"/>
                <a:gd name="T13" fmla="*/ 20 h 66"/>
                <a:gd name="T14" fmla="*/ 23 w 46"/>
                <a:gd name="T15" fmla="*/ 0 h 66"/>
                <a:gd name="T16" fmla="*/ 37 w 46"/>
                <a:gd name="T17" fmla="*/ 4 h 66"/>
                <a:gd name="T18" fmla="*/ 39 w 46"/>
                <a:gd name="T19" fmla="*/ 0 h 66"/>
                <a:gd name="T20" fmla="*/ 42 w 46"/>
                <a:gd name="T21" fmla="*/ 0 h 66"/>
                <a:gd name="T22" fmla="*/ 42 w 46"/>
                <a:gd name="T23" fmla="*/ 19 h 66"/>
                <a:gd name="T24" fmla="*/ 38 w 46"/>
                <a:gd name="T25" fmla="*/ 19 h 66"/>
                <a:gd name="T26" fmla="*/ 22 w 46"/>
                <a:gd name="T27" fmla="*/ 4 h 66"/>
                <a:gd name="T28" fmla="*/ 11 w 46"/>
                <a:gd name="T29" fmla="*/ 15 h 66"/>
                <a:gd name="T30" fmla="*/ 26 w 46"/>
                <a:gd name="T31" fmla="*/ 27 h 66"/>
                <a:gd name="T32" fmla="*/ 46 w 46"/>
                <a:gd name="T33" fmla="*/ 45 h 66"/>
                <a:gd name="T34" fmla="*/ 24 w 46"/>
                <a:gd name="T35" fmla="*/ 66 h 66"/>
                <a:gd name="T36" fmla="*/ 8 w 46"/>
                <a:gd name="T37" fmla="*/ 62 h 66"/>
                <a:gd name="T38" fmla="*/ 3 w 46"/>
                <a:gd name="T39" fmla="*/ 66 h 66"/>
                <a:gd name="T40" fmla="*/ 0 w 46"/>
                <a:gd name="T41" fmla="*/ 66 h 66"/>
                <a:gd name="T42" fmla="*/ 0 w 46"/>
                <a:gd name="T43"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66">
                  <a:moveTo>
                    <a:pt x="0" y="45"/>
                  </a:moveTo>
                  <a:lnTo>
                    <a:pt x="0" y="45"/>
                  </a:lnTo>
                  <a:lnTo>
                    <a:pt x="4" y="45"/>
                  </a:lnTo>
                  <a:cubicBezTo>
                    <a:pt x="11" y="55"/>
                    <a:pt x="17" y="62"/>
                    <a:pt x="25" y="62"/>
                  </a:cubicBezTo>
                  <a:cubicBezTo>
                    <a:pt x="33" y="62"/>
                    <a:pt x="37" y="57"/>
                    <a:pt x="37" y="51"/>
                  </a:cubicBezTo>
                  <a:cubicBezTo>
                    <a:pt x="37" y="45"/>
                    <a:pt x="33" y="42"/>
                    <a:pt x="20" y="38"/>
                  </a:cubicBezTo>
                  <a:cubicBezTo>
                    <a:pt x="6" y="34"/>
                    <a:pt x="1" y="29"/>
                    <a:pt x="1" y="20"/>
                  </a:cubicBezTo>
                  <a:cubicBezTo>
                    <a:pt x="1" y="8"/>
                    <a:pt x="10" y="0"/>
                    <a:pt x="23" y="0"/>
                  </a:cubicBezTo>
                  <a:cubicBezTo>
                    <a:pt x="28" y="0"/>
                    <a:pt x="34" y="2"/>
                    <a:pt x="37" y="4"/>
                  </a:cubicBezTo>
                  <a:lnTo>
                    <a:pt x="39" y="0"/>
                  </a:lnTo>
                  <a:lnTo>
                    <a:pt x="42" y="0"/>
                  </a:lnTo>
                  <a:lnTo>
                    <a:pt x="42" y="19"/>
                  </a:lnTo>
                  <a:lnTo>
                    <a:pt x="38" y="19"/>
                  </a:lnTo>
                  <a:cubicBezTo>
                    <a:pt x="34" y="10"/>
                    <a:pt x="29" y="4"/>
                    <a:pt x="22" y="4"/>
                  </a:cubicBezTo>
                  <a:cubicBezTo>
                    <a:pt x="15" y="4"/>
                    <a:pt x="11" y="9"/>
                    <a:pt x="11" y="15"/>
                  </a:cubicBezTo>
                  <a:cubicBezTo>
                    <a:pt x="11" y="20"/>
                    <a:pt x="15" y="23"/>
                    <a:pt x="26" y="27"/>
                  </a:cubicBezTo>
                  <a:cubicBezTo>
                    <a:pt x="40" y="30"/>
                    <a:pt x="46" y="35"/>
                    <a:pt x="46" y="45"/>
                  </a:cubicBezTo>
                  <a:cubicBezTo>
                    <a:pt x="46" y="57"/>
                    <a:pt x="38" y="66"/>
                    <a:pt x="24" y="66"/>
                  </a:cubicBezTo>
                  <a:cubicBezTo>
                    <a:pt x="19" y="66"/>
                    <a:pt x="11" y="64"/>
                    <a:pt x="8" y="62"/>
                  </a:cubicBezTo>
                  <a:lnTo>
                    <a:pt x="3" y="66"/>
                  </a:lnTo>
                  <a:lnTo>
                    <a:pt x="0" y="66"/>
                  </a:lnTo>
                  <a:lnTo>
                    <a:pt x="0" y="4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48" name="Freeform 57"/>
            <p:cNvSpPr>
              <a:spLocks/>
            </p:cNvSpPr>
            <p:nvPr userDrawn="1"/>
          </p:nvSpPr>
          <p:spPr bwMode="auto">
            <a:xfrm>
              <a:off x="10799763" y="3903663"/>
              <a:ext cx="73025" cy="142875"/>
            </a:xfrm>
            <a:custGeom>
              <a:avLst/>
              <a:gdLst>
                <a:gd name="T0" fmla="*/ 12 w 46"/>
                <a:gd name="T1" fmla="*/ 71 h 88"/>
                <a:gd name="T2" fmla="*/ 12 w 46"/>
                <a:gd name="T3" fmla="*/ 71 h 88"/>
                <a:gd name="T4" fmla="*/ 12 w 46"/>
                <a:gd name="T5" fmla="*/ 29 h 88"/>
                <a:gd name="T6" fmla="*/ 0 w 46"/>
                <a:gd name="T7" fmla="*/ 29 h 88"/>
                <a:gd name="T8" fmla="*/ 0 w 46"/>
                <a:gd name="T9" fmla="*/ 26 h 88"/>
                <a:gd name="T10" fmla="*/ 12 w 46"/>
                <a:gd name="T11" fmla="*/ 23 h 88"/>
                <a:gd name="T12" fmla="*/ 12 w 46"/>
                <a:gd name="T13" fmla="*/ 5 h 88"/>
                <a:gd name="T14" fmla="*/ 23 w 46"/>
                <a:gd name="T15" fmla="*/ 0 h 88"/>
                <a:gd name="T16" fmla="*/ 23 w 46"/>
                <a:gd name="T17" fmla="*/ 23 h 88"/>
                <a:gd name="T18" fmla="*/ 44 w 46"/>
                <a:gd name="T19" fmla="*/ 23 h 88"/>
                <a:gd name="T20" fmla="*/ 44 w 46"/>
                <a:gd name="T21" fmla="*/ 29 h 88"/>
                <a:gd name="T22" fmla="*/ 23 w 46"/>
                <a:gd name="T23" fmla="*/ 29 h 88"/>
                <a:gd name="T24" fmla="*/ 23 w 46"/>
                <a:gd name="T25" fmla="*/ 69 h 88"/>
                <a:gd name="T26" fmla="*/ 32 w 46"/>
                <a:gd name="T27" fmla="*/ 81 h 88"/>
                <a:gd name="T28" fmla="*/ 42 w 46"/>
                <a:gd name="T29" fmla="*/ 73 h 88"/>
                <a:gd name="T30" fmla="*/ 46 w 46"/>
                <a:gd name="T31" fmla="*/ 75 h 88"/>
                <a:gd name="T32" fmla="*/ 27 w 46"/>
                <a:gd name="T33" fmla="*/ 88 h 88"/>
                <a:gd name="T34" fmla="*/ 12 w 46"/>
                <a:gd name="T35"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88">
                  <a:moveTo>
                    <a:pt x="12" y="71"/>
                  </a:moveTo>
                  <a:lnTo>
                    <a:pt x="12" y="71"/>
                  </a:lnTo>
                  <a:lnTo>
                    <a:pt x="12" y="29"/>
                  </a:lnTo>
                  <a:lnTo>
                    <a:pt x="0" y="29"/>
                  </a:lnTo>
                  <a:lnTo>
                    <a:pt x="0" y="26"/>
                  </a:lnTo>
                  <a:lnTo>
                    <a:pt x="12" y="23"/>
                  </a:lnTo>
                  <a:lnTo>
                    <a:pt x="12" y="5"/>
                  </a:lnTo>
                  <a:lnTo>
                    <a:pt x="23" y="0"/>
                  </a:lnTo>
                  <a:lnTo>
                    <a:pt x="23" y="23"/>
                  </a:lnTo>
                  <a:lnTo>
                    <a:pt x="44" y="23"/>
                  </a:lnTo>
                  <a:lnTo>
                    <a:pt x="44" y="29"/>
                  </a:lnTo>
                  <a:lnTo>
                    <a:pt x="23" y="29"/>
                  </a:lnTo>
                  <a:lnTo>
                    <a:pt x="23" y="69"/>
                  </a:lnTo>
                  <a:cubicBezTo>
                    <a:pt x="23" y="77"/>
                    <a:pt x="26" y="81"/>
                    <a:pt x="32" y="81"/>
                  </a:cubicBezTo>
                  <a:cubicBezTo>
                    <a:pt x="36" y="81"/>
                    <a:pt x="39" y="78"/>
                    <a:pt x="42" y="73"/>
                  </a:cubicBezTo>
                  <a:lnTo>
                    <a:pt x="46" y="75"/>
                  </a:lnTo>
                  <a:cubicBezTo>
                    <a:pt x="40" y="85"/>
                    <a:pt x="36" y="88"/>
                    <a:pt x="27" y="88"/>
                  </a:cubicBezTo>
                  <a:cubicBezTo>
                    <a:pt x="17" y="88"/>
                    <a:pt x="12" y="83"/>
                    <a:pt x="12"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49" name="Freeform 58"/>
            <p:cNvSpPr>
              <a:spLocks noEditPoints="1"/>
            </p:cNvSpPr>
            <p:nvPr userDrawn="1"/>
          </p:nvSpPr>
          <p:spPr bwMode="auto">
            <a:xfrm>
              <a:off x="10883900" y="3940175"/>
              <a:ext cx="92075" cy="106362"/>
            </a:xfrm>
            <a:custGeom>
              <a:avLst/>
              <a:gdLst>
                <a:gd name="T0" fmla="*/ 13 w 57"/>
                <a:gd name="T1" fmla="*/ 27 h 66"/>
                <a:gd name="T2" fmla="*/ 13 w 57"/>
                <a:gd name="T3" fmla="*/ 27 h 66"/>
                <a:gd name="T4" fmla="*/ 43 w 57"/>
                <a:gd name="T5" fmla="*/ 26 h 66"/>
                <a:gd name="T6" fmla="*/ 29 w 57"/>
                <a:gd name="T7" fmla="*/ 4 h 66"/>
                <a:gd name="T8" fmla="*/ 13 w 57"/>
                <a:gd name="T9" fmla="*/ 27 h 66"/>
                <a:gd name="T10" fmla="*/ 0 w 57"/>
                <a:gd name="T11" fmla="*/ 34 h 66"/>
                <a:gd name="T12" fmla="*/ 0 w 57"/>
                <a:gd name="T13" fmla="*/ 34 h 66"/>
                <a:gd name="T14" fmla="*/ 30 w 57"/>
                <a:gd name="T15" fmla="*/ 0 h 66"/>
                <a:gd name="T16" fmla="*/ 56 w 57"/>
                <a:gd name="T17" fmla="*/ 31 h 66"/>
                <a:gd name="T18" fmla="*/ 13 w 57"/>
                <a:gd name="T19" fmla="*/ 31 h 66"/>
                <a:gd name="T20" fmla="*/ 13 w 57"/>
                <a:gd name="T21" fmla="*/ 32 h 66"/>
                <a:gd name="T22" fmla="*/ 13 w 57"/>
                <a:gd name="T23" fmla="*/ 32 h 66"/>
                <a:gd name="T24" fmla="*/ 35 w 57"/>
                <a:gd name="T25" fmla="*/ 59 h 66"/>
                <a:gd name="T26" fmla="*/ 54 w 57"/>
                <a:gd name="T27" fmla="*/ 47 h 66"/>
                <a:gd name="T28" fmla="*/ 57 w 57"/>
                <a:gd name="T29" fmla="*/ 50 h 66"/>
                <a:gd name="T30" fmla="*/ 30 w 57"/>
                <a:gd name="T31" fmla="*/ 66 h 66"/>
                <a:gd name="T32" fmla="*/ 0 w 57"/>
                <a:gd name="T33"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6">
                  <a:moveTo>
                    <a:pt x="13" y="27"/>
                  </a:moveTo>
                  <a:lnTo>
                    <a:pt x="13" y="27"/>
                  </a:lnTo>
                  <a:lnTo>
                    <a:pt x="43" y="26"/>
                  </a:lnTo>
                  <a:cubicBezTo>
                    <a:pt x="45" y="14"/>
                    <a:pt x="40" y="4"/>
                    <a:pt x="29" y="4"/>
                  </a:cubicBezTo>
                  <a:cubicBezTo>
                    <a:pt x="21" y="4"/>
                    <a:pt x="14" y="11"/>
                    <a:pt x="13" y="27"/>
                  </a:cubicBezTo>
                  <a:close/>
                  <a:moveTo>
                    <a:pt x="0" y="34"/>
                  </a:moveTo>
                  <a:lnTo>
                    <a:pt x="0" y="34"/>
                  </a:lnTo>
                  <a:cubicBezTo>
                    <a:pt x="0" y="15"/>
                    <a:pt x="12" y="0"/>
                    <a:pt x="30" y="0"/>
                  </a:cubicBezTo>
                  <a:cubicBezTo>
                    <a:pt x="49" y="0"/>
                    <a:pt x="57" y="16"/>
                    <a:pt x="56" y="31"/>
                  </a:cubicBezTo>
                  <a:lnTo>
                    <a:pt x="13" y="31"/>
                  </a:lnTo>
                  <a:lnTo>
                    <a:pt x="13" y="32"/>
                  </a:lnTo>
                  <a:lnTo>
                    <a:pt x="13" y="32"/>
                  </a:lnTo>
                  <a:cubicBezTo>
                    <a:pt x="13" y="48"/>
                    <a:pt x="21" y="59"/>
                    <a:pt x="35" y="59"/>
                  </a:cubicBezTo>
                  <a:cubicBezTo>
                    <a:pt x="42" y="59"/>
                    <a:pt x="49" y="54"/>
                    <a:pt x="54" y="47"/>
                  </a:cubicBezTo>
                  <a:lnTo>
                    <a:pt x="57" y="50"/>
                  </a:lnTo>
                  <a:cubicBezTo>
                    <a:pt x="52" y="58"/>
                    <a:pt x="45" y="66"/>
                    <a:pt x="30" y="66"/>
                  </a:cubicBezTo>
                  <a:cubicBezTo>
                    <a:pt x="11" y="66"/>
                    <a:pt x="0" y="52"/>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1" name="Freeform 59"/>
            <p:cNvSpPr>
              <a:spLocks/>
            </p:cNvSpPr>
            <p:nvPr userDrawn="1"/>
          </p:nvSpPr>
          <p:spPr bwMode="auto">
            <a:xfrm>
              <a:off x="10990263" y="3940175"/>
              <a:ext cx="82550" cy="104775"/>
            </a:xfrm>
            <a:custGeom>
              <a:avLst/>
              <a:gdLst>
                <a:gd name="T0" fmla="*/ 0 w 51"/>
                <a:gd name="T1" fmla="*/ 61 h 65"/>
                <a:gd name="T2" fmla="*/ 0 w 51"/>
                <a:gd name="T3" fmla="*/ 61 h 65"/>
                <a:gd name="T4" fmla="*/ 10 w 51"/>
                <a:gd name="T5" fmla="*/ 56 h 65"/>
                <a:gd name="T6" fmla="*/ 10 w 51"/>
                <a:gd name="T7" fmla="*/ 12 h 65"/>
                <a:gd name="T8" fmla="*/ 0 w 51"/>
                <a:gd name="T9" fmla="*/ 6 h 65"/>
                <a:gd name="T10" fmla="*/ 0 w 51"/>
                <a:gd name="T11" fmla="*/ 1 h 65"/>
                <a:gd name="T12" fmla="*/ 22 w 51"/>
                <a:gd name="T13" fmla="*/ 1 h 65"/>
                <a:gd name="T14" fmla="*/ 22 w 51"/>
                <a:gd name="T15" fmla="*/ 12 h 65"/>
                <a:gd name="T16" fmla="*/ 40 w 51"/>
                <a:gd name="T17" fmla="*/ 0 h 65"/>
                <a:gd name="T18" fmla="*/ 51 w 51"/>
                <a:gd name="T19" fmla="*/ 10 h 65"/>
                <a:gd name="T20" fmla="*/ 43 w 51"/>
                <a:gd name="T21" fmla="*/ 18 h 65"/>
                <a:gd name="T22" fmla="*/ 36 w 51"/>
                <a:gd name="T23" fmla="*/ 11 h 65"/>
                <a:gd name="T24" fmla="*/ 36 w 51"/>
                <a:gd name="T25" fmla="*/ 8 h 65"/>
                <a:gd name="T26" fmla="*/ 22 w 51"/>
                <a:gd name="T27" fmla="*/ 16 h 65"/>
                <a:gd name="T28" fmla="*/ 22 w 51"/>
                <a:gd name="T29" fmla="*/ 56 h 65"/>
                <a:gd name="T30" fmla="*/ 34 w 51"/>
                <a:gd name="T31" fmla="*/ 61 h 65"/>
                <a:gd name="T32" fmla="*/ 34 w 51"/>
                <a:gd name="T33" fmla="*/ 65 h 65"/>
                <a:gd name="T34" fmla="*/ 0 w 51"/>
                <a:gd name="T35" fmla="*/ 65 h 65"/>
                <a:gd name="T36" fmla="*/ 0 w 51"/>
                <a:gd name="T3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65">
                  <a:moveTo>
                    <a:pt x="0" y="61"/>
                  </a:moveTo>
                  <a:lnTo>
                    <a:pt x="0" y="61"/>
                  </a:lnTo>
                  <a:cubicBezTo>
                    <a:pt x="8" y="61"/>
                    <a:pt x="10" y="59"/>
                    <a:pt x="10" y="56"/>
                  </a:cubicBezTo>
                  <a:lnTo>
                    <a:pt x="10" y="12"/>
                  </a:lnTo>
                  <a:cubicBezTo>
                    <a:pt x="10" y="8"/>
                    <a:pt x="8" y="6"/>
                    <a:pt x="0" y="6"/>
                  </a:cubicBezTo>
                  <a:lnTo>
                    <a:pt x="0" y="1"/>
                  </a:lnTo>
                  <a:lnTo>
                    <a:pt x="22" y="1"/>
                  </a:lnTo>
                  <a:lnTo>
                    <a:pt x="22" y="12"/>
                  </a:lnTo>
                  <a:cubicBezTo>
                    <a:pt x="26" y="5"/>
                    <a:pt x="33" y="0"/>
                    <a:pt x="40" y="0"/>
                  </a:cubicBezTo>
                  <a:cubicBezTo>
                    <a:pt x="47" y="0"/>
                    <a:pt x="51" y="5"/>
                    <a:pt x="51" y="10"/>
                  </a:cubicBezTo>
                  <a:cubicBezTo>
                    <a:pt x="51" y="14"/>
                    <a:pt x="48" y="18"/>
                    <a:pt x="43" y="18"/>
                  </a:cubicBezTo>
                  <a:cubicBezTo>
                    <a:pt x="39" y="18"/>
                    <a:pt x="36" y="15"/>
                    <a:pt x="36" y="11"/>
                  </a:cubicBezTo>
                  <a:cubicBezTo>
                    <a:pt x="36" y="10"/>
                    <a:pt x="36" y="9"/>
                    <a:pt x="36" y="8"/>
                  </a:cubicBezTo>
                  <a:cubicBezTo>
                    <a:pt x="30" y="8"/>
                    <a:pt x="25" y="12"/>
                    <a:pt x="22" y="16"/>
                  </a:cubicBezTo>
                  <a:lnTo>
                    <a:pt x="22" y="56"/>
                  </a:lnTo>
                  <a:cubicBezTo>
                    <a:pt x="22" y="59"/>
                    <a:pt x="24" y="61"/>
                    <a:pt x="34" y="61"/>
                  </a:cubicBezTo>
                  <a:lnTo>
                    <a:pt x="34"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2" name="Freeform 60"/>
            <p:cNvSpPr>
              <a:spLocks noEditPoints="1"/>
            </p:cNvSpPr>
            <p:nvPr userDrawn="1"/>
          </p:nvSpPr>
          <p:spPr bwMode="auto">
            <a:xfrm>
              <a:off x="11087100" y="3887788"/>
              <a:ext cx="52388" cy="157162"/>
            </a:xfrm>
            <a:custGeom>
              <a:avLst/>
              <a:gdLst>
                <a:gd name="T0" fmla="*/ 8 w 32"/>
                <a:gd name="T1" fmla="*/ 9 h 97"/>
                <a:gd name="T2" fmla="*/ 8 w 32"/>
                <a:gd name="T3" fmla="*/ 9 h 97"/>
                <a:gd name="T4" fmla="*/ 16 w 32"/>
                <a:gd name="T5" fmla="*/ 0 h 97"/>
                <a:gd name="T6" fmla="*/ 24 w 32"/>
                <a:gd name="T7" fmla="*/ 8 h 97"/>
                <a:gd name="T8" fmla="*/ 16 w 32"/>
                <a:gd name="T9" fmla="*/ 17 h 97"/>
                <a:gd name="T10" fmla="*/ 8 w 32"/>
                <a:gd name="T11" fmla="*/ 9 h 97"/>
                <a:gd name="T12" fmla="*/ 0 w 32"/>
                <a:gd name="T13" fmla="*/ 93 h 97"/>
                <a:gd name="T14" fmla="*/ 0 w 32"/>
                <a:gd name="T15" fmla="*/ 93 h 97"/>
                <a:gd name="T16" fmla="*/ 10 w 32"/>
                <a:gd name="T17" fmla="*/ 88 h 97"/>
                <a:gd name="T18" fmla="*/ 10 w 32"/>
                <a:gd name="T19" fmla="*/ 44 h 97"/>
                <a:gd name="T20" fmla="*/ 0 w 32"/>
                <a:gd name="T21" fmla="*/ 38 h 97"/>
                <a:gd name="T22" fmla="*/ 0 w 32"/>
                <a:gd name="T23" fmla="*/ 33 h 97"/>
                <a:gd name="T24" fmla="*/ 22 w 32"/>
                <a:gd name="T25" fmla="*/ 33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9"/>
                  </a:moveTo>
                  <a:lnTo>
                    <a:pt x="8" y="9"/>
                  </a:lnTo>
                  <a:cubicBezTo>
                    <a:pt x="8" y="4"/>
                    <a:pt x="11" y="0"/>
                    <a:pt x="16" y="0"/>
                  </a:cubicBezTo>
                  <a:cubicBezTo>
                    <a:pt x="20" y="0"/>
                    <a:pt x="24" y="3"/>
                    <a:pt x="24" y="8"/>
                  </a:cubicBezTo>
                  <a:cubicBezTo>
                    <a:pt x="24" y="13"/>
                    <a:pt x="20" y="17"/>
                    <a:pt x="16" y="17"/>
                  </a:cubicBezTo>
                  <a:cubicBezTo>
                    <a:pt x="11" y="17"/>
                    <a:pt x="8" y="14"/>
                    <a:pt x="8" y="9"/>
                  </a:cubicBezTo>
                  <a:close/>
                  <a:moveTo>
                    <a:pt x="0" y="93"/>
                  </a:moveTo>
                  <a:lnTo>
                    <a:pt x="0" y="93"/>
                  </a:lnTo>
                  <a:cubicBezTo>
                    <a:pt x="8" y="93"/>
                    <a:pt x="10" y="91"/>
                    <a:pt x="10" y="88"/>
                  </a:cubicBezTo>
                  <a:lnTo>
                    <a:pt x="10" y="44"/>
                  </a:lnTo>
                  <a:cubicBezTo>
                    <a:pt x="10" y="40"/>
                    <a:pt x="8" y="38"/>
                    <a:pt x="0" y="38"/>
                  </a:cubicBezTo>
                  <a:lnTo>
                    <a:pt x="0" y="33"/>
                  </a:lnTo>
                  <a:lnTo>
                    <a:pt x="22" y="33"/>
                  </a:lnTo>
                  <a:lnTo>
                    <a:pt x="22" y="88"/>
                  </a:lnTo>
                  <a:cubicBezTo>
                    <a:pt x="22" y="91"/>
                    <a:pt x="24" y="93"/>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3" name="Freeform 61"/>
            <p:cNvSpPr>
              <a:spLocks noEditPoints="1"/>
            </p:cNvSpPr>
            <p:nvPr userDrawn="1"/>
          </p:nvSpPr>
          <p:spPr bwMode="auto">
            <a:xfrm>
              <a:off x="11150600" y="3940175"/>
              <a:ext cx="90488" cy="106362"/>
            </a:xfrm>
            <a:custGeom>
              <a:avLst/>
              <a:gdLst>
                <a:gd name="T0" fmla="*/ 13 w 57"/>
                <a:gd name="T1" fmla="*/ 27 h 66"/>
                <a:gd name="T2" fmla="*/ 13 w 57"/>
                <a:gd name="T3" fmla="*/ 27 h 66"/>
                <a:gd name="T4" fmla="*/ 43 w 57"/>
                <a:gd name="T5" fmla="*/ 26 h 66"/>
                <a:gd name="T6" fmla="*/ 29 w 57"/>
                <a:gd name="T7" fmla="*/ 4 h 66"/>
                <a:gd name="T8" fmla="*/ 13 w 57"/>
                <a:gd name="T9" fmla="*/ 27 h 66"/>
                <a:gd name="T10" fmla="*/ 0 w 57"/>
                <a:gd name="T11" fmla="*/ 34 h 66"/>
                <a:gd name="T12" fmla="*/ 0 w 57"/>
                <a:gd name="T13" fmla="*/ 34 h 66"/>
                <a:gd name="T14" fmla="*/ 30 w 57"/>
                <a:gd name="T15" fmla="*/ 0 h 66"/>
                <a:gd name="T16" fmla="*/ 56 w 57"/>
                <a:gd name="T17" fmla="*/ 31 h 66"/>
                <a:gd name="T18" fmla="*/ 13 w 57"/>
                <a:gd name="T19" fmla="*/ 31 h 66"/>
                <a:gd name="T20" fmla="*/ 13 w 57"/>
                <a:gd name="T21" fmla="*/ 32 h 66"/>
                <a:gd name="T22" fmla="*/ 13 w 57"/>
                <a:gd name="T23" fmla="*/ 32 h 66"/>
                <a:gd name="T24" fmla="*/ 34 w 57"/>
                <a:gd name="T25" fmla="*/ 59 h 66"/>
                <a:gd name="T26" fmla="*/ 54 w 57"/>
                <a:gd name="T27" fmla="*/ 47 h 66"/>
                <a:gd name="T28" fmla="*/ 57 w 57"/>
                <a:gd name="T29" fmla="*/ 50 h 66"/>
                <a:gd name="T30" fmla="*/ 30 w 57"/>
                <a:gd name="T31" fmla="*/ 66 h 66"/>
                <a:gd name="T32" fmla="*/ 0 w 57"/>
                <a:gd name="T33"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6">
                  <a:moveTo>
                    <a:pt x="13" y="27"/>
                  </a:moveTo>
                  <a:lnTo>
                    <a:pt x="13" y="27"/>
                  </a:lnTo>
                  <a:lnTo>
                    <a:pt x="43" y="26"/>
                  </a:lnTo>
                  <a:cubicBezTo>
                    <a:pt x="44" y="14"/>
                    <a:pt x="39" y="4"/>
                    <a:pt x="29" y="4"/>
                  </a:cubicBezTo>
                  <a:cubicBezTo>
                    <a:pt x="21" y="4"/>
                    <a:pt x="14" y="11"/>
                    <a:pt x="13" y="27"/>
                  </a:cubicBezTo>
                  <a:close/>
                  <a:moveTo>
                    <a:pt x="0" y="34"/>
                  </a:moveTo>
                  <a:lnTo>
                    <a:pt x="0" y="34"/>
                  </a:lnTo>
                  <a:cubicBezTo>
                    <a:pt x="0" y="15"/>
                    <a:pt x="12" y="0"/>
                    <a:pt x="30" y="0"/>
                  </a:cubicBezTo>
                  <a:cubicBezTo>
                    <a:pt x="48" y="0"/>
                    <a:pt x="57" y="16"/>
                    <a:pt x="56" y="31"/>
                  </a:cubicBezTo>
                  <a:lnTo>
                    <a:pt x="13" y="31"/>
                  </a:lnTo>
                  <a:lnTo>
                    <a:pt x="13" y="32"/>
                  </a:lnTo>
                  <a:lnTo>
                    <a:pt x="13" y="32"/>
                  </a:lnTo>
                  <a:cubicBezTo>
                    <a:pt x="13" y="48"/>
                    <a:pt x="20" y="59"/>
                    <a:pt x="34" y="59"/>
                  </a:cubicBezTo>
                  <a:cubicBezTo>
                    <a:pt x="42" y="59"/>
                    <a:pt x="48" y="54"/>
                    <a:pt x="54" y="47"/>
                  </a:cubicBezTo>
                  <a:lnTo>
                    <a:pt x="57" y="50"/>
                  </a:lnTo>
                  <a:cubicBezTo>
                    <a:pt x="52" y="58"/>
                    <a:pt x="44" y="66"/>
                    <a:pt x="30" y="66"/>
                  </a:cubicBezTo>
                  <a:cubicBezTo>
                    <a:pt x="10" y="66"/>
                    <a:pt x="0" y="52"/>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4" name="Freeform 62"/>
            <p:cNvSpPr>
              <a:spLocks/>
            </p:cNvSpPr>
            <p:nvPr userDrawn="1"/>
          </p:nvSpPr>
          <p:spPr bwMode="auto">
            <a:xfrm>
              <a:off x="11252200" y="3903663"/>
              <a:ext cx="74613" cy="142875"/>
            </a:xfrm>
            <a:custGeom>
              <a:avLst/>
              <a:gdLst>
                <a:gd name="T0" fmla="*/ 12 w 46"/>
                <a:gd name="T1" fmla="*/ 71 h 88"/>
                <a:gd name="T2" fmla="*/ 12 w 46"/>
                <a:gd name="T3" fmla="*/ 71 h 88"/>
                <a:gd name="T4" fmla="*/ 12 w 46"/>
                <a:gd name="T5" fmla="*/ 29 h 88"/>
                <a:gd name="T6" fmla="*/ 0 w 46"/>
                <a:gd name="T7" fmla="*/ 29 h 88"/>
                <a:gd name="T8" fmla="*/ 0 w 46"/>
                <a:gd name="T9" fmla="*/ 26 h 88"/>
                <a:gd name="T10" fmla="*/ 12 w 46"/>
                <a:gd name="T11" fmla="*/ 23 h 88"/>
                <a:gd name="T12" fmla="*/ 12 w 46"/>
                <a:gd name="T13" fmla="*/ 5 h 88"/>
                <a:gd name="T14" fmla="*/ 24 w 46"/>
                <a:gd name="T15" fmla="*/ 0 h 88"/>
                <a:gd name="T16" fmla="*/ 24 w 46"/>
                <a:gd name="T17" fmla="*/ 23 h 88"/>
                <a:gd name="T18" fmla="*/ 44 w 46"/>
                <a:gd name="T19" fmla="*/ 23 h 88"/>
                <a:gd name="T20" fmla="*/ 44 w 46"/>
                <a:gd name="T21" fmla="*/ 29 h 88"/>
                <a:gd name="T22" fmla="*/ 24 w 46"/>
                <a:gd name="T23" fmla="*/ 29 h 88"/>
                <a:gd name="T24" fmla="*/ 24 w 46"/>
                <a:gd name="T25" fmla="*/ 69 h 88"/>
                <a:gd name="T26" fmla="*/ 32 w 46"/>
                <a:gd name="T27" fmla="*/ 81 h 88"/>
                <a:gd name="T28" fmla="*/ 42 w 46"/>
                <a:gd name="T29" fmla="*/ 73 h 88"/>
                <a:gd name="T30" fmla="*/ 46 w 46"/>
                <a:gd name="T31" fmla="*/ 75 h 88"/>
                <a:gd name="T32" fmla="*/ 27 w 46"/>
                <a:gd name="T33" fmla="*/ 88 h 88"/>
                <a:gd name="T34" fmla="*/ 12 w 46"/>
                <a:gd name="T35"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88">
                  <a:moveTo>
                    <a:pt x="12" y="71"/>
                  </a:moveTo>
                  <a:lnTo>
                    <a:pt x="12" y="71"/>
                  </a:lnTo>
                  <a:lnTo>
                    <a:pt x="12" y="29"/>
                  </a:lnTo>
                  <a:lnTo>
                    <a:pt x="0" y="29"/>
                  </a:lnTo>
                  <a:lnTo>
                    <a:pt x="0" y="26"/>
                  </a:lnTo>
                  <a:lnTo>
                    <a:pt x="12" y="23"/>
                  </a:lnTo>
                  <a:lnTo>
                    <a:pt x="12" y="5"/>
                  </a:lnTo>
                  <a:lnTo>
                    <a:pt x="24" y="0"/>
                  </a:lnTo>
                  <a:lnTo>
                    <a:pt x="24" y="23"/>
                  </a:lnTo>
                  <a:lnTo>
                    <a:pt x="44" y="23"/>
                  </a:lnTo>
                  <a:lnTo>
                    <a:pt x="44" y="29"/>
                  </a:lnTo>
                  <a:lnTo>
                    <a:pt x="24" y="29"/>
                  </a:lnTo>
                  <a:lnTo>
                    <a:pt x="24" y="69"/>
                  </a:lnTo>
                  <a:cubicBezTo>
                    <a:pt x="24" y="77"/>
                    <a:pt x="26" y="81"/>
                    <a:pt x="32" y="81"/>
                  </a:cubicBezTo>
                  <a:cubicBezTo>
                    <a:pt x="36" y="81"/>
                    <a:pt x="39" y="78"/>
                    <a:pt x="42" y="73"/>
                  </a:cubicBezTo>
                  <a:lnTo>
                    <a:pt x="46" y="75"/>
                  </a:lnTo>
                  <a:cubicBezTo>
                    <a:pt x="40" y="85"/>
                    <a:pt x="36" y="88"/>
                    <a:pt x="27" y="88"/>
                  </a:cubicBezTo>
                  <a:cubicBezTo>
                    <a:pt x="17" y="88"/>
                    <a:pt x="12" y="83"/>
                    <a:pt x="12"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5" name="Freeform 63"/>
            <p:cNvSpPr>
              <a:spLocks/>
            </p:cNvSpPr>
            <p:nvPr userDrawn="1"/>
          </p:nvSpPr>
          <p:spPr bwMode="auto">
            <a:xfrm>
              <a:off x="9569450" y="3225800"/>
              <a:ext cx="533400" cy="169862"/>
            </a:xfrm>
            <a:custGeom>
              <a:avLst/>
              <a:gdLst>
                <a:gd name="T0" fmla="*/ 276 w 332"/>
                <a:gd name="T1" fmla="*/ 50 h 105"/>
                <a:gd name="T2" fmla="*/ 276 w 332"/>
                <a:gd name="T3" fmla="*/ 50 h 105"/>
                <a:gd name="T4" fmla="*/ 190 w 332"/>
                <a:gd name="T5" fmla="*/ 63 h 105"/>
                <a:gd name="T6" fmla="*/ 71 w 332"/>
                <a:gd name="T7" fmla="*/ 38 h 105"/>
                <a:gd name="T8" fmla="*/ 81 w 332"/>
                <a:gd name="T9" fmla="*/ 20 h 105"/>
                <a:gd name="T10" fmla="*/ 81 w 332"/>
                <a:gd name="T11" fmla="*/ 20 h 105"/>
                <a:gd name="T12" fmla="*/ 81 w 332"/>
                <a:gd name="T13" fmla="*/ 18 h 105"/>
                <a:gd name="T14" fmla="*/ 74 w 332"/>
                <a:gd name="T15" fmla="*/ 2 h 105"/>
                <a:gd name="T16" fmla="*/ 58 w 332"/>
                <a:gd name="T17" fmla="*/ 10 h 105"/>
                <a:gd name="T18" fmla="*/ 66 w 332"/>
                <a:gd name="T19" fmla="*/ 25 h 105"/>
                <a:gd name="T20" fmla="*/ 67 w 332"/>
                <a:gd name="T21" fmla="*/ 26 h 105"/>
                <a:gd name="T22" fmla="*/ 63 w 332"/>
                <a:gd name="T23" fmla="*/ 34 h 105"/>
                <a:gd name="T24" fmla="*/ 9 w 332"/>
                <a:gd name="T25" fmla="*/ 1 h 105"/>
                <a:gd name="T26" fmla="*/ 0 w 332"/>
                <a:gd name="T27" fmla="*/ 13 h 105"/>
                <a:gd name="T28" fmla="*/ 52 w 332"/>
                <a:gd name="T29" fmla="*/ 56 h 105"/>
                <a:gd name="T30" fmla="*/ 41 w 332"/>
                <a:gd name="T31" fmla="*/ 77 h 105"/>
                <a:gd name="T32" fmla="*/ 41 w 332"/>
                <a:gd name="T33" fmla="*/ 77 h 105"/>
                <a:gd name="T34" fmla="*/ 40 w 332"/>
                <a:gd name="T35" fmla="*/ 79 h 105"/>
                <a:gd name="T36" fmla="*/ 48 w 332"/>
                <a:gd name="T37" fmla="*/ 94 h 105"/>
                <a:gd name="T38" fmla="*/ 63 w 332"/>
                <a:gd name="T39" fmla="*/ 87 h 105"/>
                <a:gd name="T40" fmla="*/ 56 w 332"/>
                <a:gd name="T41" fmla="*/ 71 h 105"/>
                <a:gd name="T42" fmla="*/ 54 w 332"/>
                <a:gd name="T43" fmla="*/ 71 h 105"/>
                <a:gd name="T44" fmla="*/ 59 w 332"/>
                <a:gd name="T45" fmla="*/ 61 h 105"/>
                <a:gd name="T46" fmla="*/ 213 w 332"/>
                <a:gd name="T47" fmla="*/ 105 h 105"/>
                <a:gd name="T48" fmla="*/ 332 w 332"/>
                <a:gd name="T49" fmla="*/ 79 h 105"/>
                <a:gd name="T50" fmla="*/ 326 w 332"/>
                <a:gd name="T51" fmla="*/ 80 h 105"/>
                <a:gd name="T52" fmla="*/ 276 w 332"/>
                <a:gd name="T53"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2" h="105">
                  <a:moveTo>
                    <a:pt x="276" y="50"/>
                  </a:moveTo>
                  <a:lnTo>
                    <a:pt x="276" y="50"/>
                  </a:lnTo>
                  <a:cubicBezTo>
                    <a:pt x="249" y="58"/>
                    <a:pt x="220" y="63"/>
                    <a:pt x="190" y="63"/>
                  </a:cubicBezTo>
                  <a:cubicBezTo>
                    <a:pt x="148" y="63"/>
                    <a:pt x="107" y="54"/>
                    <a:pt x="71" y="38"/>
                  </a:cubicBezTo>
                  <a:lnTo>
                    <a:pt x="81" y="20"/>
                  </a:lnTo>
                  <a:lnTo>
                    <a:pt x="81" y="20"/>
                  </a:lnTo>
                  <a:cubicBezTo>
                    <a:pt x="81" y="19"/>
                    <a:pt x="81" y="18"/>
                    <a:pt x="81" y="18"/>
                  </a:cubicBezTo>
                  <a:cubicBezTo>
                    <a:pt x="84" y="11"/>
                    <a:pt x="80" y="4"/>
                    <a:pt x="74" y="2"/>
                  </a:cubicBezTo>
                  <a:cubicBezTo>
                    <a:pt x="68" y="0"/>
                    <a:pt x="61" y="3"/>
                    <a:pt x="58" y="10"/>
                  </a:cubicBezTo>
                  <a:cubicBezTo>
                    <a:pt x="56" y="16"/>
                    <a:pt x="60" y="23"/>
                    <a:pt x="66" y="25"/>
                  </a:cubicBezTo>
                  <a:cubicBezTo>
                    <a:pt x="66" y="26"/>
                    <a:pt x="67" y="26"/>
                    <a:pt x="67" y="26"/>
                  </a:cubicBezTo>
                  <a:lnTo>
                    <a:pt x="63" y="34"/>
                  </a:lnTo>
                  <a:cubicBezTo>
                    <a:pt x="44" y="25"/>
                    <a:pt x="26" y="13"/>
                    <a:pt x="9" y="1"/>
                  </a:cubicBezTo>
                  <a:lnTo>
                    <a:pt x="0" y="13"/>
                  </a:lnTo>
                  <a:cubicBezTo>
                    <a:pt x="15" y="29"/>
                    <a:pt x="33" y="44"/>
                    <a:pt x="52" y="56"/>
                  </a:cubicBezTo>
                  <a:lnTo>
                    <a:pt x="41" y="77"/>
                  </a:lnTo>
                  <a:lnTo>
                    <a:pt x="41" y="77"/>
                  </a:lnTo>
                  <a:cubicBezTo>
                    <a:pt x="41" y="78"/>
                    <a:pt x="40" y="78"/>
                    <a:pt x="40" y="79"/>
                  </a:cubicBezTo>
                  <a:cubicBezTo>
                    <a:pt x="38" y="85"/>
                    <a:pt x="41" y="92"/>
                    <a:pt x="48" y="94"/>
                  </a:cubicBezTo>
                  <a:cubicBezTo>
                    <a:pt x="54" y="97"/>
                    <a:pt x="61" y="93"/>
                    <a:pt x="63" y="87"/>
                  </a:cubicBezTo>
                  <a:cubicBezTo>
                    <a:pt x="66" y="80"/>
                    <a:pt x="62" y="73"/>
                    <a:pt x="56" y="71"/>
                  </a:cubicBezTo>
                  <a:cubicBezTo>
                    <a:pt x="55" y="71"/>
                    <a:pt x="55" y="71"/>
                    <a:pt x="54" y="71"/>
                  </a:cubicBezTo>
                  <a:lnTo>
                    <a:pt x="59" y="61"/>
                  </a:lnTo>
                  <a:cubicBezTo>
                    <a:pt x="104" y="89"/>
                    <a:pt x="157" y="105"/>
                    <a:pt x="213" y="105"/>
                  </a:cubicBezTo>
                  <a:cubicBezTo>
                    <a:pt x="255" y="105"/>
                    <a:pt x="296" y="96"/>
                    <a:pt x="332" y="79"/>
                  </a:cubicBezTo>
                  <a:cubicBezTo>
                    <a:pt x="330" y="80"/>
                    <a:pt x="328" y="80"/>
                    <a:pt x="326" y="80"/>
                  </a:cubicBezTo>
                  <a:cubicBezTo>
                    <a:pt x="304" y="80"/>
                    <a:pt x="286" y="68"/>
                    <a:pt x="276" y="5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6" name="Freeform 64"/>
            <p:cNvSpPr>
              <a:spLocks/>
            </p:cNvSpPr>
            <p:nvPr userDrawn="1"/>
          </p:nvSpPr>
          <p:spPr bwMode="auto">
            <a:xfrm>
              <a:off x="9563100" y="2638425"/>
              <a:ext cx="207963" cy="119062"/>
            </a:xfrm>
            <a:custGeom>
              <a:avLst/>
              <a:gdLst>
                <a:gd name="T0" fmla="*/ 17 w 129"/>
                <a:gd name="T1" fmla="*/ 56 h 73"/>
                <a:gd name="T2" fmla="*/ 17 w 129"/>
                <a:gd name="T3" fmla="*/ 56 h 73"/>
                <a:gd name="T4" fmla="*/ 21 w 129"/>
                <a:gd name="T5" fmla="*/ 52 h 73"/>
                <a:gd name="T6" fmla="*/ 25 w 129"/>
                <a:gd name="T7" fmla="*/ 52 h 73"/>
                <a:gd name="T8" fmla="*/ 25 w 129"/>
                <a:gd name="T9" fmla="*/ 53 h 73"/>
                <a:gd name="T10" fmla="*/ 38 w 129"/>
                <a:gd name="T11" fmla="*/ 68 h 73"/>
                <a:gd name="T12" fmla="*/ 50 w 129"/>
                <a:gd name="T13" fmla="*/ 69 h 73"/>
                <a:gd name="T14" fmla="*/ 55 w 129"/>
                <a:gd name="T15" fmla="*/ 67 h 73"/>
                <a:gd name="T16" fmla="*/ 66 w 129"/>
                <a:gd name="T17" fmla="*/ 44 h 73"/>
                <a:gd name="T18" fmla="*/ 66 w 129"/>
                <a:gd name="T19" fmla="*/ 44 h 73"/>
                <a:gd name="T20" fmla="*/ 68 w 129"/>
                <a:gd name="T21" fmla="*/ 44 h 73"/>
                <a:gd name="T22" fmla="*/ 69 w 129"/>
                <a:gd name="T23" fmla="*/ 73 h 73"/>
                <a:gd name="T24" fmla="*/ 85 w 129"/>
                <a:gd name="T25" fmla="*/ 70 h 73"/>
                <a:gd name="T26" fmla="*/ 76 w 129"/>
                <a:gd name="T27" fmla="*/ 48 h 73"/>
                <a:gd name="T28" fmla="*/ 120 w 129"/>
                <a:gd name="T29" fmla="*/ 40 h 73"/>
                <a:gd name="T30" fmla="*/ 129 w 129"/>
                <a:gd name="T31" fmla="*/ 13 h 73"/>
                <a:gd name="T32" fmla="*/ 71 w 129"/>
                <a:gd name="T33" fmla="*/ 24 h 73"/>
                <a:gd name="T34" fmla="*/ 72 w 129"/>
                <a:gd name="T35" fmla="*/ 0 h 73"/>
                <a:gd name="T36" fmla="*/ 56 w 129"/>
                <a:gd name="T37" fmla="*/ 3 h 73"/>
                <a:gd name="T38" fmla="*/ 66 w 129"/>
                <a:gd name="T39" fmla="*/ 31 h 73"/>
                <a:gd name="T40" fmla="*/ 63 w 129"/>
                <a:gd name="T41" fmla="*/ 31 h 73"/>
                <a:gd name="T42" fmla="*/ 62 w 129"/>
                <a:gd name="T43" fmla="*/ 27 h 73"/>
                <a:gd name="T44" fmla="*/ 62 w 129"/>
                <a:gd name="T45" fmla="*/ 27 h 73"/>
                <a:gd name="T46" fmla="*/ 62 w 129"/>
                <a:gd name="T47" fmla="*/ 26 h 73"/>
                <a:gd name="T48" fmla="*/ 62 w 129"/>
                <a:gd name="T49" fmla="*/ 25 h 73"/>
                <a:gd name="T50" fmla="*/ 54 w 129"/>
                <a:gd name="T51" fmla="*/ 23 h 73"/>
                <a:gd name="T52" fmla="*/ 51 w 129"/>
                <a:gd name="T53" fmla="*/ 26 h 73"/>
                <a:gd name="T54" fmla="*/ 44 w 129"/>
                <a:gd name="T55" fmla="*/ 25 h 73"/>
                <a:gd name="T56" fmla="*/ 41 w 129"/>
                <a:gd name="T57" fmla="*/ 28 h 73"/>
                <a:gd name="T58" fmla="*/ 34 w 129"/>
                <a:gd name="T59" fmla="*/ 27 h 73"/>
                <a:gd name="T60" fmla="*/ 32 w 129"/>
                <a:gd name="T61" fmla="*/ 30 h 73"/>
                <a:gd name="T62" fmla="*/ 25 w 129"/>
                <a:gd name="T63" fmla="*/ 29 h 73"/>
                <a:gd name="T64" fmla="*/ 22 w 129"/>
                <a:gd name="T65" fmla="*/ 35 h 73"/>
                <a:gd name="T66" fmla="*/ 23 w 129"/>
                <a:gd name="T67" fmla="*/ 39 h 73"/>
                <a:gd name="T68" fmla="*/ 19 w 129"/>
                <a:gd name="T69" fmla="*/ 39 h 73"/>
                <a:gd name="T70" fmla="*/ 7 w 129"/>
                <a:gd name="T71" fmla="*/ 38 h 73"/>
                <a:gd name="T72" fmla="*/ 3 w 129"/>
                <a:gd name="T73" fmla="*/ 52 h 73"/>
                <a:gd name="T74" fmla="*/ 17 w 129"/>
                <a:gd name="T7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9" h="73">
                  <a:moveTo>
                    <a:pt x="17" y="56"/>
                  </a:moveTo>
                  <a:lnTo>
                    <a:pt x="17" y="56"/>
                  </a:lnTo>
                  <a:cubicBezTo>
                    <a:pt x="19" y="55"/>
                    <a:pt x="20" y="54"/>
                    <a:pt x="21" y="52"/>
                  </a:cubicBezTo>
                  <a:lnTo>
                    <a:pt x="25" y="52"/>
                  </a:lnTo>
                  <a:lnTo>
                    <a:pt x="25" y="53"/>
                  </a:lnTo>
                  <a:cubicBezTo>
                    <a:pt x="27" y="60"/>
                    <a:pt x="32" y="65"/>
                    <a:pt x="38" y="68"/>
                  </a:cubicBezTo>
                  <a:cubicBezTo>
                    <a:pt x="42" y="69"/>
                    <a:pt x="46" y="70"/>
                    <a:pt x="50" y="69"/>
                  </a:cubicBezTo>
                  <a:cubicBezTo>
                    <a:pt x="52" y="68"/>
                    <a:pt x="53" y="68"/>
                    <a:pt x="55" y="67"/>
                  </a:cubicBezTo>
                  <a:cubicBezTo>
                    <a:pt x="63" y="63"/>
                    <a:pt x="68" y="54"/>
                    <a:pt x="66" y="44"/>
                  </a:cubicBezTo>
                  <a:lnTo>
                    <a:pt x="66" y="44"/>
                  </a:lnTo>
                  <a:lnTo>
                    <a:pt x="68" y="44"/>
                  </a:lnTo>
                  <a:cubicBezTo>
                    <a:pt x="69" y="53"/>
                    <a:pt x="69" y="63"/>
                    <a:pt x="69" y="73"/>
                  </a:cubicBezTo>
                  <a:lnTo>
                    <a:pt x="85" y="70"/>
                  </a:lnTo>
                  <a:cubicBezTo>
                    <a:pt x="81" y="63"/>
                    <a:pt x="78" y="55"/>
                    <a:pt x="76" y="48"/>
                  </a:cubicBezTo>
                  <a:lnTo>
                    <a:pt x="120" y="40"/>
                  </a:lnTo>
                  <a:cubicBezTo>
                    <a:pt x="124" y="31"/>
                    <a:pt x="127" y="22"/>
                    <a:pt x="129" y="13"/>
                  </a:cubicBezTo>
                  <a:lnTo>
                    <a:pt x="71" y="24"/>
                  </a:lnTo>
                  <a:cubicBezTo>
                    <a:pt x="71" y="16"/>
                    <a:pt x="71" y="8"/>
                    <a:pt x="72" y="0"/>
                  </a:cubicBezTo>
                  <a:lnTo>
                    <a:pt x="56" y="3"/>
                  </a:lnTo>
                  <a:cubicBezTo>
                    <a:pt x="60" y="12"/>
                    <a:pt x="63" y="21"/>
                    <a:pt x="66" y="31"/>
                  </a:cubicBezTo>
                  <a:lnTo>
                    <a:pt x="63" y="31"/>
                  </a:lnTo>
                  <a:lnTo>
                    <a:pt x="62" y="27"/>
                  </a:lnTo>
                  <a:lnTo>
                    <a:pt x="62" y="27"/>
                  </a:lnTo>
                  <a:lnTo>
                    <a:pt x="62" y="26"/>
                  </a:lnTo>
                  <a:cubicBezTo>
                    <a:pt x="62" y="26"/>
                    <a:pt x="62" y="25"/>
                    <a:pt x="62" y="25"/>
                  </a:cubicBezTo>
                  <a:cubicBezTo>
                    <a:pt x="60" y="22"/>
                    <a:pt x="57" y="21"/>
                    <a:pt x="54" y="23"/>
                  </a:cubicBezTo>
                  <a:cubicBezTo>
                    <a:pt x="52" y="23"/>
                    <a:pt x="52" y="24"/>
                    <a:pt x="51" y="26"/>
                  </a:cubicBezTo>
                  <a:cubicBezTo>
                    <a:pt x="49" y="24"/>
                    <a:pt x="46" y="23"/>
                    <a:pt x="44" y="25"/>
                  </a:cubicBezTo>
                  <a:cubicBezTo>
                    <a:pt x="43" y="25"/>
                    <a:pt x="42" y="26"/>
                    <a:pt x="41" y="28"/>
                  </a:cubicBezTo>
                  <a:cubicBezTo>
                    <a:pt x="40" y="26"/>
                    <a:pt x="37" y="25"/>
                    <a:pt x="34" y="27"/>
                  </a:cubicBezTo>
                  <a:cubicBezTo>
                    <a:pt x="33" y="27"/>
                    <a:pt x="32" y="28"/>
                    <a:pt x="32" y="30"/>
                  </a:cubicBezTo>
                  <a:cubicBezTo>
                    <a:pt x="30" y="28"/>
                    <a:pt x="27" y="27"/>
                    <a:pt x="25" y="29"/>
                  </a:cubicBezTo>
                  <a:cubicBezTo>
                    <a:pt x="23" y="30"/>
                    <a:pt x="21" y="32"/>
                    <a:pt x="22" y="35"/>
                  </a:cubicBezTo>
                  <a:lnTo>
                    <a:pt x="23" y="39"/>
                  </a:lnTo>
                  <a:lnTo>
                    <a:pt x="19" y="39"/>
                  </a:lnTo>
                  <a:cubicBezTo>
                    <a:pt x="15" y="37"/>
                    <a:pt x="11" y="36"/>
                    <a:pt x="7" y="38"/>
                  </a:cubicBezTo>
                  <a:cubicBezTo>
                    <a:pt x="2" y="41"/>
                    <a:pt x="0" y="47"/>
                    <a:pt x="3" y="52"/>
                  </a:cubicBezTo>
                  <a:cubicBezTo>
                    <a:pt x="6" y="57"/>
                    <a:pt x="12" y="59"/>
                    <a:pt x="17" y="5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7" name="Freeform 65"/>
            <p:cNvSpPr>
              <a:spLocks/>
            </p:cNvSpPr>
            <p:nvPr userDrawn="1"/>
          </p:nvSpPr>
          <p:spPr bwMode="auto">
            <a:xfrm>
              <a:off x="9709150" y="2736850"/>
              <a:ext cx="85725" cy="44450"/>
            </a:xfrm>
            <a:custGeom>
              <a:avLst/>
              <a:gdLst>
                <a:gd name="T0" fmla="*/ 20 w 53"/>
                <a:gd name="T1" fmla="*/ 1 h 27"/>
                <a:gd name="T2" fmla="*/ 20 w 53"/>
                <a:gd name="T3" fmla="*/ 1 h 27"/>
                <a:gd name="T4" fmla="*/ 13 w 53"/>
                <a:gd name="T5" fmla="*/ 0 h 27"/>
                <a:gd name="T6" fmla="*/ 0 w 53"/>
                <a:gd name="T7" fmla="*/ 14 h 27"/>
                <a:gd name="T8" fmla="*/ 14 w 53"/>
                <a:gd name="T9" fmla="*/ 27 h 27"/>
                <a:gd name="T10" fmla="*/ 53 w 53"/>
                <a:gd name="T11" fmla="*/ 12 h 27"/>
                <a:gd name="T12" fmla="*/ 21 w 53"/>
                <a:gd name="T13" fmla="*/ 17 h 27"/>
                <a:gd name="T14" fmla="*/ 13 w 53"/>
                <a:gd name="T15" fmla="*/ 9 h 27"/>
                <a:gd name="T16" fmla="*/ 20 w 53"/>
                <a:gd name="T1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7">
                  <a:moveTo>
                    <a:pt x="20" y="1"/>
                  </a:moveTo>
                  <a:lnTo>
                    <a:pt x="20" y="1"/>
                  </a:lnTo>
                  <a:cubicBezTo>
                    <a:pt x="17" y="0"/>
                    <a:pt x="14" y="0"/>
                    <a:pt x="13" y="0"/>
                  </a:cubicBezTo>
                  <a:cubicBezTo>
                    <a:pt x="5" y="0"/>
                    <a:pt x="0" y="7"/>
                    <a:pt x="0" y="14"/>
                  </a:cubicBezTo>
                  <a:cubicBezTo>
                    <a:pt x="0" y="21"/>
                    <a:pt x="7" y="27"/>
                    <a:pt x="14" y="27"/>
                  </a:cubicBezTo>
                  <a:cubicBezTo>
                    <a:pt x="20" y="26"/>
                    <a:pt x="46" y="15"/>
                    <a:pt x="53" y="12"/>
                  </a:cubicBezTo>
                  <a:cubicBezTo>
                    <a:pt x="45" y="14"/>
                    <a:pt x="25" y="17"/>
                    <a:pt x="21" y="17"/>
                  </a:cubicBezTo>
                  <a:cubicBezTo>
                    <a:pt x="17" y="17"/>
                    <a:pt x="13" y="14"/>
                    <a:pt x="13" y="9"/>
                  </a:cubicBezTo>
                  <a:cubicBezTo>
                    <a:pt x="13" y="5"/>
                    <a:pt x="16" y="2"/>
                    <a:pt x="20"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8" name="Freeform 66"/>
            <p:cNvSpPr>
              <a:spLocks/>
            </p:cNvSpPr>
            <p:nvPr userDrawn="1"/>
          </p:nvSpPr>
          <p:spPr bwMode="auto">
            <a:xfrm>
              <a:off x="9804400" y="2560638"/>
              <a:ext cx="265113" cy="139700"/>
            </a:xfrm>
            <a:custGeom>
              <a:avLst/>
              <a:gdLst>
                <a:gd name="T0" fmla="*/ 1 w 165"/>
                <a:gd name="T1" fmla="*/ 45 h 86"/>
                <a:gd name="T2" fmla="*/ 1 w 165"/>
                <a:gd name="T3" fmla="*/ 45 h 86"/>
                <a:gd name="T4" fmla="*/ 16 w 165"/>
                <a:gd name="T5" fmla="*/ 54 h 86"/>
                <a:gd name="T6" fmla="*/ 38 w 165"/>
                <a:gd name="T7" fmla="*/ 66 h 86"/>
                <a:gd name="T8" fmla="*/ 51 w 165"/>
                <a:gd name="T9" fmla="*/ 72 h 86"/>
                <a:gd name="T10" fmla="*/ 51 w 165"/>
                <a:gd name="T11" fmla="*/ 72 h 86"/>
                <a:gd name="T12" fmla="*/ 75 w 165"/>
                <a:gd name="T13" fmla="*/ 85 h 86"/>
                <a:gd name="T14" fmla="*/ 76 w 165"/>
                <a:gd name="T15" fmla="*/ 86 h 86"/>
                <a:gd name="T16" fmla="*/ 103 w 165"/>
                <a:gd name="T17" fmla="*/ 63 h 86"/>
                <a:gd name="T18" fmla="*/ 109 w 165"/>
                <a:gd name="T19" fmla="*/ 62 h 86"/>
                <a:gd name="T20" fmla="*/ 155 w 165"/>
                <a:gd name="T21" fmla="*/ 53 h 86"/>
                <a:gd name="T22" fmla="*/ 165 w 165"/>
                <a:gd name="T23" fmla="*/ 38 h 86"/>
                <a:gd name="T24" fmla="*/ 150 w 165"/>
                <a:gd name="T25" fmla="*/ 29 h 86"/>
                <a:gd name="T26" fmla="*/ 104 w 165"/>
                <a:gd name="T27" fmla="*/ 37 h 86"/>
                <a:gd name="T28" fmla="*/ 77 w 165"/>
                <a:gd name="T29" fmla="*/ 42 h 86"/>
                <a:gd name="T30" fmla="*/ 81 w 165"/>
                <a:gd name="T31" fmla="*/ 49 h 86"/>
                <a:gd name="T32" fmla="*/ 82 w 165"/>
                <a:gd name="T33" fmla="*/ 49 h 86"/>
                <a:gd name="T34" fmla="*/ 82 w 165"/>
                <a:gd name="T35" fmla="*/ 50 h 86"/>
                <a:gd name="T36" fmla="*/ 82 w 165"/>
                <a:gd name="T37" fmla="*/ 51 h 86"/>
                <a:gd name="T38" fmla="*/ 82 w 165"/>
                <a:gd name="T39" fmla="*/ 51 h 86"/>
                <a:gd name="T40" fmla="*/ 82 w 165"/>
                <a:gd name="T41" fmla="*/ 52 h 86"/>
                <a:gd name="T42" fmla="*/ 82 w 165"/>
                <a:gd name="T43" fmla="*/ 52 h 86"/>
                <a:gd name="T44" fmla="*/ 82 w 165"/>
                <a:gd name="T45" fmla="*/ 54 h 86"/>
                <a:gd name="T46" fmla="*/ 82 w 165"/>
                <a:gd name="T47" fmla="*/ 57 h 86"/>
                <a:gd name="T48" fmla="*/ 82 w 165"/>
                <a:gd name="T49" fmla="*/ 57 h 86"/>
                <a:gd name="T50" fmla="*/ 82 w 165"/>
                <a:gd name="T51" fmla="*/ 58 h 86"/>
                <a:gd name="T52" fmla="*/ 77 w 165"/>
                <a:gd name="T53" fmla="*/ 65 h 86"/>
                <a:gd name="T54" fmla="*/ 76 w 165"/>
                <a:gd name="T55" fmla="*/ 66 h 86"/>
                <a:gd name="T56" fmla="*/ 74 w 165"/>
                <a:gd name="T57" fmla="*/ 67 h 86"/>
                <a:gd name="T58" fmla="*/ 68 w 165"/>
                <a:gd name="T59" fmla="*/ 68 h 86"/>
                <a:gd name="T60" fmla="*/ 60 w 165"/>
                <a:gd name="T61" fmla="*/ 66 h 86"/>
                <a:gd name="T62" fmla="*/ 57 w 165"/>
                <a:gd name="T63" fmla="*/ 62 h 86"/>
                <a:gd name="T64" fmla="*/ 56 w 165"/>
                <a:gd name="T65" fmla="*/ 61 h 86"/>
                <a:gd name="T66" fmla="*/ 55 w 165"/>
                <a:gd name="T67" fmla="*/ 60 h 86"/>
                <a:gd name="T68" fmla="*/ 54 w 165"/>
                <a:gd name="T69" fmla="*/ 54 h 86"/>
                <a:gd name="T70" fmla="*/ 68 w 165"/>
                <a:gd name="T71" fmla="*/ 40 h 86"/>
                <a:gd name="T72" fmla="*/ 70 w 165"/>
                <a:gd name="T73" fmla="*/ 40 h 86"/>
                <a:gd name="T74" fmla="*/ 63 w 165"/>
                <a:gd name="T75" fmla="*/ 19 h 86"/>
                <a:gd name="T76" fmla="*/ 42 w 165"/>
                <a:gd name="T77" fmla="*/ 25 h 86"/>
                <a:gd name="T78" fmla="*/ 44 w 165"/>
                <a:gd name="T79" fmla="*/ 41 h 86"/>
                <a:gd name="T80" fmla="*/ 24 w 165"/>
                <a:gd name="T81" fmla="*/ 47 h 86"/>
                <a:gd name="T82" fmla="*/ 19 w 165"/>
                <a:gd name="T83" fmla="*/ 27 h 86"/>
                <a:gd name="T84" fmla="*/ 32 w 165"/>
                <a:gd name="T85" fmla="*/ 20 h 86"/>
                <a:gd name="T86" fmla="*/ 26 w 165"/>
                <a:gd name="T87" fmla="*/ 0 h 86"/>
                <a:gd name="T88" fmla="*/ 5 w 165"/>
                <a:gd name="T89" fmla="*/ 5 h 86"/>
                <a:gd name="T90" fmla="*/ 4 w 165"/>
                <a:gd name="T91" fmla="*/ 7 h 86"/>
                <a:gd name="T92" fmla="*/ 4 w 165"/>
                <a:gd name="T93" fmla="*/ 8 h 86"/>
                <a:gd name="T94" fmla="*/ 4 w 165"/>
                <a:gd name="T95" fmla="*/ 9 h 86"/>
                <a:gd name="T96" fmla="*/ 4 w 165"/>
                <a:gd name="T97" fmla="*/ 11 h 86"/>
                <a:gd name="T98" fmla="*/ 4 w 165"/>
                <a:gd name="T99" fmla="*/ 13 h 86"/>
                <a:gd name="T100" fmla="*/ 3 w 165"/>
                <a:gd name="T101" fmla="*/ 20 h 86"/>
                <a:gd name="T102" fmla="*/ 3 w 165"/>
                <a:gd name="T103" fmla="*/ 23 h 86"/>
                <a:gd name="T104" fmla="*/ 3 w 165"/>
                <a:gd name="T105" fmla="*/ 25 h 86"/>
                <a:gd name="T106" fmla="*/ 0 w 165"/>
                <a:gd name="T107" fmla="*/ 46 h 86"/>
                <a:gd name="T108" fmla="*/ 0 w 165"/>
                <a:gd name="T109" fmla="*/ 46 h 86"/>
                <a:gd name="T110" fmla="*/ 1 w 165"/>
                <a:gd name="T111" fmla="*/ 4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86">
                  <a:moveTo>
                    <a:pt x="1" y="45"/>
                  </a:moveTo>
                  <a:lnTo>
                    <a:pt x="1" y="45"/>
                  </a:lnTo>
                  <a:lnTo>
                    <a:pt x="16" y="54"/>
                  </a:lnTo>
                  <a:lnTo>
                    <a:pt x="38" y="66"/>
                  </a:lnTo>
                  <a:lnTo>
                    <a:pt x="51" y="72"/>
                  </a:lnTo>
                  <a:lnTo>
                    <a:pt x="51" y="72"/>
                  </a:lnTo>
                  <a:lnTo>
                    <a:pt x="75" y="85"/>
                  </a:lnTo>
                  <a:lnTo>
                    <a:pt x="76" y="86"/>
                  </a:lnTo>
                  <a:cubicBezTo>
                    <a:pt x="76" y="86"/>
                    <a:pt x="94" y="70"/>
                    <a:pt x="103" y="63"/>
                  </a:cubicBezTo>
                  <a:lnTo>
                    <a:pt x="109" y="62"/>
                  </a:lnTo>
                  <a:lnTo>
                    <a:pt x="155" y="53"/>
                  </a:lnTo>
                  <a:lnTo>
                    <a:pt x="165" y="38"/>
                  </a:lnTo>
                  <a:lnTo>
                    <a:pt x="150" y="29"/>
                  </a:lnTo>
                  <a:lnTo>
                    <a:pt x="104" y="37"/>
                  </a:lnTo>
                  <a:lnTo>
                    <a:pt x="77" y="42"/>
                  </a:lnTo>
                  <a:cubicBezTo>
                    <a:pt x="79" y="44"/>
                    <a:pt x="81" y="46"/>
                    <a:pt x="81" y="49"/>
                  </a:cubicBezTo>
                  <a:cubicBezTo>
                    <a:pt x="82" y="49"/>
                    <a:pt x="82" y="49"/>
                    <a:pt x="82" y="49"/>
                  </a:cubicBezTo>
                  <a:cubicBezTo>
                    <a:pt x="82" y="49"/>
                    <a:pt x="82" y="50"/>
                    <a:pt x="82" y="50"/>
                  </a:cubicBezTo>
                  <a:cubicBezTo>
                    <a:pt x="82" y="50"/>
                    <a:pt x="82" y="50"/>
                    <a:pt x="82" y="51"/>
                  </a:cubicBezTo>
                  <a:cubicBezTo>
                    <a:pt x="82" y="51"/>
                    <a:pt x="82" y="51"/>
                    <a:pt x="82" y="51"/>
                  </a:cubicBezTo>
                  <a:cubicBezTo>
                    <a:pt x="82" y="51"/>
                    <a:pt x="82" y="52"/>
                    <a:pt x="82" y="52"/>
                  </a:cubicBezTo>
                  <a:cubicBezTo>
                    <a:pt x="82" y="52"/>
                    <a:pt x="82" y="52"/>
                    <a:pt x="82" y="52"/>
                  </a:cubicBezTo>
                  <a:cubicBezTo>
                    <a:pt x="82" y="53"/>
                    <a:pt x="82" y="53"/>
                    <a:pt x="82" y="54"/>
                  </a:cubicBezTo>
                  <a:cubicBezTo>
                    <a:pt x="82" y="55"/>
                    <a:pt x="82" y="56"/>
                    <a:pt x="82" y="57"/>
                  </a:cubicBezTo>
                  <a:cubicBezTo>
                    <a:pt x="82" y="57"/>
                    <a:pt x="82" y="57"/>
                    <a:pt x="82" y="57"/>
                  </a:cubicBezTo>
                  <a:cubicBezTo>
                    <a:pt x="82" y="57"/>
                    <a:pt x="82" y="58"/>
                    <a:pt x="82" y="58"/>
                  </a:cubicBezTo>
                  <a:cubicBezTo>
                    <a:pt x="81" y="61"/>
                    <a:pt x="79" y="63"/>
                    <a:pt x="77" y="65"/>
                  </a:cubicBezTo>
                  <a:cubicBezTo>
                    <a:pt x="77" y="65"/>
                    <a:pt x="76" y="66"/>
                    <a:pt x="76" y="66"/>
                  </a:cubicBezTo>
                  <a:cubicBezTo>
                    <a:pt x="75" y="66"/>
                    <a:pt x="75" y="66"/>
                    <a:pt x="74" y="67"/>
                  </a:cubicBezTo>
                  <a:cubicBezTo>
                    <a:pt x="72" y="67"/>
                    <a:pt x="70" y="68"/>
                    <a:pt x="68" y="68"/>
                  </a:cubicBezTo>
                  <a:cubicBezTo>
                    <a:pt x="65" y="68"/>
                    <a:pt x="63" y="67"/>
                    <a:pt x="60" y="66"/>
                  </a:cubicBezTo>
                  <a:cubicBezTo>
                    <a:pt x="59" y="65"/>
                    <a:pt x="58" y="64"/>
                    <a:pt x="57" y="62"/>
                  </a:cubicBezTo>
                  <a:cubicBezTo>
                    <a:pt x="57" y="62"/>
                    <a:pt x="56" y="62"/>
                    <a:pt x="56" y="61"/>
                  </a:cubicBezTo>
                  <a:cubicBezTo>
                    <a:pt x="56" y="61"/>
                    <a:pt x="56" y="60"/>
                    <a:pt x="55" y="60"/>
                  </a:cubicBezTo>
                  <a:cubicBezTo>
                    <a:pt x="55" y="58"/>
                    <a:pt x="54" y="56"/>
                    <a:pt x="54" y="54"/>
                  </a:cubicBezTo>
                  <a:cubicBezTo>
                    <a:pt x="54" y="46"/>
                    <a:pt x="60" y="40"/>
                    <a:pt x="68" y="40"/>
                  </a:cubicBezTo>
                  <a:cubicBezTo>
                    <a:pt x="69" y="40"/>
                    <a:pt x="69" y="40"/>
                    <a:pt x="70" y="40"/>
                  </a:cubicBezTo>
                  <a:lnTo>
                    <a:pt x="63" y="19"/>
                  </a:lnTo>
                  <a:lnTo>
                    <a:pt x="42" y="25"/>
                  </a:lnTo>
                  <a:cubicBezTo>
                    <a:pt x="46" y="29"/>
                    <a:pt x="46" y="35"/>
                    <a:pt x="44" y="41"/>
                  </a:cubicBezTo>
                  <a:cubicBezTo>
                    <a:pt x="40" y="48"/>
                    <a:pt x="31" y="50"/>
                    <a:pt x="24" y="47"/>
                  </a:cubicBezTo>
                  <a:cubicBezTo>
                    <a:pt x="17" y="43"/>
                    <a:pt x="15" y="34"/>
                    <a:pt x="19" y="27"/>
                  </a:cubicBezTo>
                  <a:cubicBezTo>
                    <a:pt x="21" y="22"/>
                    <a:pt x="27" y="19"/>
                    <a:pt x="32" y="20"/>
                  </a:cubicBezTo>
                  <a:lnTo>
                    <a:pt x="26" y="0"/>
                  </a:lnTo>
                  <a:lnTo>
                    <a:pt x="5" y="5"/>
                  </a:lnTo>
                  <a:cubicBezTo>
                    <a:pt x="5" y="6"/>
                    <a:pt x="4" y="6"/>
                    <a:pt x="4" y="7"/>
                  </a:cubicBezTo>
                  <a:lnTo>
                    <a:pt x="4" y="8"/>
                  </a:lnTo>
                  <a:cubicBezTo>
                    <a:pt x="4" y="9"/>
                    <a:pt x="4" y="9"/>
                    <a:pt x="4" y="9"/>
                  </a:cubicBezTo>
                  <a:lnTo>
                    <a:pt x="4" y="11"/>
                  </a:lnTo>
                  <a:cubicBezTo>
                    <a:pt x="4" y="12"/>
                    <a:pt x="4" y="12"/>
                    <a:pt x="4" y="13"/>
                  </a:cubicBezTo>
                  <a:lnTo>
                    <a:pt x="3" y="20"/>
                  </a:lnTo>
                  <a:cubicBezTo>
                    <a:pt x="3" y="21"/>
                    <a:pt x="3" y="22"/>
                    <a:pt x="3" y="23"/>
                  </a:cubicBezTo>
                  <a:lnTo>
                    <a:pt x="3" y="25"/>
                  </a:lnTo>
                  <a:cubicBezTo>
                    <a:pt x="1" y="35"/>
                    <a:pt x="0" y="46"/>
                    <a:pt x="0" y="46"/>
                  </a:cubicBezTo>
                  <a:lnTo>
                    <a:pt x="0" y="46"/>
                  </a:lnTo>
                  <a:lnTo>
                    <a:pt x="1" y="4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9" name="Freeform 67"/>
            <p:cNvSpPr>
              <a:spLocks noEditPoints="1"/>
            </p:cNvSpPr>
            <p:nvPr userDrawn="1"/>
          </p:nvSpPr>
          <p:spPr bwMode="auto">
            <a:xfrm>
              <a:off x="9548813" y="2641600"/>
              <a:ext cx="554038" cy="649287"/>
            </a:xfrm>
            <a:custGeom>
              <a:avLst/>
              <a:gdLst>
                <a:gd name="T0" fmla="*/ 161 w 345"/>
                <a:gd name="T1" fmla="*/ 35 h 400"/>
                <a:gd name="T2" fmla="*/ 169 w 345"/>
                <a:gd name="T3" fmla="*/ 29 h 400"/>
                <a:gd name="T4" fmla="*/ 325 w 345"/>
                <a:gd name="T5" fmla="*/ 74 h 400"/>
                <a:gd name="T6" fmla="*/ 46 w 345"/>
                <a:gd name="T7" fmla="*/ 202 h 400"/>
                <a:gd name="T8" fmla="*/ 98 w 345"/>
                <a:gd name="T9" fmla="*/ 209 h 400"/>
                <a:gd name="T10" fmla="*/ 124 w 345"/>
                <a:gd name="T11" fmla="*/ 210 h 400"/>
                <a:gd name="T12" fmla="*/ 152 w 345"/>
                <a:gd name="T13" fmla="*/ 205 h 400"/>
                <a:gd name="T14" fmla="*/ 185 w 345"/>
                <a:gd name="T15" fmla="*/ 188 h 400"/>
                <a:gd name="T16" fmla="*/ 199 w 345"/>
                <a:gd name="T17" fmla="*/ 199 h 400"/>
                <a:gd name="T18" fmla="*/ 156 w 345"/>
                <a:gd name="T19" fmla="*/ 307 h 400"/>
                <a:gd name="T20" fmla="*/ 132 w 345"/>
                <a:gd name="T21" fmla="*/ 329 h 400"/>
                <a:gd name="T22" fmla="*/ 115 w 345"/>
                <a:gd name="T23" fmla="*/ 330 h 400"/>
                <a:gd name="T24" fmla="*/ 98 w 345"/>
                <a:gd name="T25" fmla="*/ 323 h 400"/>
                <a:gd name="T26" fmla="*/ 81 w 345"/>
                <a:gd name="T27" fmla="*/ 343 h 400"/>
                <a:gd name="T28" fmla="*/ 188 w 345"/>
                <a:gd name="T29" fmla="*/ 288 h 400"/>
                <a:gd name="T30" fmla="*/ 195 w 345"/>
                <a:gd name="T31" fmla="*/ 265 h 400"/>
                <a:gd name="T32" fmla="*/ 221 w 345"/>
                <a:gd name="T33" fmla="*/ 248 h 400"/>
                <a:gd name="T34" fmla="*/ 230 w 345"/>
                <a:gd name="T35" fmla="*/ 247 h 400"/>
                <a:gd name="T36" fmla="*/ 256 w 345"/>
                <a:gd name="T37" fmla="*/ 293 h 400"/>
                <a:gd name="T38" fmla="*/ 275 w 345"/>
                <a:gd name="T39" fmla="*/ 351 h 400"/>
                <a:gd name="T40" fmla="*/ 248 w 345"/>
                <a:gd name="T41" fmla="*/ 371 h 400"/>
                <a:gd name="T42" fmla="*/ 253 w 345"/>
                <a:gd name="T43" fmla="*/ 400 h 400"/>
                <a:gd name="T44" fmla="*/ 311 w 345"/>
                <a:gd name="T45" fmla="*/ 400 h 400"/>
                <a:gd name="T46" fmla="*/ 328 w 345"/>
                <a:gd name="T47" fmla="*/ 281 h 400"/>
                <a:gd name="T48" fmla="*/ 288 w 345"/>
                <a:gd name="T49" fmla="*/ 240 h 400"/>
                <a:gd name="T50" fmla="*/ 312 w 345"/>
                <a:gd name="T51" fmla="*/ 202 h 400"/>
                <a:gd name="T52" fmla="*/ 295 w 345"/>
                <a:gd name="T53" fmla="*/ 28 h 400"/>
                <a:gd name="T54" fmla="*/ 261 w 345"/>
                <a:gd name="T55" fmla="*/ 127 h 400"/>
                <a:gd name="T56" fmla="*/ 255 w 345"/>
                <a:gd name="T57" fmla="*/ 135 h 400"/>
                <a:gd name="T58" fmla="*/ 250 w 345"/>
                <a:gd name="T59" fmla="*/ 144 h 400"/>
                <a:gd name="T60" fmla="*/ 248 w 345"/>
                <a:gd name="T61" fmla="*/ 155 h 400"/>
                <a:gd name="T62" fmla="*/ 268 w 345"/>
                <a:gd name="T63" fmla="*/ 144 h 400"/>
                <a:gd name="T64" fmla="*/ 274 w 345"/>
                <a:gd name="T65" fmla="*/ 136 h 400"/>
                <a:gd name="T66" fmla="*/ 288 w 345"/>
                <a:gd name="T67" fmla="*/ 129 h 400"/>
                <a:gd name="T68" fmla="*/ 324 w 345"/>
                <a:gd name="T69" fmla="*/ 163 h 400"/>
                <a:gd name="T70" fmla="*/ 214 w 345"/>
                <a:gd name="T71" fmla="*/ 130 h 400"/>
                <a:gd name="T72" fmla="*/ 191 w 345"/>
                <a:gd name="T73" fmla="*/ 102 h 400"/>
                <a:gd name="T74" fmla="*/ 201 w 345"/>
                <a:gd name="T75" fmla="*/ 78 h 400"/>
                <a:gd name="T76" fmla="*/ 211 w 345"/>
                <a:gd name="T77" fmla="*/ 53 h 400"/>
                <a:gd name="T78" fmla="*/ 200 w 345"/>
                <a:gd name="T79" fmla="*/ 24 h 400"/>
                <a:gd name="T80" fmla="*/ 154 w 345"/>
                <a:gd name="T81" fmla="*/ 0 h 400"/>
                <a:gd name="T82" fmla="*/ 135 w 345"/>
                <a:gd name="T83" fmla="*/ 35 h 400"/>
                <a:gd name="T84" fmla="*/ 135 w 345"/>
                <a:gd name="T85" fmla="*/ 55 h 400"/>
                <a:gd name="T86" fmla="*/ 154 w 345"/>
                <a:gd name="T87" fmla="*/ 94 h 400"/>
                <a:gd name="T88" fmla="*/ 136 w 345"/>
                <a:gd name="T89" fmla="*/ 110 h 400"/>
                <a:gd name="T90" fmla="*/ 111 w 345"/>
                <a:gd name="T91" fmla="*/ 145 h 400"/>
                <a:gd name="T92" fmla="*/ 85 w 345"/>
                <a:gd name="T93" fmla="*/ 127 h 400"/>
                <a:gd name="T94" fmla="*/ 86 w 345"/>
                <a:gd name="T95" fmla="*/ 102 h 400"/>
                <a:gd name="T96" fmla="*/ 80 w 345"/>
                <a:gd name="T97" fmla="*/ 97 h 400"/>
                <a:gd name="T98" fmla="*/ 47 w 345"/>
                <a:gd name="T99" fmla="*/ 72 h 400"/>
                <a:gd name="T100" fmla="*/ 47 w 345"/>
                <a:gd name="T101" fmla="*/ 134 h 400"/>
                <a:gd name="T102" fmla="*/ 138 w 345"/>
                <a:gd name="T103" fmla="*/ 155 h 400"/>
                <a:gd name="T104" fmla="*/ 47 w 345"/>
                <a:gd name="T105" fmla="*/ 162 h 400"/>
                <a:gd name="T106" fmla="*/ 46 w 345"/>
                <a:gd name="T107" fmla="*/ 2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400">
                  <a:moveTo>
                    <a:pt x="169" y="29"/>
                  </a:moveTo>
                  <a:lnTo>
                    <a:pt x="169" y="29"/>
                  </a:lnTo>
                  <a:cubicBezTo>
                    <a:pt x="169" y="29"/>
                    <a:pt x="169" y="30"/>
                    <a:pt x="169" y="30"/>
                  </a:cubicBezTo>
                  <a:cubicBezTo>
                    <a:pt x="168" y="33"/>
                    <a:pt x="164" y="36"/>
                    <a:pt x="161" y="35"/>
                  </a:cubicBezTo>
                  <a:cubicBezTo>
                    <a:pt x="159" y="35"/>
                    <a:pt x="157" y="34"/>
                    <a:pt x="156" y="33"/>
                  </a:cubicBezTo>
                  <a:cubicBezTo>
                    <a:pt x="155" y="31"/>
                    <a:pt x="154" y="29"/>
                    <a:pt x="154" y="27"/>
                  </a:cubicBezTo>
                  <a:cubicBezTo>
                    <a:pt x="155" y="23"/>
                    <a:pt x="158" y="20"/>
                    <a:pt x="162" y="20"/>
                  </a:cubicBezTo>
                  <a:cubicBezTo>
                    <a:pt x="166" y="21"/>
                    <a:pt x="169" y="24"/>
                    <a:pt x="169" y="29"/>
                  </a:cubicBezTo>
                  <a:close/>
                  <a:moveTo>
                    <a:pt x="264" y="74"/>
                  </a:moveTo>
                  <a:lnTo>
                    <a:pt x="264" y="74"/>
                  </a:lnTo>
                  <a:cubicBezTo>
                    <a:pt x="264" y="58"/>
                    <a:pt x="278" y="44"/>
                    <a:pt x="295" y="44"/>
                  </a:cubicBezTo>
                  <a:cubicBezTo>
                    <a:pt x="311" y="44"/>
                    <a:pt x="325" y="58"/>
                    <a:pt x="325" y="74"/>
                  </a:cubicBezTo>
                  <a:cubicBezTo>
                    <a:pt x="325" y="91"/>
                    <a:pt x="311" y="105"/>
                    <a:pt x="295" y="105"/>
                  </a:cubicBezTo>
                  <a:cubicBezTo>
                    <a:pt x="278" y="105"/>
                    <a:pt x="264" y="91"/>
                    <a:pt x="264" y="74"/>
                  </a:cubicBezTo>
                  <a:close/>
                  <a:moveTo>
                    <a:pt x="46" y="202"/>
                  </a:moveTo>
                  <a:lnTo>
                    <a:pt x="46" y="202"/>
                  </a:lnTo>
                  <a:cubicBezTo>
                    <a:pt x="48" y="208"/>
                    <a:pt x="47" y="215"/>
                    <a:pt x="43" y="221"/>
                  </a:cubicBezTo>
                  <a:cubicBezTo>
                    <a:pt x="47" y="219"/>
                    <a:pt x="51" y="217"/>
                    <a:pt x="54" y="214"/>
                  </a:cubicBezTo>
                  <a:cubicBezTo>
                    <a:pt x="59" y="209"/>
                    <a:pt x="63" y="204"/>
                    <a:pt x="64" y="197"/>
                  </a:cubicBezTo>
                  <a:cubicBezTo>
                    <a:pt x="74" y="203"/>
                    <a:pt x="86" y="207"/>
                    <a:pt x="98" y="209"/>
                  </a:cubicBezTo>
                  <a:cubicBezTo>
                    <a:pt x="102" y="202"/>
                    <a:pt x="104" y="194"/>
                    <a:pt x="104" y="186"/>
                  </a:cubicBezTo>
                  <a:cubicBezTo>
                    <a:pt x="105" y="187"/>
                    <a:pt x="106" y="188"/>
                    <a:pt x="106" y="189"/>
                  </a:cubicBezTo>
                  <a:cubicBezTo>
                    <a:pt x="109" y="196"/>
                    <a:pt x="110" y="203"/>
                    <a:pt x="108" y="210"/>
                  </a:cubicBezTo>
                  <a:cubicBezTo>
                    <a:pt x="113" y="210"/>
                    <a:pt x="118" y="210"/>
                    <a:pt x="124" y="210"/>
                  </a:cubicBezTo>
                  <a:cubicBezTo>
                    <a:pt x="128" y="202"/>
                    <a:pt x="130" y="194"/>
                    <a:pt x="130" y="185"/>
                  </a:cubicBezTo>
                  <a:cubicBezTo>
                    <a:pt x="131" y="186"/>
                    <a:pt x="132" y="187"/>
                    <a:pt x="132" y="188"/>
                  </a:cubicBezTo>
                  <a:cubicBezTo>
                    <a:pt x="135" y="195"/>
                    <a:pt x="136" y="202"/>
                    <a:pt x="135" y="209"/>
                  </a:cubicBezTo>
                  <a:cubicBezTo>
                    <a:pt x="141" y="208"/>
                    <a:pt x="146" y="207"/>
                    <a:pt x="152" y="205"/>
                  </a:cubicBezTo>
                  <a:cubicBezTo>
                    <a:pt x="155" y="199"/>
                    <a:pt x="156" y="192"/>
                    <a:pt x="156" y="184"/>
                  </a:cubicBezTo>
                  <a:cubicBezTo>
                    <a:pt x="157" y="186"/>
                    <a:pt x="158" y="186"/>
                    <a:pt x="158" y="188"/>
                  </a:cubicBezTo>
                  <a:cubicBezTo>
                    <a:pt x="160" y="192"/>
                    <a:pt x="161" y="197"/>
                    <a:pt x="161" y="202"/>
                  </a:cubicBezTo>
                  <a:cubicBezTo>
                    <a:pt x="170" y="198"/>
                    <a:pt x="178" y="194"/>
                    <a:pt x="185" y="188"/>
                  </a:cubicBezTo>
                  <a:cubicBezTo>
                    <a:pt x="189" y="185"/>
                    <a:pt x="193" y="181"/>
                    <a:pt x="195" y="176"/>
                  </a:cubicBezTo>
                  <a:cubicBezTo>
                    <a:pt x="195" y="178"/>
                    <a:pt x="194" y="181"/>
                    <a:pt x="193" y="183"/>
                  </a:cubicBezTo>
                  <a:cubicBezTo>
                    <a:pt x="192" y="186"/>
                    <a:pt x="191" y="188"/>
                    <a:pt x="189" y="191"/>
                  </a:cubicBezTo>
                  <a:cubicBezTo>
                    <a:pt x="193" y="193"/>
                    <a:pt x="196" y="196"/>
                    <a:pt x="199" y="199"/>
                  </a:cubicBezTo>
                  <a:cubicBezTo>
                    <a:pt x="200" y="200"/>
                    <a:pt x="201" y="201"/>
                    <a:pt x="202" y="202"/>
                  </a:cubicBezTo>
                  <a:cubicBezTo>
                    <a:pt x="171" y="207"/>
                    <a:pt x="145" y="229"/>
                    <a:pt x="134" y="258"/>
                  </a:cubicBezTo>
                  <a:cubicBezTo>
                    <a:pt x="148" y="263"/>
                    <a:pt x="159" y="277"/>
                    <a:pt x="159" y="293"/>
                  </a:cubicBezTo>
                  <a:cubicBezTo>
                    <a:pt x="159" y="298"/>
                    <a:pt x="158" y="303"/>
                    <a:pt x="156" y="307"/>
                  </a:cubicBezTo>
                  <a:cubicBezTo>
                    <a:pt x="155" y="309"/>
                    <a:pt x="154" y="310"/>
                    <a:pt x="154" y="312"/>
                  </a:cubicBezTo>
                  <a:cubicBezTo>
                    <a:pt x="153" y="312"/>
                    <a:pt x="153" y="313"/>
                    <a:pt x="152" y="314"/>
                  </a:cubicBezTo>
                  <a:cubicBezTo>
                    <a:pt x="152" y="314"/>
                    <a:pt x="151" y="315"/>
                    <a:pt x="151" y="316"/>
                  </a:cubicBezTo>
                  <a:cubicBezTo>
                    <a:pt x="146" y="322"/>
                    <a:pt x="140" y="327"/>
                    <a:pt x="132" y="329"/>
                  </a:cubicBezTo>
                  <a:cubicBezTo>
                    <a:pt x="129" y="330"/>
                    <a:pt x="125" y="331"/>
                    <a:pt x="121" y="331"/>
                  </a:cubicBezTo>
                  <a:cubicBezTo>
                    <a:pt x="121" y="331"/>
                    <a:pt x="121" y="331"/>
                    <a:pt x="121" y="331"/>
                  </a:cubicBezTo>
                  <a:cubicBezTo>
                    <a:pt x="119" y="331"/>
                    <a:pt x="118" y="330"/>
                    <a:pt x="117" y="330"/>
                  </a:cubicBezTo>
                  <a:cubicBezTo>
                    <a:pt x="116" y="330"/>
                    <a:pt x="116" y="330"/>
                    <a:pt x="115" y="330"/>
                  </a:cubicBezTo>
                  <a:cubicBezTo>
                    <a:pt x="114" y="330"/>
                    <a:pt x="113" y="330"/>
                    <a:pt x="111" y="329"/>
                  </a:cubicBezTo>
                  <a:cubicBezTo>
                    <a:pt x="111" y="329"/>
                    <a:pt x="111" y="329"/>
                    <a:pt x="111" y="329"/>
                  </a:cubicBezTo>
                  <a:cubicBezTo>
                    <a:pt x="107" y="328"/>
                    <a:pt x="104" y="326"/>
                    <a:pt x="101" y="324"/>
                  </a:cubicBezTo>
                  <a:cubicBezTo>
                    <a:pt x="100" y="324"/>
                    <a:pt x="99" y="323"/>
                    <a:pt x="98" y="323"/>
                  </a:cubicBezTo>
                  <a:cubicBezTo>
                    <a:pt x="94" y="321"/>
                    <a:pt x="90" y="319"/>
                    <a:pt x="85" y="319"/>
                  </a:cubicBezTo>
                  <a:cubicBezTo>
                    <a:pt x="69" y="319"/>
                    <a:pt x="57" y="332"/>
                    <a:pt x="57" y="347"/>
                  </a:cubicBezTo>
                  <a:cubicBezTo>
                    <a:pt x="57" y="350"/>
                    <a:pt x="57" y="352"/>
                    <a:pt x="58" y="354"/>
                  </a:cubicBezTo>
                  <a:cubicBezTo>
                    <a:pt x="64" y="348"/>
                    <a:pt x="72" y="343"/>
                    <a:pt x="81" y="343"/>
                  </a:cubicBezTo>
                  <a:cubicBezTo>
                    <a:pt x="97" y="343"/>
                    <a:pt x="111" y="357"/>
                    <a:pt x="111" y="373"/>
                  </a:cubicBezTo>
                  <a:cubicBezTo>
                    <a:pt x="111" y="375"/>
                    <a:pt x="110" y="378"/>
                    <a:pt x="110" y="380"/>
                  </a:cubicBezTo>
                  <a:cubicBezTo>
                    <a:pt x="152" y="380"/>
                    <a:pt x="186" y="350"/>
                    <a:pt x="194" y="311"/>
                  </a:cubicBezTo>
                  <a:cubicBezTo>
                    <a:pt x="190" y="304"/>
                    <a:pt x="188" y="297"/>
                    <a:pt x="188" y="288"/>
                  </a:cubicBezTo>
                  <a:cubicBezTo>
                    <a:pt x="188" y="280"/>
                    <a:pt x="190" y="272"/>
                    <a:pt x="194" y="266"/>
                  </a:cubicBezTo>
                  <a:cubicBezTo>
                    <a:pt x="194" y="266"/>
                    <a:pt x="194" y="266"/>
                    <a:pt x="194" y="266"/>
                  </a:cubicBezTo>
                  <a:cubicBezTo>
                    <a:pt x="194" y="266"/>
                    <a:pt x="194" y="265"/>
                    <a:pt x="195" y="265"/>
                  </a:cubicBezTo>
                  <a:cubicBezTo>
                    <a:pt x="195" y="265"/>
                    <a:pt x="195" y="265"/>
                    <a:pt x="195" y="265"/>
                  </a:cubicBezTo>
                  <a:cubicBezTo>
                    <a:pt x="195" y="264"/>
                    <a:pt x="196" y="263"/>
                    <a:pt x="197" y="263"/>
                  </a:cubicBezTo>
                  <a:cubicBezTo>
                    <a:pt x="197" y="263"/>
                    <a:pt x="197" y="262"/>
                    <a:pt x="197" y="262"/>
                  </a:cubicBezTo>
                  <a:cubicBezTo>
                    <a:pt x="202" y="256"/>
                    <a:pt x="210" y="251"/>
                    <a:pt x="218" y="248"/>
                  </a:cubicBezTo>
                  <a:cubicBezTo>
                    <a:pt x="219" y="248"/>
                    <a:pt x="220" y="248"/>
                    <a:pt x="221" y="248"/>
                  </a:cubicBezTo>
                  <a:lnTo>
                    <a:pt x="221" y="248"/>
                  </a:lnTo>
                  <a:cubicBezTo>
                    <a:pt x="220" y="237"/>
                    <a:pt x="222" y="225"/>
                    <a:pt x="226" y="214"/>
                  </a:cubicBezTo>
                  <a:cubicBezTo>
                    <a:pt x="227" y="211"/>
                    <a:pt x="228" y="208"/>
                    <a:pt x="230" y="205"/>
                  </a:cubicBezTo>
                  <a:cubicBezTo>
                    <a:pt x="226" y="219"/>
                    <a:pt x="226" y="233"/>
                    <a:pt x="230" y="247"/>
                  </a:cubicBezTo>
                  <a:cubicBezTo>
                    <a:pt x="230" y="247"/>
                    <a:pt x="230" y="248"/>
                    <a:pt x="230" y="248"/>
                  </a:cubicBezTo>
                  <a:cubicBezTo>
                    <a:pt x="230" y="248"/>
                    <a:pt x="230" y="248"/>
                    <a:pt x="230" y="248"/>
                  </a:cubicBezTo>
                  <a:lnTo>
                    <a:pt x="230" y="248"/>
                  </a:lnTo>
                  <a:cubicBezTo>
                    <a:pt x="234" y="266"/>
                    <a:pt x="243" y="281"/>
                    <a:pt x="256" y="293"/>
                  </a:cubicBezTo>
                  <a:cubicBezTo>
                    <a:pt x="261" y="290"/>
                    <a:pt x="266" y="289"/>
                    <a:pt x="272" y="289"/>
                  </a:cubicBezTo>
                  <a:cubicBezTo>
                    <a:pt x="287" y="289"/>
                    <a:pt x="300" y="300"/>
                    <a:pt x="302" y="315"/>
                  </a:cubicBezTo>
                  <a:cubicBezTo>
                    <a:pt x="302" y="317"/>
                    <a:pt x="303" y="318"/>
                    <a:pt x="303" y="320"/>
                  </a:cubicBezTo>
                  <a:cubicBezTo>
                    <a:pt x="303" y="336"/>
                    <a:pt x="291" y="349"/>
                    <a:pt x="275" y="351"/>
                  </a:cubicBezTo>
                  <a:cubicBezTo>
                    <a:pt x="275" y="351"/>
                    <a:pt x="274" y="351"/>
                    <a:pt x="274" y="351"/>
                  </a:cubicBezTo>
                  <a:cubicBezTo>
                    <a:pt x="265" y="352"/>
                    <a:pt x="258" y="356"/>
                    <a:pt x="253" y="363"/>
                  </a:cubicBezTo>
                  <a:lnTo>
                    <a:pt x="253" y="363"/>
                  </a:lnTo>
                  <a:cubicBezTo>
                    <a:pt x="251" y="365"/>
                    <a:pt x="249" y="368"/>
                    <a:pt x="248" y="371"/>
                  </a:cubicBezTo>
                  <a:cubicBezTo>
                    <a:pt x="248" y="372"/>
                    <a:pt x="248" y="372"/>
                    <a:pt x="248" y="372"/>
                  </a:cubicBezTo>
                  <a:cubicBezTo>
                    <a:pt x="247" y="373"/>
                    <a:pt x="247" y="374"/>
                    <a:pt x="247" y="375"/>
                  </a:cubicBezTo>
                  <a:cubicBezTo>
                    <a:pt x="247" y="377"/>
                    <a:pt x="246" y="380"/>
                    <a:pt x="246" y="382"/>
                  </a:cubicBezTo>
                  <a:cubicBezTo>
                    <a:pt x="246" y="389"/>
                    <a:pt x="249" y="395"/>
                    <a:pt x="253" y="400"/>
                  </a:cubicBezTo>
                  <a:cubicBezTo>
                    <a:pt x="252" y="392"/>
                    <a:pt x="255" y="385"/>
                    <a:pt x="261" y="379"/>
                  </a:cubicBezTo>
                  <a:cubicBezTo>
                    <a:pt x="273" y="367"/>
                    <a:pt x="291" y="367"/>
                    <a:pt x="303" y="379"/>
                  </a:cubicBezTo>
                  <a:cubicBezTo>
                    <a:pt x="305" y="381"/>
                    <a:pt x="307" y="384"/>
                    <a:pt x="308" y="387"/>
                  </a:cubicBezTo>
                  <a:cubicBezTo>
                    <a:pt x="310" y="391"/>
                    <a:pt x="311" y="395"/>
                    <a:pt x="311" y="400"/>
                  </a:cubicBezTo>
                  <a:cubicBezTo>
                    <a:pt x="314" y="399"/>
                    <a:pt x="317" y="397"/>
                    <a:pt x="320" y="394"/>
                  </a:cubicBezTo>
                  <a:cubicBezTo>
                    <a:pt x="336" y="378"/>
                    <a:pt x="345" y="356"/>
                    <a:pt x="345" y="334"/>
                  </a:cubicBezTo>
                  <a:cubicBezTo>
                    <a:pt x="345" y="327"/>
                    <a:pt x="344" y="320"/>
                    <a:pt x="343" y="312"/>
                  </a:cubicBezTo>
                  <a:cubicBezTo>
                    <a:pt x="340" y="301"/>
                    <a:pt x="335" y="291"/>
                    <a:pt x="328" y="281"/>
                  </a:cubicBezTo>
                  <a:cubicBezTo>
                    <a:pt x="328" y="281"/>
                    <a:pt x="328" y="281"/>
                    <a:pt x="327" y="281"/>
                  </a:cubicBezTo>
                  <a:cubicBezTo>
                    <a:pt x="309" y="281"/>
                    <a:pt x="294" y="269"/>
                    <a:pt x="289" y="252"/>
                  </a:cubicBezTo>
                  <a:cubicBezTo>
                    <a:pt x="289" y="252"/>
                    <a:pt x="289" y="252"/>
                    <a:pt x="289" y="252"/>
                  </a:cubicBezTo>
                  <a:cubicBezTo>
                    <a:pt x="288" y="248"/>
                    <a:pt x="288" y="244"/>
                    <a:pt x="288" y="240"/>
                  </a:cubicBezTo>
                  <a:cubicBezTo>
                    <a:pt x="288" y="237"/>
                    <a:pt x="288" y="233"/>
                    <a:pt x="289" y="230"/>
                  </a:cubicBezTo>
                  <a:cubicBezTo>
                    <a:pt x="289" y="230"/>
                    <a:pt x="289" y="229"/>
                    <a:pt x="289" y="229"/>
                  </a:cubicBezTo>
                  <a:cubicBezTo>
                    <a:pt x="289" y="228"/>
                    <a:pt x="289" y="228"/>
                    <a:pt x="290" y="228"/>
                  </a:cubicBezTo>
                  <a:cubicBezTo>
                    <a:pt x="293" y="216"/>
                    <a:pt x="301" y="207"/>
                    <a:pt x="312" y="202"/>
                  </a:cubicBezTo>
                  <a:cubicBezTo>
                    <a:pt x="329" y="195"/>
                    <a:pt x="341" y="178"/>
                    <a:pt x="341" y="159"/>
                  </a:cubicBezTo>
                  <a:cubicBezTo>
                    <a:pt x="341" y="140"/>
                    <a:pt x="330" y="124"/>
                    <a:pt x="314" y="117"/>
                  </a:cubicBezTo>
                  <a:cubicBezTo>
                    <a:pt x="330" y="109"/>
                    <a:pt x="341" y="93"/>
                    <a:pt x="341" y="74"/>
                  </a:cubicBezTo>
                  <a:cubicBezTo>
                    <a:pt x="341" y="49"/>
                    <a:pt x="320" y="28"/>
                    <a:pt x="295" y="28"/>
                  </a:cubicBezTo>
                  <a:cubicBezTo>
                    <a:pt x="269" y="28"/>
                    <a:pt x="248" y="49"/>
                    <a:pt x="248" y="74"/>
                  </a:cubicBezTo>
                  <a:cubicBezTo>
                    <a:pt x="248" y="93"/>
                    <a:pt x="259" y="109"/>
                    <a:pt x="275" y="117"/>
                  </a:cubicBezTo>
                  <a:cubicBezTo>
                    <a:pt x="270" y="119"/>
                    <a:pt x="265" y="122"/>
                    <a:pt x="261" y="126"/>
                  </a:cubicBezTo>
                  <a:cubicBezTo>
                    <a:pt x="261" y="126"/>
                    <a:pt x="261" y="127"/>
                    <a:pt x="261" y="127"/>
                  </a:cubicBezTo>
                  <a:cubicBezTo>
                    <a:pt x="260" y="128"/>
                    <a:pt x="259" y="129"/>
                    <a:pt x="258" y="130"/>
                  </a:cubicBezTo>
                  <a:cubicBezTo>
                    <a:pt x="258" y="130"/>
                    <a:pt x="258" y="130"/>
                    <a:pt x="258" y="131"/>
                  </a:cubicBezTo>
                  <a:cubicBezTo>
                    <a:pt x="257" y="132"/>
                    <a:pt x="256" y="133"/>
                    <a:pt x="255" y="134"/>
                  </a:cubicBezTo>
                  <a:cubicBezTo>
                    <a:pt x="255" y="135"/>
                    <a:pt x="255" y="135"/>
                    <a:pt x="255" y="135"/>
                  </a:cubicBezTo>
                  <a:cubicBezTo>
                    <a:pt x="254" y="136"/>
                    <a:pt x="253" y="137"/>
                    <a:pt x="253" y="138"/>
                  </a:cubicBezTo>
                  <a:cubicBezTo>
                    <a:pt x="253" y="139"/>
                    <a:pt x="252" y="139"/>
                    <a:pt x="252" y="140"/>
                  </a:cubicBezTo>
                  <a:cubicBezTo>
                    <a:pt x="252" y="141"/>
                    <a:pt x="251" y="142"/>
                    <a:pt x="251" y="144"/>
                  </a:cubicBezTo>
                  <a:cubicBezTo>
                    <a:pt x="251" y="144"/>
                    <a:pt x="250" y="144"/>
                    <a:pt x="250" y="144"/>
                  </a:cubicBezTo>
                  <a:cubicBezTo>
                    <a:pt x="250" y="146"/>
                    <a:pt x="249" y="149"/>
                    <a:pt x="249" y="152"/>
                  </a:cubicBezTo>
                  <a:cubicBezTo>
                    <a:pt x="249" y="153"/>
                    <a:pt x="248" y="154"/>
                    <a:pt x="248" y="155"/>
                  </a:cubicBezTo>
                  <a:lnTo>
                    <a:pt x="248" y="155"/>
                  </a:lnTo>
                  <a:lnTo>
                    <a:pt x="248" y="155"/>
                  </a:lnTo>
                  <a:cubicBezTo>
                    <a:pt x="248" y="156"/>
                    <a:pt x="248" y="157"/>
                    <a:pt x="248" y="158"/>
                  </a:cubicBezTo>
                  <a:cubicBezTo>
                    <a:pt x="248" y="182"/>
                    <a:pt x="281" y="176"/>
                    <a:pt x="281" y="176"/>
                  </a:cubicBezTo>
                  <a:cubicBezTo>
                    <a:pt x="281" y="176"/>
                    <a:pt x="273" y="173"/>
                    <a:pt x="273" y="166"/>
                  </a:cubicBezTo>
                  <a:cubicBezTo>
                    <a:pt x="273" y="158"/>
                    <a:pt x="287" y="146"/>
                    <a:pt x="268" y="144"/>
                  </a:cubicBezTo>
                  <a:cubicBezTo>
                    <a:pt x="269" y="143"/>
                    <a:pt x="269" y="141"/>
                    <a:pt x="270" y="140"/>
                  </a:cubicBezTo>
                  <a:lnTo>
                    <a:pt x="270" y="140"/>
                  </a:lnTo>
                  <a:cubicBezTo>
                    <a:pt x="271" y="139"/>
                    <a:pt x="272" y="138"/>
                    <a:pt x="274" y="137"/>
                  </a:cubicBezTo>
                  <a:cubicBezTo>
                    <a:pt x="274" y="137"/>
                    <a:pt x="274" y="136"/>
                    <a:pt x="274" y="136"/>
                  </a:cubicBezTo>
                  <a:cubicBezTo>
                    <a:pt x="275" y="135"/>
                    <a:pt x="276" y="134"/>
                    <a:pt x="277" y="134"/>
                  </a:cubicBezTo>
                  <a:cubicBezTo>
                    <a:pt x="278" y="133"/>
                    <a:pt x="278" y="133"/>
                    <a:pt x="278" y="133"/>
                  </a:cubicBezTo>
                  <a:cubicBezTo>
                    <a:pt x="281" y="131"/>
                    <a:pt x="284" y="130"/>
                    <a:pt x="287" y="129"/>
                  </a:cubicBezTo>
                  <a:cubicBezTo>
                    <a:pt x="288" y="129"/>
                    <a:pt x="288" y="129"/>
                    <a:pt x="288" y="129"/>
                  </a:cubicBezTo>
                  <a:cubicBezTo>
                    <a:pt x="290" y="129"/>
                    <a:pt x="291" y="128"/>
                    <a:pt x="293" y="128"/>
                  </a:cubicBezTo>
                  <a:cubicBezTo>
                    <a:pt x="293" y="128"/>
                    <a:pt x="294" y="128"/>
                    <a:pt x="295" y="128"/>
                  </a:cubicBezTo>
                  <a:cubicBezTo>
                    <a:pt x="311" y="128"/>
                    <a:pt x="325" y="142"/>
                    <a:pt x="325" y="159"/>
                  </a:cubicBezTo>
                  <a:cubicBezTo>
                    <a:pt x="325" y="160"/>
                    <a:pt x="325" y="162"/>
                    <a:pt x="324" y="163"/>
                  </a:cubicBezTo>
                  <a:cubicBezTo>
                    <a:pt x="323" y="180"/>
                    <a:pt x="305" y="195"/>
                    <a:pt x="283" y="196"/>
                  </a:cubicBezTo>
                  <a:cubicBezTo>
                    <a:pt x="282" y="196"/>
                    <a:pt x="282" y="196"/>
                    <a:pt x="281" y="196"/>
                  </a:cubicBezTo>
                  <a:cubicBezTo>
                    <a:pt x="268" y="196"/>
                    <a:pt x="255" y="193"/>
                    <a:pt x="244" y="186"/>
                  </a:cubicBezTo>
                  <a:cubicBezTo>
                    <a:pt x="226" y="174"/>
                    <a:pt x="214" y="154"/>
                    <a:pt x="214" y="130"/>
                  </a:cubicBezTo>
                  <a:cubicBezTo>
                    <a:pt x="214" y="130"/>
                    <a:pt x="214" y="130"/>
                    <a:pt x="214" y="130"/>
                  </a:cubicBezTo>
                  <a:cubicBezTo>
                    <a:pt x="214" y="128"/>
                    <a:pt x="213" y="127"/>
                    <a:pt x="212" y="125"/>
                  </a:cubicBezTo>
                  <a:cubicBezTo>
                    <a:pt x="207" y="115"/>
                    <a:pt x="198" y="107"/>
                    <a:pt x="188" y="102"/>
                  </a:cubicBezTo>
                  <a:cubicBezTo>
                    <a:pt x="189" y="102"/>
                    <a:pt x="190" y="102"/>
                    <a:pt x="191" y="102"/>
                  </a:cubicBezTo>
                  <a:cubicBezTo>
                    <a:pt x="200" y="101"/>
                    <a:pt x="208" y="104"/>
                    <a:pt x="214" y="109"/>
                  </a:cubicBezTo>
                  <a:cubicBezTo>
                    <a:pt x="214" y="104"/>
                    <a:pt x="216" y="98"/>
                    <a:pt x="217" y="93"/>
                  </a:cubicBezTo>
                  <a:cubicBezTo>
                    <a:pt x="212" y="87"/>
                    <a:pt x="205" y="81"/>
                    <a:pt x="197" y="78"/>
                  </a:cubicBezTo>
                  <a:cubicBezTo>
                    <a:pt x="199" y="78"/>
                    <a:pt x="200" y="78"/>
                    <a:pt x="201" y="78"/>
                  </a:cubicBezTo>
                  <a:cubicBezTo>
                    <a:pt x="208" y="77"/>
                    <a:pt x="215" y="79"/>
                    <a:pt x="220" y="83"/>
                  </a:cubicBezTo>
                  <a:cubicBezTo>
                    <a:pt x="222" y="78"/>
                    <a:pt x="225" y="74"/>
                    <a:pt x="227" y="70"/>
                  </a:cubicBezTo>
                  <a:cubicBezTo>
                    <a:pt x="222" y="63"/>
                    <a:pt x="215" y="57"/>
                    <a:pt x="207" y="54"/>
                  </a:cubicBezTo>
                  <a:cubicBezTo>
                    <a:pt x="208" y="54"/>
                    <a:pt x="209" y="53"/>
                    <a:pt x="211" y="53"/>
                  </a:cubicBezTo>
                  <a:cubicBezTo>
                    <a:pt x="219" y="53"/>
                    <a:pt x="226" y="56"/>
                    <a:pt x="232" y="60"/>
                  </a:cubicBezTo>
                  <a:lnTo>
                    <a:pt x="232" y="41"/>
                  </a:lnTo>
                  <a:lnTo>
                    <a:pt x="232" y="41"/>
                  </a:lnTo>
                  <a:lnTo>
                    <a:pt x="200" y="24"/>
                  </a:lnTo>
                  <a:lnTo>
                    <a:pt x="181" y="14"/>
                  </a:lnTo>
                  <a:lnTo>
                    <a:pt x="165" y="6"/>
                  </a:lnTo>
                  <a:lnTo>
                    <a:pt x="165" y="6"/>
                  </a:lnTo>
                  <a:lnTo>
                    <a:pt x="154" y="0"/>
                  </a:lnTo>
                  <a:cubicBezTo>
                    <a:pt x="154" y="2"/>
                    <a:pt x="153" y="4"/>
                    <a:pt x="152" y="5"/>
                  </a:cubicBezTo>
                  <a:cubicBezTo>
                    <a:pt x="152" y="6"/>
                    <a:pt x="152" y="7"/>
                    <a:pt x="151" y="8"/>
                  </a:cubicBezTo>
                  <a:cubicBezTo>
                    <a:pt x="148" y="17"/>
                    <a:pt x="143" y="25"/>
                    <a:pt x="136" y="33"/>
                  </a:cubicBezTo>
                  <a:cubicBezTo>
                    <a:pt x="136" y="34"/>
                    <a:pt x="135" y="35"/>
                    <a:pt x="135" y="35"/>
                  </a:cubicBezTo>
                  <a:cubicBezTo>
                    <a:pt x="135" y="36"/>
                    <a:pt x="134" y="36"/>
                    <a:pt x="133" y="37"/>
                  </a:cubicBezTo>
                  <a:cubicBezTo>
                    <a:pt x="133" y="37"/>
                    <a:pt x="133" y="38"/>
                    <a:pt x="132" y="38"/>
                  </a:cubicBezTo>
                  <a:cubicBezTo>
                    <a:pt x="135" y="41"/>
                    <a:pt x="136" y="45"/>
                    <a:pt x="136" y="49"/>
                  </a:cubicBezTo>
                  <a:cubicBezTo>
                    <a:pt x="136" y="51"/>
                    <a:pt x="136" y="53"/>
                    <a:pt x="135" y="55"/>
                  </a:cubicBezTo>
                  <a:cubicBezTo>
                    <a:pt x="136" y="57"/>
                    <a:pt x="137" y="60"/>
                    <a:pt x="138" y="62"/>
                  </a:cubicBezTo>
                  <a:cubicBezTo>
                    <a:pt x="141" y="57"/>
                    <a:pt x="147" y="54"/>
                    <a:pt x="154" y="54"/>
                  </a:cubicBezTo>
                  <a:cubicBezTo>
                    <a:pt x="166" y="54"/>
                    <a:pt x="175" y="63"/>
                    <a:pt x="175" y="74"/>
                  </a:cubicBezTo>
                  <a:cubicBezTo>
                    <a:pt x="175" y="85"/>
                    <a:pt x="166" y="94"/>
                    <a:pt x="154" y="94"/>
                  </a:cubicBezTo>
                  <a:cubicBezTo>
                    <a:pt x="149" y="94"/>
                    <a:pt x="144" y="92"/>
                    <a:pt x="140" y="89"/>
                  </a:cubicBezTo>
                  <a:cubicBezTo>
                    <a:pt x="140" y="95"/>
                    <a:pt x="139" y="102"/>
                    <a:pt x="137" y="108"/>
                  </a:cubicBezTo>
                  <a:cubicBezTo>
                    <a:pt x="137" y="108"/>
                    <a:pt x="137" y="108"/>
                    <a:pt x="137" y="108"/>
                  </a:cubicBezTo>
                  <a:cubicBezTo>
                    <a:pt x="137" y="109"/>
                    <a:pt x="137" y="109"/>
                    <a:pt x="136" y="110"/>
                  </a:cubicBezTo>
                  <a:cubicBezTo>
                    <a:pt x="136" y="112"/>
                    <a:pt x="135" y="114"/>
                    <a:pt x="134" y="116"/>
                  </a:cubicBezTo>
                  <a:cubicBezTo>
                    <a:pt x="133" y="120"/>
                    <a:pt x="131" y="123"/>
                    <a:pt x="129" y="126"/>
                  </a:cubicBezTo>
                  <a:cubicBezTo>
                    <a:pt x="126" y="131"/>
                    <a:pt x="123" y="135"/>
                    <a:pt x="119" y="138"/>
                  </a:cubicBezTo>
                  <a:cubicBezTo>
                    <a:pt x="117" y="141"/>
                    <a:pt x="114" y="143"/>
                    <a:pt x="111" y="145"/>
                  </a:cubicBezTo>
                  <a:cubicBezTo>
                    <a:pt x="118" y="136"/>
                    <a:pt x="122" y="127"/>
                    <a:pt x="124" y="116"/>
                  </a:cubicBezTo>
                  <a:cubicBezTo>
                    <a:pt x="112" y="116"/>
                    <a:pt x="102" y="113"/>
                    <a:pt x="93" y="107"/>
                  </a:cubicBezTo>
                  <a:cubicBezTo>
                    <a:pt x="92" y="112"/>
                    <a:pt x="91" y="116"/>
                    <a:pt x="89" y="120"/>
                  </a:cubicBezTo>
                  <a:cubicBezTo>
                    <a:pt x="88" y="123"/>
                    <a:pt x="86" y="125"/>
                    <a:pt x="85" y="127"/>
                  </a:cubicBezTo>
                  <a:cubicBezTo>
                    <a:pt x="88" y="119"/>
                    <a:pt x="88" y="111"/>
                    <a:pt x="86" y="103"/>
                  </a:cubicBezTo>
                  <a:lnTo>
                    <a:pt x="86" y="103"/>
                  </a:lnTo>
                  <a:lnTo>
                    <a:pt x="86" y="103"/>
                  </a:lnTo>
                  <a:lnTo>
                    <a:pt x="86" y="102"/>
                  </a:lnTo>
                  <a:cubicBezTo>
                    <a:pt x="86" y="102"/>
                    <a:pt x="86" y="102"/>
                    <a:pt x="85" y="102"/>
                  </a:cubicBezTo>
                  <a:cubicBezTo>
                    <a:pt x="78" y="101"/>
                    <a:pt x="71" y="101"/>
                    <a:pt x="64" y="104"/>
                  </a:cubicBezTo>
                  <a:cubicBezTo>
                    <a:pt x="66" y="102"/>
                    <a:pt x="68" y="101"/>
                    <a:pt x="70" y="100"/>
                  </a:cubicBezTo>
                  <a:cubicBezTo>
                    <a:pt x="74" y="98"/>
                    <a:pt x="77" y="97"/>
                    <a:pt x="80" y="97"/>
                  </a:cubicBezTo>
                  <a:cubicBezTo>
                    <a:pt x="73" y="89"/>
                    <a:pt x="68" y="80"/>
                    <a:pt x="65" y="70"/>
                  </a:cubicBezTo>
                  <a:cubicBezTo>
                    <a:pt x="65" y="71"/>
                    <a:pt x="64" y="71"/>
                    <a:pt x="64" y="71"/>
                  </a:cubicBezTo>
                  <a:cubicBezTo>
                    <a:pt x="62" y="72"/>
                    <a:pt x="61" y="73"/>
                    <a:pt x="59" y="73"/>
                  </a:cubicBezTo>
                  <a:cubicBezTo>
                    <a:pt x="55" y="74"/>
                    <a:pt x="51" y="73"/>
                    <a:pt x="47" y="72"/>
                  </a:cubicBezTo>
                  <a:lnTo>
                    <a:pt x="47" y="86"/>
                  </a:lnTo>
                  <a:lnTo>
                    <a:pt x="47" y="86"/>
                  </a:lnTo>
                  <a:cubicBezTo>
                    <a:pt x="47" y="93"/>
                    <a:pt x="49" y="100"/>
                    <a:pt x="51" y="106"/>
                  </a:cubicBezTo>
                  <a:lnTo>
                    <a:pt x="47" y="134"/>
                  </a:lnTo>
                  <a:lnTo>
                    <a:pt x="74" y="138"/>
                  </a:lnTo>
                  <a:cubicBezTo>
                    <a:pt x="84" y="145"/>
                    <a:pt x="95" y="150"/>
                    <a:pt x="107" y="151"/>
                  </a:cubicBezTo>
                  <a:cubicBezTo>
                    <a:pt x="105" y="152"/>
                    <a:pt x="103" y="154"/>
                    <a:pt x="100" y="155"/>
                  </a:cubicBezTo>
                  <a:lnTo>
                    <a:pt x="138" y="155"/>
                  </a:lnTo>
                  <a:lnTo>
                    <a:pt x="141" y="155"/>
                  </a:lnTo>
                  <a:cubicBezTo>
                    <a:pt x="135" y="160"/>
                    <a:pt x="126" y="166"/>
                    <a:pt x="119" y="169"/>
                  </a:cubicBezTo>
                  <a:cubicBezTo>
                    <a:pt x="94" y="179"/>
                    <a:pt x="69" y="175"/>
                    <a:pt x="48" y="162"/>
                  </a:cubicBezTo>
                  <a:lnTo>
                    <a:pt x="47" y="162"/>
                  </a:lnTo>
                  <a:cubicBezTo>
                    <a:pt x="36" y="156"/>
                    <a:pt x="22" y="158"/>
                    <a:pt x="12" y="167"/>
                  </a:cubicBezTo>
                  <a:cubicBezTo>
                    <a:pt x="3" y="174"/>
                    <a:pt x="0" y="186"/>
                    <a:pt x="2" y="196"/>
                  </a:cubicBezTo>
                  <a:cubicBezTo>
                    <a:pt x="5" y="191"/>
                    <a:pt x="9" y="187"/>
                    <a:pt x="15" y="185"/>
                  </a:cubicBezTo>
                  <a:cubicBezTo>
                    <a:pt x="28" y="182"/>
                    <a:pt x="42" y="189"/>
                    <a:pt x="46" y="202"/>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048732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5">
    <p:bg>
      <p:bgPr>
        <a:solidFill>
          <a:schemeClr val="accent5"/>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890678D-19C4-BF46-9375-F7866C532CA1}"/>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6" name="Subtitle 2">
            <a:extLst>
              <a:ext uri="{FF2B5EF4-FFF2-40B4-BE49-F238E27FC236}">
                <a16:creationId xmlns:a16="http://schemas.microsoft.com/office/drawing/2014/main" id="{0BE96632-7876-224A-B132-80770E3DF9B1}"/>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7" name="Text Placeholder 12">
            <a:extLst>
              <a:ext uri="{FF2B5EF4-FFF2-40B4-BE49-F238E27FC236}">
                <a16:creationId xmlns:a16="http://schemas.microsoft.com/office/drawing/2014/main" id="{058C5294-42F8-2444-9578-7E105A8021A5}"/>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17.12.2025</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152119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lvl1pPr>
              <a:defRPr>
                <a:solidFill>
                  <a:schemeClr val="accent1"/>
                </a:solidFill>
              </a:defRPr>
            </a:lvl1pPr>
          </a:lstStyle>
          <a:p>
            <a:fld id="{49B95E72-162F-498F-B705-BE5BB9DFFA3F}" type="datetime1">
              <a:rPr lang="fi-FI" smtClean="0"/>
              <a:pPr/>
              <a:t>17.12.2025</a:t>
            </a:fld>
            <a:endParaRPr lang="fi-FI"/>
          </a:p>
        </p:txBody>
      </p:sp>
      <p:sp>
        <p:nvSpPr>
          <p:cNvPr id="4" name="Footer Placeholder 3"/>
          <p:cNvSpPr>
            <a:spLocks noGrp="1"/>
          </p:cNvSpPr>
          <p:nvPr>
            <p:ph type="ftr" sz="quarter" idx="11"/>
          </p:nvPr>
        </p:nvSpPr>
        <p:spPr/>
        <p:txBody>
          <a:bodyPr/>
          <a:lstStyle>
            <a:lvl1pPr>
              <a:defRPr>
                <a:solidFill>
                  <a:schemeClr val="accent1"/>
                </a:solidFill>
              </a:defRPr>
            </a:lvl1pPr>
          </a:lstStyle>
          <a:p>
            <a:r>
              <a:rPr lang="fi-FI"/>
              <a:t>Esityksen nimi ja tekijä</a:t>
            </a:r>
          </a:p>
        </p:txBody>
      </p:sp>
      <p:sp>
        <p:nvSpPr>
          <p:cNvPr id="5" name="Slide Number Placeholder 4"/>
          <p:cNvSpPr>
            <a:spLocks noGrp="1"/>
          </p:cNvSpPr>
          <p:nvPr>
            <p:ph type="sldNum" sz="quarter" idx="12"/>
          </p:nvPr>
        </p:nvSpPr>
        <p:spPr/>
        <p:txBody>
          <a:bodyPr/>
          <a:lstStyle>
            <a:lvl1pPr>
              <a:defRPr>
                <a:solidFill>
                  <a:schemeClr val="accent1"/>
                </a:solidFill>
              </a:defRPr>
            </a:lvl1pPr>
          </a:lstStyle>
          <a:p>
            <a:fld id="{0861148C-697E-4B67-BDAA-872F34DF1106}" type="slidenum">
              <a:rPr lang="fi-FI" smtClean="0"/>
              <a:pPr/>
              <a:t>‹#›</a:t>
            </a:fld>
            <a:endParaRPr lang="fi-FI"/>
          </a:p>
        </p:txBody>
      </p:sp>
    </p:spTree>
    <p:extLst>
      <p:ext uri="{BB962C8B-B14F-4D97-AF65-F5344CB8AC3E}">
        <p14:creationId xmlns:p14="http://schemas.microsoft.com/office/powerpoint/2010/main" val="18311711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37FF261-7541-42FA-B569-1D24A5023728}" type="datetime1">
              <a:rPr lang="fi-FI" smtClean="0"/>
              <a:pPr/>
              <a:t>17.12.2025</a:t>
            </a:fld>
            <a:endParaRPr lang="fi-FI"/>
          </a:p>
        </p:txBody>
      </p:sp>
      <p:sp>
        <p:nvSpPr>
          <p:cNvPr id="3" name="Footer Placeholder 2"/>
          <p:cNvSpPr>
            <a:spLocks noGrp="1"/>
          </p:cNvSpPr>
          <p:nvPr>
            <p:ph type="ftr" sz="quarter" idx="11"/>
          </p:nvPr>
        </p:nvSpPr>
        <p:spPr/>
        <p:txBody>
          <a:bodyPr/>
          <a:lstStyle>
            <a:lvl1pPr>
              <a:defRPr>
                <a:solidFill>
                  <a:schemeClr val="bg1"/>
                </a:solid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bg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9" name="Freeform 8">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59094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osto vihreä">
    <p:bg>
      <p:bgPr>
        <a:solidFill>
          <a:schemeClr val="accent2"/>
        </a:solidFill>
        <a:effectLst/>
      </p:bgPr>
    </p:bg>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87B7F66C-9540-3041-84F4-34530425C25F}"/>
              </a:ext>
            </a:extLst>
          </p:cNvPr>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accent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4" name="Date Placeholder 2">
            <a:extLst>
              <a:ext uri="{FF2B5EF4-FFF2-40B4-BE49-F238E27FC236}">
                <a16:creationId xmlns:a16="http://schemas.microsoft.com/office/drawing/2014/main" id="{496403B8-6F92-2E40-A9D8-5AEFEF1DDAEA}"/>
              </a:ext>
            </a:extLst>
          </p:cNvPr>
          <p:cNvSpPr>
            <a:spLocks noGrp="1"/>
          </p:cNvSpPr>
          <p:nvPr>
            <p:ph type="dt" sz="half" idx="10"/>
          </p:nvPr>
        </p:nvSpPr>
        <p:spPr>
          <a:xfrm>
            <a:off x="5087938" y="6309321"/>
            <a:ext cx="2016124" cy="216024"/>
          </a:xfrm>
        </p:spPr>
        <p:txBody>
          <a:bodyPr/>
          <a:lstStyle>
            <a:lvl1pPr>
              <a:defRPr>
                <a:solidFill>
                  <a:schemeClr val="accent1"/>
                </a:solidFill>
              </a:defRPr>
            </a:lvl1pPr>
          </a:lstStyle>
          <a:p>
            <a:fld id="{49B95E72-162F-498F-B705-BE5BB9DFFA3F}" type="datetime1">
              <a:rPr lang="fi-FI" smtClean="0"/>
              <a:pPr/>
              <a:t>17.12.2025</a:t>
            </a:fld>
            <a:endParaRPr lang="fi-FI"/>
          </a:p>
        </p:txBody>
      </p:sp>
      <p:sp>
        <p:nvSpPr>
          <p:cNvPr id="15" name="Footer Placeholder 3">
            <a:extLst>
              <a:ext uri="{FF2B5EF4-FFF2-40B4-BE49-F238E27FC236}">
                <a16:creationId xmlns:a16="http://schemas.microsoft.com/office/drawing/2014/main" id="{507FEECC-FE5E-CF4D-9E3D-3FED52738B67}"/>
              </a:ext>
            </a:extLst>
          </p:cNvPr>
          <p:cNvSpPr>
            <a:spLocks noGrp="1"/>
          </p:cNvSpPr>
          <p:nvPr>
            <p:ph type="ftr" sz="quarter" idx="11"/>
          </p:nvPr>
        </p:nvSpPr>
        <p:spPr>
          <a:xfrm>
            <a:off x="1199456" y="6309321"/>
            <a:ext cx="3888482" cy="216024"/>
          </a:xfrm>
        </p:spPr>
        <p:txBody>
          <a:bodyPr/>
          <a:lstStyle>
            <a:lvl1pPr>
              <a:defRPr>
                <a:solidFill>
                  <a:schemeClr val="accent1"/>
                </a:solidFill>
              </a:defRPr>
            </a:lvl1pPr>
          </a:lstStyle>
          <a:p>
            <a:r>
              <a:rPr lang="fi-FI"/>
              <a:t>Esityksen nimi ja tekijä</a:t>
            </a:r>
          </a:p>
        </p:txBody>
      </p:sp>
      <p:sp>
        <p:nvSpPr>
          <p:cNvPr id="16" name="Slide Number Placeholder 4">
            <a:extLst>
              <a:ext uri="{FF2B5EF4-FFF2-40B4-BE49-F238E27FC236}">
                <a16:creationId xmlns:a16="http://schemas.microsoft.com/office/drawing/2014/main" id="{9FA8E42B-7AAE-FD4F-9723-B373DA4BE300}"/>
              </a:ext>
            </a:extLst>
          </p:cNvPr>
          <p:cNvSpPr>
            <a:spLocks noGrp="1"/>
          </p:cNvSpPr>
          <p:nvPr>
            <p:ph type="sldNum" sz="quarter" idx="12"/>
          </p:nvPr>
        </p:nvSpPr>
        <p:spPr>
          <a:xfrm>
            <a:off x="766763" y="6309321"/>
            <a:ext cx="432693" cy="216024"/>
          </a:xfrm>
        </p:spPr>
        <p:txBody>
          <a:bodyPr/>
          <a:lstStyle>
            <a:lvl1pPr>
              <a:defRPr>
                <a:solidFill>
                  <a:schemeClr val="accent1"/>
                </a:solidFill>
              </a:defRPr>
            </a:lvl1pPr>
          </a:lstStyle>
          <a:p>
            <a:fld id="{0861148C-697E-4B67-BDAA-872F34DF1106}" type="slidenum">
              <a:rPr lang="fi-FI" smtClean="0"/>
              <a:pPr/>
              <a:t>‹#›</a:t>
            </a:fld>
            <a:endParaRPr lang="fi-FI"/>
          </a:p>
        </p:txBody>
      </p:sp>
    </p:spTree>
    <p:extLst>
      <p:ext uri="{BB962C8B-B14F-4D97-AF65-F5344CB8AC3E}">
        <p14:creationId xmlns:p14="http://schemas.microsoft.com/office/powerpoint/2010/main" val="15285733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osto pinkki">
    <p:bg>
      <p:bgPr>
        <a:solidFill>
          <a:schemeClr val="accent3"/>
        </a:solidFill>
        <a:effectLst/>
      </p:bgPr>
    </p:bg>
    <p:spTree>
      <p:nvGrpSpPr>
        <p:cNvPr id="1" name=""/>
        <p:cNvGrpSpPr/>
        <p:nvPr/>
      </p:nvGrpSpPr>
      <p:grpSpPr>
        <a:xfrm>
          <a:off x="0" y="0"/>
          <a:ext cx="0" cy="0"/>
          <a:chOff x="0" y="0"/>
          <a:chExt cx="0" cy="0"/>
        </a:xfrm>
      </p:grpSpPr>
      <p:sp>
        <p:nvSpPr>
          <p:cNvPr id="10" name="Date Placeholder 2">
            <a:extLst>
              <a:ext uri="{FF2B5EF4-FFF2-40B4-BE49-F238E27FC236}">
                <a16:creationId xmlns:a16="http://schemas.microsoft.com/office/drawing/2014/main" id="{FD8BF3E4-6A33-CE42-92EF-ACBDCD446940}"/>
              </a:ext>
            </a:extLst>
          </p:cNvPr>
          <p:cNvSpPr>
            <a:spLocks noGrp="1"/>
          </p:cNvSpPr>
          <p:nvPr>
            <p:ph type="dt" sz="half" idx="10"/>
          </p:nvPr>
        </p:nvSpPr>
        <p:spPr>
          <a:xfrm>
            <a:off x="5087938" y="6309321"/>
            <a:ext cx="2016124" cy="216024"/>
          </a:xfrm>
        </p:spPr>
        <p:txBody>
          <a:bodyPr/>
          <a:lstStyle>
            <a:lvl1pPr>
              <a:defRPr>
                <a:solidFill>
                  <a:schemeClr val="accent1"/>
                </a:solidFill>
              </a:defRPr>
            </a:lvl1pPr>
          </a:lstStyle>
          <a:p>
            <a:fld id="{49B95E72-162F-498F-B705-BE5BB9DFFA3F}" type="datetime1">
              <a:rPr lang="fi-FI" smtClean="0"/>
              <a:pPr/>
              <a:t>17.12.2025</a:t>
            </a:fld>
            <a:endParaRPr lang="fi-FI"/>
          </a:p>
        </p:txBody>
      </p:sp>
      <p:sp>
        <p:nvSpPr>
          <p:cNvPr id="11" name="Footer Placeholder 3">
            <a:extLst>
              <a:ext uri="{FF2B5EF4-FFF2-40B4-BE49-F238E27FC236}">
                <a16:creationId xmlns:a16="http://schemas.microsoft.com/office/drawing/2014/main" id="{BAA656C3-DB25-1E40-8744-A3A131C6C753}"/>
              </a:ext>
            </a:extLst>
          </p:cNvPr>
          <p:cNvSpPr>
            <a:spLocks noGrp="1"/>
          </p:cNvSpPr>
          <p:nvPr>
            <p:ph type="ftr" sz="quarter" idx="11"/>
          </p:nvPr>
        </p:nvSpPr>
        <p:spPr>
          <a:xfrm>
            <a:off x="1199456" y="6309321"/>
            <a:ext cx="3888482" cy="216024"/>
          </a:xfrm>
        </p:spPr>
        <p:txBody>
          <a:bodyPr/>
          <a:lstStyle>
            <a:lvl1pPr>
              <a:defRPr>
                <a:solidFill>
                  <a:schemeClr val="accent1"/>
                </a:solidFill>
              </a:defRPr>
            </a:lvl1pPr>
          </a:lstStyle>
          <a:p>
            <a:r>
              <a:rPr lang="fi-FI"/>
              <a:t>Esityksen nimi ja tekijä</a:t>
            </a:r>
          </a:p>
        </p:txBody>
      </p:sp>
      <p:sp>
        <p:nvSpPr>
          <p:cNvPr id="12" name="Slide Number Placeholder 4">
            <a:extLst>
              <a:ext uri="{FF2B5EF4-FFF2-40B4-BE49-F238E27FC236}">
                <a16:creationId xmlns:a16="http://schemas.microsoft.com/office/drawing/2014/main" id="{DD1F78C1-E9AF-AD44-93AD-4EACBE2B6452}"/>
              </a:ext>
            </a:extLst>
          </p:cNvPr>
          <p:cNvSpPr>
            <a:spLocks noGrp="1"/>
          </p:cNvSpPr>
          <p:nvPr>
            <p:ph type="sldNum" sz="quarter" idx="12"/>
          </p:nvPr>
        </p:nvSpPr>
        <p:spPr>
          <a:xfrm>
            <a:off x="766763" y="6309321"/>
            <a:ext cx="432693" cy="216024"/>
          </a:xfrm>
        </p:spPr>
        <p:txBody>
          <a:bodyPr/>
          <a:lstStyle>
            <a:lvl1pPr>
              <a:defRPr>
                <a:solidFill>
                  <a:schemeClr val="accent1"/>
                </a:solidFill>
              </a:defRPr>
            </a:lvl1pPr>
          </a:lstStyle>
          <a:p>
            <a:fld id="{0861148C-697E-4B67-BDAA-872F34DF1106}" type="slidenum">
              <a:rPr lang="fi-FI" smtClean="0"/>
              <a:pPr/>
              <a:t>‹#›</a:t>
            </a:fld>
            <a:endParaRPr lang="fi-FI"/>
          </a:p>
        </p:txBody>
      </p:sp>
      <p:sp>
        <p:nvSpPr>
          <p:cNvPr id="15" name="Text Placeholder 6">
            <a:extLst>
              <a:ext uri="{FF2B5EF4-FFF2-40B4-BE49-F238E27FC236}">
                <a16:creationId xmlns:a16="http://schemas.microsoft.com/office/drawing/2014/main" id="{708B70D6-6859-0A47-BB27-2512BA6DDBBE}"/>
              </a:ext>
            </a:extLst>
          </p:cNvPr>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accent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Tree>
    <p:extLst>
      <p:ext uri="{BB962C8B-B14F-4D97-AF65-F5344CB8AC3E}">
        <p14:creationId xmlns:p14="http://schemas.microsoft.com/office/powerpoint/2010/main" val="11954602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nosto munakoiso">
    <p:bg>
      <p:bgPr>
        <a:solidFill>
          <a:schemeClr val="accent4"/>
        </a:solidFill>
        <a:effectLst/>
      </p:bgPr>
    </p:bg>
    <p:spTree>
      <p:nvGrpSpPr>
        <p:cNvPr id="1" name=""/>
        <p:cNvGrpSpPr/>
        <p:nvPr/>
      </p:nvGrpSpPr>
      <p:grpSpPr>
        <a:xfrm>
          <a:off x="0" y="0"/>
          <a:ext cx="0" cy="0"/>
          <a:chOff x="0" y="0"/>
          <a:chExt cx="0" cy="0"/>
        </a:xfrm>
      </p:grpSpPr>
      <p:sp>
        <p:nvSpPr>
          <p:cNvPr id="13" name="Date Placeholder 1">
            <a:extLst>
              <a:ext uri="{FF2B5EF4-FFF2-40B4-BE49-F238E27FC236}">
                <a16:creationId xmlns:a16="http://schemas.microsoft.com/office/drawing/2014/main" id="{60DC7559-FD77-AC4E-9652-6582BB737949}"/>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937FF261-7541-42FA-B569-1D24A5023728}" type="datetime1">
              <a:rPr lang="fi-FI" smtClean="0"/>
              <a:pPr/>
              <a:t>17.12.2025</a:t>
            </a:fld>
            <a:endParaRPr lang="fi-FI"/>
          </a:p>
        </p:txBody>
      </p:sp>
      <p:sp>
        <p:nvSpPr>
          <p:cNvPr id="17" name="Footer Placeholder 2">
            <a:extLst>
              <a:ext uri="{FF2B5EF4-FFF2-40B4-BE49-F238E27FC236}">
                <a16:creationId xmlns:a16="http://schemas.microsoft.com/office/drawing/2014/main" id="{E5354114-A672-C947-AAF5-108600FF37C9}"/>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8" name="Slide Number Placeholder 3">
            <a:extLst>
              <a:ext uri="{FF2B5EF4-FFF2-40B4-BE49-F238E27FC236}">
                <a16:creationId xmlns:a16="http://schemas.microsoft.com/office/drawing/2014/main" id="{45141B9B-72BE-6C4C-9477-361EBAE36E7A}"/>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a:p>
        </p:txBody>
      </p:sp>
      <p:sp>
        <p:nvSpPr>
          <p:cNvPr id="19" name="Text Placeholder 6">
            <a:extLst>
              <a:ext uri="{FF2B5EF4-FFF2-40B4-BE49-F238E27FC236}">
                <a16:creationId xmlns:a16="http://schemas.microsoft.com/office/drawing/2014/main" id="{B0208803-84FE-304B-81AE-C023321EF4F0}"/>
              </a:ext>
            </a:extLst>
          </p:cNvPr>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bg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7" name="Freeform 6">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016902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nosto tumman vihreä">
    <p:bg>
      <p:bgPr>
        <a:solidFill>
          <a:schemeClr val="accent5"/>
        </a:solid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848B0291-B898-B343-A449-D16EE66EE43C}"/>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937FF261-7541-42FA-B569-1D24A5023728}" type="datetime1">
              <a:rPr lang="fi-FI" smtClean="0"/>
              <a:pPr/>
              <a:t>17.12.2025</a:t>
            </a:fld>
            <a:endParaRPr lang="fi-FI"/>
          </a:p>
        </p:txBody>
      </p:sp>
      <p:sp>
        <p:nvSpPr>
          <p:cNvPr id="10" name="Footer Placeholder 2">
            <a:extLst>
              <a:ext uri="{FF2B5EF4-FFF2-40B4-BE49-F238E27FC236}">
                <a16:creationId xmlns:a16="http://schemas.microsoft.com/office/drawing/2014/main" id="{E36443A4-250C-8B49-AD97-6FF4A7A3E311}"/>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1" name="Slide Number Placeholder 3">
            <a:extLst>
              <a:ext uri="{FF2B5EF4-FFF2-40B4-BE49-F238E27FC236}">
                <a16:creationId xmlns:a16="http://schemas.microsoft.com/office/drawing/2014/main" id="{204E5369-5F14-854F-8FD2-EBF0BE0A8287}"/>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a:p>
        </p:txBody>
      </p:sp>
      <p:sp>
        <p:nvSpPr>
          <p:cNvPr id="12" name="Text Placeholder 6">
            <a:extLst>
              <a:ext uri="{FF2B5EF4-FFF2-40B4-BE49-F238E27FC236}">
                <a16:creationId xmlns:a16="http://schemas.microsoft.com/office/drawing/2014/main" id="{C825B30B-3542-D445-9ADF-137E84B66644}"/>
              </a:ext>
            </a:extLst>
          </p:cNvPr>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bg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7" name="Freeform 6">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948099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Aloitus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365DF94-9EAF-B84C-8058-7FA69847AF8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7" name="Subtitle 2">
            <a:extLst>
              <a:ext uri="{FF2B5EF4-FFF2-40B4-BE49-F238E27FC236}">
                <a16:creationId xmlns:a16="http://schemas.microsoft.com/office/drawing/2014/main" id="{3B7F8A1B-C130-8B4D-BD2B-31F34D3F1596}"/>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8" name="Text Placeholder 12">
            <a:extLst>
              <a:ext uri="{FF2B5EF4-FFF2-40B4-BE49-F238E27FC236}">
                <a16:creationId xmlns:a16="http://schemas.microsoft.com/office/drawing/2014/main" id="{B5032801-58FE-EB40-A146-EC4E56E0811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17.12.2025</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718593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Aloitus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365DF94-9EAF-B84C-8058-7FA69847AF8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7" name="Subtitle 2">
            <a:extLst>
              <a:ext uri="{FF2B5EF4-FFF2-40B4-BE49-F238E27FC236}">
                <a16:creationId xmlns:a16="http://schemas.microsoft.com/office/drawing/2014/main" id="{3B7F8A1B-C130-8B4D-BD2B-31F34D3F1596}"/>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8" name="Text Placeholder 12">
            <a:extLst>
              <a:ext uri="{FF2B5EF4-FFF2-40B4-BE49-F238E27FC236}">
                <a16:creationId xmlns:a16="http://schemas.microsoft.com/office/drawing/2014/main" id="{B5032801-58FE-EB40-A146-EC4E56E0811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17.12.2025</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9033190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Aloitus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365DF94-9EAF-B84C-8058-7FA69847AF8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7" name="Subtitle 2">
            <a:extLst>
              <a:ext uri="{FF2B5EF4-FFF2-40B4-BE49-F238E27FC236}">
                <a16:creationId xmlns:a16="http://schemas.microsoft.com/office/drawing/2014/main" id="{3B7F8A1B-C130-8B4D-BD2B-31F34D3F1596}"/>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8" name="Text Placeholder 12">
            <a:extLst>
              <a:ext uri="{FF2B5EF4-FFF2-40B4-BE49-F238E27FC236}">
                <a16:creationId xmlns:a16="http://schemas.microsoft.com/office/drawing/2014/main" id="{B5032801-58FE-EB40-A146-EC4E56E0811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17.12.2025</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615106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endParaRPr lang="fi-FI" noProof="0" dirty="0"/>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latin typeface="Trio Grotesk" panose="020B0505040000000004" pitchFamily="34" charset="77"/>
              </a:defRPr>
            </a:lvl1pPr>
          </a:lstStyle>
          <a:p>
            <a:fld id="{A1943726-A193-45B0-8099-2C2B570FF038}" type="datetime1">
              <a:rPr lang="fi-FI" smtClean="0"/>
              <a:pPr/>
              <a:t>17.12.2025</a:t>
            </a:fld>
            <a:endParaRPr lang="fi-FI" dirty="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latin typeface="Trio Grotesk" panose="020B0505040000000004" pitchFamily="34" charset="77"/>
              </a:defRPr>
            </a:lvl1pPr>
          </a:lstStyle>
          <a:p>
            <a:r>
              <a:rPr lang="fi-FI"/>
              <a:t>Esityksen nimi ja tekijä</a:t>
            </a:r>
            <a:endParaRPr lang="fi-FI" dirty="0"/>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latin typeface="Trio Grotesk" panose="020B0505040000000004" pitchFamily="34" charset="77"/>
              </a:defRPr>
            </a:lvl1pPr>
          </a:lstStyle>
          <a:p>
            <a:fld id="{0861148C-697E-4B67-BDAA-872F34DF1106}" type="slidenum">
              <a:rPr lang="fi-FI" smtClean="0"/>
              <a:pPr/>
              <a:t>‹#›</a:t>
            </a:fld>
            <a:endParaRPr lang="fi-FI" dirty="0"/>
          </a:p>
        </p:txBody>
      </p:sp>
      <p:sp>
        <p:nvSpPr>
          <p:cNvPr id="8" name="(c)" hidden="1"/>
          <p:cNvSpPr txBox="1"/>
          <p:nvPr userDrawn="1"/>
        </p:nvSpPr>
        <p:spPr>
          <a:xfrm>
            <a:off x="11814996" y="6891795"/>
            <a:ext cx="370294" cy="30778"/>
          </a:xfrm>
          <a:prstGeom prst="rect">
            <a:avLst/>
          </a:prstGeom>
          <a:noFill/>
        </p:spPr>
        <p:txBody>
          <a:bodyPr wrap="none" lIns="0" tIns="0" rIns="0" bIns="0" rtlCol="0">
            <a:spAutoFit/>
          </a:bodyPr>
          <a:lstStyle/>
          <a:p>
            <a:pPr algn="r"/>
            <a:r>
              <a:rPr lang="fi-FI" sz="200" b="0" i="0" dirty="0">
                <a:solidFill>
                  <a:schemeClr val="bg1"/>
                </a:solidFill>
                <a:latin typeface="Trio Grotesk" panose="020B0505040000000004" pitchFamily="34" charset="77"/>
              </a:rPr>
              <a:t>©grow. for</a:t>
            </a:r>
            <a:r>
              <a:rPr lang="fi-FI" sz="200" b="0" i="0" baseline="0" dirty="0">
                <a:solidFill>
                  <a:schemeClr val="bg1"/>
                </a:solidFill>
                <a:latin typeface="Trio Grotesk" panose="020B0505040000000004" pitchFamily="34" charset="77"/>
              </a:rPr>
              <a:t>  kuntaliitto</a:t>
            </a:r>
            <a:endParaRPr lang="en-GB" sz="200" b="0" i="0" dirty="0" err="1">
              <a:solidFill>
                <a:schemeClr val="bg1"/>
              </a:solidFill>
              <a:latin typeface="Trio Grotesk" panose="020B0505040000000004" pitchFamily="34" charset="77"/>
            </a:endParaRPr>
          </a:p>
        </p:txBody>
      </p:sp>
      <p:pic>
        <p:nvPicPr>
          <p:cNvPr id="9" name="(logo)" descr="Z:\GRW (grow)\logot\copyright_grow.png" hidden="1"/>
          <p:cNvPicPr>
            <a:picLocks noChangeAspect="1" noChangeArrowheads="1"/>
          </p:cNvPicPr>
          <p:nvPr userDrawn="1"/>
        </p:nvPicPr>
        <p:blipFill>
          <a:blip r:embed="rId67" cstate="email">
            <a:extLst>
              <a:ext uri="{28A0092B-C50C-407E-A947-70E740481C1C}">
                <a14:useLocalDpi xmlns:a14="http://schemas.microsoft.com/office/drawing/2010/main"/>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649" r:id="rId1"/>
    <p:sldLayoutId id="2147483700" r:id="rId2"/>
    <p:sldLayoutId id="2147483660" r:id="rId3"/>
    <p:sldLayoutId id="2147483662" r:id="rId4"/>
    <p:sldLayoutId id="2147483711" r:id="rId5"/>
    <p:sldLayoutId id="2147483663" r:id="rId6"/>
    <p:sldLayoutId id="2147483715" r:id="rId7"/>
    <p:sldLayoutId id="2147483714" r:id="rId8"/>
    <p:sldLayoutId id="2147483713" r:id="rId9"/>
    <p:sldLayoutId id="2147483661" r:id="rId10"/>
    <p:sldLayoutId id="2147483696" r:id="rId11"/>
    <p:sldLayoutId id="2147483699" r:id="rId12"/>
    <p:sldLayoutId id="2147483682" r:id="rId13"/>
    <p:sldLayoutId id="2147483720" r:id="rId14"/>
    <p:sldLayoutId id="2147483721" r:id="rId15"/>
    <p:sldLayoutId id="2147483723" r:id="rId16"/>
    <p:sldLayoutId id="2147483724" r:id="rId17"/>
    <p:sldLayoutId id="2147483725" r:id="rId18"/>
    <p:sldLayoutId id="2147483671" r:id="rId19"/>
    <p:sldLayoutId id="2147483672" r:id="rId20"/>
    <p:sldLayoutId id="2147483673" r:id="rId21"/>
    <p:sldLayoutId id="2147483684" r:id="rId22"/>
    <p:sldLayoutId id="2147483685" r:id="rId23"/>
    <p:sldLayoutId id="2147483686" r:id="rId24"/>
    <p:sldLayoutId id="2147483708" r:id="rId25"/>
    <p:sldLayoutId id="2147483651" r:id="rId26"/>
    <p:sldLayoutId id="2147483706" r:id="rId27"/>
    <p:sldLayoutId id="2147483707" r:id="rId28"/>
    <p:sldLayoutId id="2147483709" r:id="rId29"/>
    <p:sldLayoutId id="2147483710" r:id="rId30"/>
    <p:sldLayoutId id="2147483669" r:id="rId31"/>
    <p:sldLayoutId id="2147483670" r:id="rId32"/>
    <p:sldLayoutId id="2147483668" r:id="rId33"/>
    <p:sldLayoutId id="2147483704" r:id="rId34"/>
    <p:sldLayoutId id="2147483705" r:id="rId35"/>
    <p:sldLayoutId id="2147483703" r:id="rId36"/>
    <p:sldLayoutId id="2147483650" r:id="rId37"/>
    <p:sldLayoutId id="2147483712" r:id="rId38"/>
    <p:sldLayoutId id="2147483677" r:id="rId39"/>
    <p:sldLayoutId id="2147483675" r:id="rId40"/>
    <p:sldLayoutId id="2147483680" r:id="rId41"/>
    <p:sldLayoutId id="2147483679" r:id="rId42"/>
    <p:sldLayoutId id="2147483653" r:id="rId43"/>
    <p:sldLayoutId id="2147483652" r:id="rId44"/>
    <p:sldLayoutId id="2147483674" r:id="rId45"/>
    <p:sldLayoutId id="2147483676" r:id="rId46"/>
    <p:sldLayoutId id="2147483681" r:id="rId47"/>
    <p:sldLayoutId id="2147483702" r:id="rId48"/>
    <p:sldLayoutId id="2147483693" r:id="rId49"/>
    <p:sldLayoutId id="2147483694" r:id="rId50"/>
    <p:sldLayoutId id="2147483695" r:id="rId51"/>
    <p:sldLayoutId id="2147483689" r:id="rId52"/>
    <p:sldLayoutId id="2147483688" r:id="rId53"/>
    <p:sldLayoutId id="2147483690" r:id="rId54"/>
    <p:sldLayoutId id="2147483691" r:id="rId55"/>
    <p:sldLayoutId id="2147483664" r:id="rId56"/>
    <p:sldLayoutId id="2147483665" r:id="rId57"/>
    <p:sldLayoutId id="2147483666" r:id="rId58"/>
    <p:sldLayoutId id="2147483716" r:id="rId59"/>
    <p:sldLayoutId id="2147483654" r:id="rId60"/>
    <p:sldLayoutId id="2147483683" r:id="rId61"/>
    <p:sldLayoutId id="2147483687" r:id="rId62"/>
    <p:sldLayoutId id="2147483698" r:id="rId63"/>
    <p:sldLayoutId id="2147483692" r:id="rId64"/>
    <p:sldLayoutId id="2147483697" r:id="rId65"/>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600" b="1" i="0" kern="1200" spc="-150">
          <a:solidFill>
            <a:schemeClr val="accent1"/>
          </a:solidFill>
          <a:latin typeface="Trio Grotesk" panose="020B0505040000000004" pitchFamily="34" charset="77"/>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14488" indent="-271463" algn="l" defTabSz="914400" rtl="0" eaLnBrk="1" latinLnBrk="0" hangingPunct="1">
        <a:lnSpc>
          <a:spcPct val="100000"/>
        </a:lnSpc>
        <a:spcBef>
          <a:spcPts val="2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8988"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5pPr>
      <a:lvl6pPr marL="2513013" indent="-273050"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6pPr>
      <a:lvl7pPr marL="2957513"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7pPr>
      <a:lvl8pPr marL="3409950" indent="-27146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8pPr>
      <a:lvl9pPr marL="3856038" indent="-26511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hyperlink" Target="https://www.hankinnat.fi/ajankohtaista/2024/marraskuun-2024-case-keskiviikossa-poydalla-suosikkitapaukset" TargetMode="External"/><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Case-keskiviikko</a:t>
            </a:r>
            <a:br>
              <a:rPr lang="fi-FI" dirty="0"/>
            </a:br>
            <a:r>
              <a:rPr lang="fi-FI" dirty="0"/>
              <a:t>Tarjousten vertailu</a:t>
            </a:r>
          </a:p>
        </p:txBody>
      </p:sp>
      <p:sp>
        <p:nvSpPr>
          <p:cNvPr id="3" name="Subtitle 2"/>
          <p:cNvSpPr>
            <a:spLocks noGrp="1"/>
          </p:cNvSpPr>
          <p:nvPr>
            <p:ph type="subTitle" idx="1"/>
          </p:nvPr>
        </p:nvSpPr>
        <p:spPr/>
        <p:txBody>
          <a:bodyPr/>
          <a:lstStyle/>
          <a:p>
            <a:r>
              <a:rPr lang="fi-FI" dirty="0"/>
              <a:t>10.12.2025 JHNY, </a:t>
            </a:r>
            <a:r>
              <a:rPr lang="fi-FI" dirty="0" err="1"/>
              <a:t>Teams</a:t>
            </a:r>
            <a:r>
              <a:rPr lang="fi-FI" dirty="0"/>
              <a:t>-koulutus</a:t>
            </a:r>
          </a:p>
        </p:txBody>
      </p:sp>
    </p:spTree>
    <p:extLst>
      <p:ext uri="{BB962C8B-B14F-4D97-AF65-F5344CB8AC3E}">
        <p14:creationId xmlns:p14="http://schemas.microsoft.com/office/powerpoint/2010/main" val="14496898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E86C7B-B6E5-F497-4262-E468F9C71DFE}"/>
              </a:ext>
            </a:extLst>
          </p:cNvPr>
          <p:cNvSpPr>
            <a:spLocks noGrp="1"/>
          </p:cNvSpPr>
          <p:nvPr>
            <p:ph type="title"/>
          </p:nvPr>
        </p:nvSpPr>
        <p:spPr/>
        <p:txBody>
          <a:bodyPr/>
          <a:lstStyle/>
          <a:p>
            <a:r>
              <a:rPr lang="fi-FI" dirty="0"/>
              <a:t>Ennakkokysymykset</a:t>
            </a:r>
          </a:p>
        </p:txBody>
      </p:sp>
      <p:sp>
        <p:nvSpPr>
          <p:cNvPr id="3" name="Dian numeron paikkamerkki 2">
            <a:extLst>
              <a:ext uri="{FF2B5EF4-FFF2-40B4-BE49-F238E27FC236}">
                <a16:creationId xmlns:a16="http://schemas.microsoft.com/office/drawing/2014/main" id="{36356489-4D7E-64AB-AF96-69314524861D}"/>
              </a:ext>
            </a:extLst>
          </p:cNvPr>
          <p:cNvSpPr>
            <a:spLocks noGrp="1"/>
          </p:cNvSpPr>
          <p:nvPr>
            <p:ph type="sldNum" sz="quarter" idx="12"/>
          </p:nvPr>
        </p:nvSpPr>
        <p:spPr/>
        <p:txBody>
          <a:bodyPr/>
          <a:lstStyle/>
          <a:p>
            <a:fld id="{0861148C-697E-4B67-BDAA-872F34DF1106}" type="slidenum">
              <a:rPr lang="fi-FI" smtClean="0"/>
              <a:pPr/>
              <a:t>10</a:t>
            </a:fld>
            <a:endParaRPr lang="fi-FI" dirty="0"/>
          </a:p>
        </p:txBody>
      </p:sp>
      <p:sp>
        <p:nvSpPr>
          <p:cNvPr id="9" name="Sisällön paikkamerkki 8">
            <a:extLst>
              <a:ext uri="{FF2B5EF4-FFF2-40B4-BE49-F238E27FC236}">
                <a16:creationId xmlns:a16="http://schemas.microsoft.com/office/drawing/2014/main" id="{76DBF54F-0CD6-E9B0-2CE6-600C3EA733EF}"/>
              </a:ext>
            </a:extLst>
          </p:cNvPr>
          <p:cNvSpPr>
            <a:spLocks noGrp="1"/>
          </p:cNvSpPr>
          <p:nvPr>
            <p:ph idx="1"/>
          </p:nvPr>
        </p:nvSpPr>
        <p:spPr>
          <a:xfrm>
            <a:off x="479376" y="1728977"/>
            <a:ext cx="11305255" cy="4076287"/>
          </a:xfrm>
        </p:spPr>
        <p:txBody>
          <a:bodyPr/>
          <a:lstStyle/>
          <a:p>
            <a:pPr marL="0" indent="0">
              <a:buNone/>
            </a:pPr>
            <a:r>
              <a:rPr lang="fi-FI" sz="1800" dirty="0">
                <a:ea typeface="Aptos" panose="020B0004020202020204" pitchFamily="34" charset="0"/>
                <a:cs typeface="Times New Roman" panose="02020603050405020304" pitchFamily="18" charset="0"/>
              </a:rPr>
              <a:t>Kysymys 1: Mitä voimme tehdä, jos huomaamme virheen cloudian kaavassa? </a:t>
            </a:r>
            <a:br>
              <a:rPr lang="fi-FI" sz="1800" dirty="0">
                <a:ea typeface="Aptos" panose="020B0004020202020204" pitchFamily="34" charset="0"/>
                <a:cs typeface="Times New Roman" panose="02020603050405020304" pitchFamily="18" charset="0"/>
              </a:rPr>
            </a:br>
            <a:br>
              <a:rPr lang="fi-FI" sz="1800" dirty="0">
                <a:ea typeface="Aptos" panose="020B0004020202020204" pitchFamily="34" charset="0"/>
                <a:cs typeface="Times New Roman" panose="02020603050405020304" pitchFamily="18" charset="0"/>
              </a:rPr>
            </a:br>
            <a:r>
              <a:rPr lang="fi-FI" sz="1800" dirty="0">
                <a:ea typeface="Aptos" panose="020B0004020202020204" pitchFamily="34" charset="0"/>
                <a:cs typeface="Times New Roman" panose="02020603050405020304" pitchFamily="18" charset="0"/>
              </a:rPr>
              <a:t>Vastaus: Jos kaavassa merkittävä virhe, oletettavasti hankintayksikön ”moka”. Vaikea korjata. Pitää arvioida tapauskohtaisesti.</a:t>
            </a:r>
          </a:p>
          <a:p>
            <a:pPr marL="0" indent="0">
              <a:buNone/>
            </a:pPr>
            <a:br>
              <a:rPr lang="fi-FI" sz="1800" dirty="0">
                <a:ea typeface="Aptos" panose="020B0004020202020204" pitchFamily="34" charset="0"/>
                <a:cs typeface="Times New Roman" panose="02020603050405020304" pitchFamily="18" charset="0"/>
              </a:rPr>
            </a:br>
            <a:br>
              <a:rPr lang="fi-FI" sz="1800" dirty="0">
                <a:ea typeface="Aptos" panose="020B0004020202020204" pitchFamily="34" charset="0"/>
                <a:cs typeface="Times New Roman" panose="02020603050405020304" pitchFamily="18" charset="0"/>
              </a:rPr>
            </a:br>
            <a:r>
              <a:rPr lang="fi-FI" sz="1800" dirty="0">
                <a:ea typeface="Aptos" panose="020B0004020202020204" pitchFamily="34" charset="0"/>
                <a:cs typeface="Times New Roman" panose="02020603050405020304" pitchFamily="18" charset="0"/>
              </a:rPr>
              <a:t>Kysymys 2: </a:t>
            </a:r>
            <a:r>
              <a:rPr lang="fi-FI" sz="1800" kern="100" dirty="0"/>
              <a:t>Vaihtoehtoisten tarjousten vertailusta ja niihin liittyvistä huomioista ja riskeistä olisi mielenkiintoista kuulla.</a:t>
            </a:r>
            <a:br>
              <a:rPr lang="fi-FI" sz="1800" kern="100" dirty="0"/>
            </a:br>
            <a:br>
              <a:rPr lang="fi-FI" sz="1800" kern="100" dirty="0"/>
            </a:br>
            <a:r>
              <a:rPr lang="fi-FI" sz="1800" kern="100" dirty="0"/>
              <a:t>Vastaus: Vaihtoehtoinen tarjous yleensä vaikea vertailla. Vaihtoehtoista tarjousta pitää verrata muihin tarjouksiin ja sen tulee täyttää tarjouspyynnön vaatimukset. Jos vaihtoehtoisia tarjouksia halutaan, pitäisi HY:n määritellä käytännössä tarjouspyynnössä ”raamit” vaihtoehdoille.</a:t>
            </a:r>
            <a:endParaRPr lang="fi-FI" sz="1800" dirty="0"/>
          </a:p>
        </p:txBody>
      </p:sp>
    </p:spTree>
    <p:extLst>
      <p:ext uri="{BB962C8B-B14F-4D97-AF65-F5344CB8AC3E}">
        <p14:creationId xmlns:p14="http://schemas.microsoft.com/office/powerpoint/2010/main" val="7335898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52E24-B3A9-653F-02CC-C5A05D3AB4A5}"/>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FD9C1946-51F9-2F85-B9F3-AA1A42FC1D48}"/>
              </a:ext>
            </a:extLst>
          </p:cNvPr>
          <p:cNvSpPr>
            <a:spLocks noGrp="1"/>
          </p:cNvSpPr>
          <p:nvPr>
            <p:ph type="title" idx="4294967295"/>
          </p:nvPr>
        </p:nvSpPr>
        <p:spPr>
          <a:xfrm>
            <a:off x="5072063" y="1160463"/>
            <a:ext cx="6121400" cy="4537075"/>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200"/>
              </a:spcBef>
              <a:spcAft>
                <a:spcPts val="0"/>
              </a:spcAft>
              <a:buClr>
                <a:schemeClr val="accent3"/>
              </a:buClr>
              <a:buSzTx/>
              <a:buFontTx/>
              <a:buNone/>
              <a:tabLst/>
              <a:defRPr/>
            </a:pPr>
            <a:r>
              <a:rPr kumimoji="0" lang="fi-FI" sz="2800" b="1" i="0" u="none" strike="noStrike" kern="1200" cap="none" spc="0" normalizeH="0" baseline="0" noProof="0" dirty="0">
                <a:ln>
                  <a:noFill/>
                </a:ln>
                <a:solidFill>
                  <a:schemeClr val="bg1"/>
                </a:solidFill>
                <a:effectLst/>
                <a:uLnTx/>
                <a:uFillTx/>
                <a:latin typeface="Trio Grotesk" panose="020B0505040000000004" pitchFamily="34" charset="77"/>
                <a:ea typeface="+mn-ea"/>
                <a:cs typeface="+mn-cs"/>
              </a:rPr>
              <a:t>Oikeuskäytäntöä</a:t>
            </a:r>
          </a:p>
          <a:p>
            <a:pPr marL="0" marR="0" lvl="0" indent="0" algn="ctr" defTabSz="914400" rtl="0" eaLnBrk="1" fontAlgn="auto" latinLnBrk="0" hangingPunct="1">
              <a:lnSpc>
                <a:spcPct val="100000"/>
              </a:lnSpc>
              <a:spcBef>
                <a:spcPts val="200"/>
              </a:spcBef>
              <a:spcAft>
                <a:spcPts val="0"/>
              </a:spcAft>
              <a:buClr>
                <a:schemeClr val="accent3"/>
              </a:buClr>
              <a:buSzTx/>
              <a:buFontTx/>
              <a:buNone/>
              <a:tabLst/>
              <a:defRPr/>
            </a:pPr>
            <a:r>
              <a:rPr kumimoji="0" lang="fi-FI" sz="2800" b="1" i="0" u="none" strike="noStrike" kern="1200" cap="none" spc="0" normalizeH="0" baseline="0" noProof="0" dirty="0">
                <a:ln>
                  <a:noFill/>
                </a:ln>
                <a:solidFill>
                  <a:schemeClr val="bg1"/>
                </a:solidFill>
                <a:effectLst/>
                <a:uLnTx/>
                <a:uFillTx/>
                <a:latin typeface="Trio Grotesk" panose="020B0505040000000004" pitchFamily="34" charset="77"/>
                <a:ea typeface="+mn-ea"/>
                <a:cs typeface="+mn-cs"/>
              </a:rPr>
              <a:t>”Pisteyttämisestä tarjouspyynnön mukaisesti”</a:t>
            </a:r>
            <a:endParaRPr kumimoji="0" lang="x-none" sz="2800" b="1" i="0" u="none" strike="noStrike" kern="1200" cap="none" spc="0" normalizeH="0" baseline="0" noProof="0" dirty="0">
              <a:ln>
                <a:noFill/>
              </a:ln>
              <a:solidFill>
                <a:schemeClr val="bg1"/>
              </a:solidFill>
              <a:effectLst/>
              <a:uLnTx/>
              <a:uFillTx/>
              <a:latin typeface="Trio Grotesk" panose="020B0505040000000004" pitchFamily="34" charset="77"/>
              <a:ea typeface="+mn-ea"/>
              <a:cs typeface="+mn-cs"/>
            </a:endParaRPr>
          </a:p>
        </p:txBody>
      </p:sp>
      <p:sp>
        <p:nvSpPr>
          <p:cNvPr id="2" name="Slide Number Placeholder 1">
            <a:extLst>
              <a:ext uri="{FF2B5EF4-FFF2-40B4-BE49-F238E27FC236}">
                <a16:creationId xmlns:a16="http://schemas.microsoft.com/office/drawing/2014/main" id="{C0349C08-85BC-C476-115D-C81DE273D487}"/>
              </a:ext>
            </a:extLst>
          </p:cNvPr>
          <p:cNvSpPr>
            <a:spLocks noGrp="1"/>
          </p:cNvSpPr>
          <p:nvPr>
            <p:ph type="sldNum" sz="quarter" idx="12"/>
          </p:nvPr>
        </p:nvSpPr>
        <p:spPr/>
        <p:txBody>
          <a:bodyPr/>
          <a:lstStyle/>
          <a:p>
            <a:fld id="{0861148C-697E-4B67-BDAA-872F34DF1106}" type="slidenum">
              <a:rPr lang="fi-FI" smtClean="0"/>
              <a:pPr/>
              <a:t>11</a:t>
            </a:fld>
            <a:endParaRPr lang="fi-FI" dirty="0"/>
          </a:p>
        </p:txBody>
      </p:sp>
    </p:spTree>
    <p:extLst>
      <p:ext uri="{BB962C8B-B14F-4D97-AF65-F5344CB8AC3E}">
        <p14:creationId xmlns:p14="http://schemas.microsoft.com/office/powerpoint/2010/main" val="3681847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0D9F1A-C5C3-26DF-C31A-FA2973FEE4C1}"/>
              </a:ext>
            </a:extLst>
          </p:cNvPr>
          <p:cNvSpPr>
            <a:spLocks noGrp="1"/>
          </p:cNvSpPr>
          <p:nvPr>
            <p:ph type="title"/>
          </p:nvPr>
        </p:nvSpPr>
        <p:spPr/>
        <p:txBody>
          <a:bodyPr/>
          <a:lstStyle/>
          <a:p>
            <a:r>
              <a:rPr lang="fi-FI" dirty="0"/>
              <a:t>MAO:339/2025 Tausta 1/3</a:t>
            </a:r>
          </a:p>
        </p:txBody>
      </p:sp>
      <p:sp>
        <p:nvSpPr>
          <p:cNvPr id="3" name="Dian numeron paikkamerkki 2">
            <a:extLst>
              <a:ext uri="{FF2B5EF4-FFF2-40B4-BE49-F238E27FC236}">
                <a16:creationId xmlns:a16="http://schemas.microsoft.com/office/drawing/2014/main" id="{BD9E18FE-D30B-168B-411F-5D5C839CE2A3}"/>
              </a:ext>
            </a:extLst>
          </p:cNvPr>
          <p:cNvSpPr>
            <a:spLocks noGrp="1"/>
          </p:cNvSpPr>
          <p:nvPr>
            <p:ph type="sldNum" sz="quarter" idx="12"/>
          </p:nvPr>
        </p:nvSpPr>
        <p:spPr/>
        <p:txBody>
          <a:bodyPr/>
          <a:lstStyle/>
          <a:p>
            <a:fld id="{0861148C-697E-4B67-BDAA-872F34DF1106}" type="slidenum">
              <a:rPr lang="fi-FI" smtClean="0"/>
              <a:pPr/>
              <a:t>12</a:t>
            </a:fld>
            <a:endParaRPr lang="fi-FI" dirty="0"/>
          </a:p>
        </p:txBody>
      </p:sp>
      <p:sp>
        <p:nvSpPr>
          <p:cNvPr id="4" name="Sisällön paikkamerkki 3">
            <a:extLst>
              <a:ext uri="{FF2B5EF4-FFF2-40B4-BE49-F238E27FC236}">
                <a16:creationId xmlns:a16="http://schemas.microsoft.com/office/drawing/2014/main" id="{3E08C546-237A-80A3-0E4E-972F1633840C}"/>
              </a:ext>
            </a:extLst>
          </p:cNvPr>
          <p:cNvSpPr>
            <a:spLocks noGrp="1"/>
          </p:cNvSpPr>
          <p:nvPr>
            <p:ph idx="1"/>
          </p:nvPr>
        </p:nvSpPr>
        <p:spPr/>
        <p:txBody>
          <a:bodyPr/>
          <a:lstStyle/>
          <a:p>
            <a:r>
              <a:rPr lang="fi-FI" sz="1800" dirty="0"/>
              <a:t>Hankinnan kohteena Asiakaskokemusta mittaava ohjelmiston Saas-palveluhankinta.</a:t>
            </a:r>
          </a:p>
          <a:p>
            <a:r>
              <a:rPr lang="fi-FI" sz="1800" dirty="0"/>
              <a:t>Hankinnan ennakoitu arvo noin 250.000€</a:t>
            </a:r>
          </a:p>
          <a:p>
            <a:endParaRPr lang="fi-FI" sz="1800" dirty="0"/>
          </a:p>
          <a:p>
            <a:r>
              <a:rPr lang="fi-FI" sz="1800" dirty="0"/>
              <a:t>Valitus: tarjoaja on saanut tarjouspyynnössä ilmoitetusta pistetaulukosta poikkeavia pisteitä</a:t>
            </a:r>
            <a:br>
              <a:rPr lang="fi-FI" sz="1800" dirty="0"/>
            </a:br>
            <a:r>
              <a:rPr lang="fi-FI" sz="1800" dirty="0"/>
              <a:t> ”Sanallisissa arvioissa laatu on arvioitu ”hyväksi” ”tyydyttävän” sijaan ja valittajalle annettu </a:t>
            </a:r>
            <a:r>
              <a:rPr lang="fi-FI" sz="1800" b="1" dirty="0"/>
              <a:t>viisi pistettä</a:t>
            </a:r>
            <a:r>
              <a:rPr lang="fi-FI" sz="1800" dirty="0"/>
              <a:t>. Tarjouspyynnössä ”hyvän” mukainen pistemäärä on ollut </a:t>
            </a:r>
            <a:r>
              <a:rPr lang="fi-FI" sz="1800" b="1" dirty="0"/>
              <a:t>kuusi pistettä</a:t>
            </a:r>
            <a:r>
              <a:rPr lang="fi-FI" sz="1800" dirty="0"/>
              <a:t>. Pisteiden korjaaminen aiheuttaisi sen, että valittaja voittaisi tarjouskilpailun. ”</a:t>
            </a:r>
          </a:p>
        </p:txBody>
      </p:sp>
    </p:spTree>
    <p:extLst>
      <p:ext uri="{BB962C8B-B14F-4D97-AF65-F5344CB8AC3E}">
        <p14:creationId xmlns:p14="http://schemas.microsoft.com/office/powerpoint/2010/main" val="3983092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9DD9A-0672-8A38-B118-C5EF08620CD5}"/>
              </a:ext>
            </a:extLst>
          </p:cNvPr>
          <p:cNvSpPr>
            <a:spLocks noGrp="1"/>
          </p:cNvSpPr>
          <p:nvPr>
            <p:ph type="title"/>
          </p:nvPr>
        </p:nvSpPr>
        <p:spPr/>
        <p:txBody>
          <a:bodyPr/>
          <a:lstStyle/>
          <a:p>
            <a:r>
              <a:rPr lang="fi-FI" dirty="0"/>
              <a:t>MAO:339/2025 Pisteytyksestä tarjouspyynnöllä 2/3</a:t>
            </a:r>
          </a:p>
        </p:txBody>
      </p:sp>
      <p:sp>
        <p:nvSpPr>
          <p:cNvPr id="3" name="Dian numeron paikkamerkki 2">
            <a:extLst>
              <a:ext uri="{FF2B5EF4-FFF2-40B4-BE49-F238E27FC236}">
                <a16:creationId xmlns:a16="http://schemas.microsoft.com/office/drawing/2014/main" id="{C192DE4E-C7A0-3724-249B-0A61F2830EF0}"/>
              </a:ext>
            </a:extLst>
          </p:cNvPr>
          <p:cNvSpPr>
            <a:spLocks noGrp="1"/>
          </p:cNvSpPr>
          <p:nvPr>
            <p:ph type="sldNum" sz="quarter" idx="12"/>
          </p:nvPr>
        </p:nvSpPr>
        <p:spPr/>
        <p:txBody>
          <a:bodyPr/>
          <a:lstStyle/>
          <a:p>
            <a:fld id="{0861148C-697E-4B67-BDAA-872F34DF1106}" type="slidenum">
              <a:rPr lang="fi-FI" smtClean="0"/>
              <a:pPr/>
              <a:t>13</a:t>
            </a:fld>
            <a:endParaRPr lang="fi-FI" dirty="0"/>
          </a:p>
        </p:txBody>
      </p:sp>
      <p:sp>
        <p:nvSpPr>
          <p:cNvPr id="4" name="Sisällön paikkamerkki 3">
            <a:extLst>
              <a:ext uri="{FF2B5EF4-FFF2-40B4-BE49-F238E27FC236}">
                <a16:creationId xmlns:a16="http://schemas.microsoft.com/office/drawing/2014/main" id="{77113853-B95A-47C9-6762-3B577C8ED641}"/>
              </a:ext>
            </a:extLst>
          </p:cNvPr>
          <p:cNvSpPr>
            <a:spLocks noGrp="1"/>
          </p:cNvSpPr>
          <p:nvPr>
            <p:ph idx="1"/>
          </p:nvPr>
        </p:nvSpPr>
        <p:spPr/>
        <p:txBody>
          <a:bodyPr/>
          <a:lstStyle/>
          <a:p>
            <a:r>
              <a:rPr lang="fi-FI" sz="1400" dirty="0"/>
              <a:t>Välilehdellä ’Laatuarviointitaulukko’ kuvataan pisteytettävät tekijät, joilla annetaan tarjotulle järjestelmäkokonaisuudella laatupisteinä laskettava pistemäärä. Pisteytettäviä asioita on kolme (3) ja kokonaisuudesta saa siis yhteensä 0–33 pistettä. Ellei toisin mainita, desimaalit (0,1-0,9) ovat mahdollisia pisteytyksissä. Pyydettävät tiedot, pisteytysperusteet ja pisteytyksessä painotettavat seikat kuvataan välilehdellä ’Laatuarviointitaulukko’.</a:t>
            </a:r>
          </a:p>
          <a:p>
            <a:endParaRPr lang="fi-FI" sz="1400" dirty="0"/>
          </a:p>
          <a:p>
            <a:r>
              <a:rPr lang="fi-FI" sz="1400" dirty="0"/>
              <a:t>Erinomaisesti = 11 pistettä</a:t>
            </a:r>
          </a:p>
          <a:p>
            <a:r>
              <a:rPr lang="fi-FI" sz="1400" dirty="0"/>
              <a:t>Erinomainen vastaus vastaa uskottavasti kaikkiin painotettuihin kohtiin konkreettisesti ja tilaajan tarpeet erinomaisesti huomioiden. Erinomainen vastaus myös huomioi kaikilta osin tilaajalle olennaiset asiat ja näkökulmat kyseiseen kysymykseen. Sisällöltään erinomaisessa vastauksessa kuvailtu kokonaisuus vastaa miltei kaikilta osin Tilaajan tarpeita sellaisenaan, eikä kokonaisuus vaadi räätälöintiä tai muokkauksia.</a:t>
            </a:r>
          </a:p>
          <a:p>
            <a:r>
              <a:rPr lang="fi-FI" sz="1400" dirty="0"/>
              <a:t>Kiitettävästi = 8 pistettä</a:t>
            </a:r>
          </a:p>
          <a:p>
            <a:r>
              <a:rPr lang="fi-FI" sz="1400" dirty="0"/>
              <a:t>Kiitettävä vastaus vastaa uskottavasti lähes kaikkiin painotettuihin kohtiin….</a:t>
            </a:r>
          </a:p>
        </p:txBody>
      </p:sp>
    </p:spTree>
    <p:extLst>
      <p:ext uri="{BB962C8B-B14F-4D97-AF65-F5344CB8AC3E}">
        <p14:creationId xmlns:p14="http://schemas.microsoft.com/office/powerpoint/2010/main" val="23225770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D84F8A-8200-847C-B679-FB54590F7BAA}"/>
              </a:ext>
            </a:extLst>
          </p:cNvPr>
          <p:cNvSpPr>
            <a:spLocks noGrp="1"/>
          </p:cNvSpPr>
          <p:nvPr>
            <p:ph type="title"/>
          </p:nvPr>
        </p:nvSpPr>
        <p:spPr/>
        <p:txBody>
          <a:bodyPr/>
          <a:lstStyle/>
          <a:p>
            <a:r>
              <a:rPr lang="fi-FI" dirty="0"/>
              <a:t>MAO:339/2025 Lopputulos 3/3</a:t>
            </a:r>
          </a:p>
        </p:txBody>
      </p:sp>
      <p:sp>
        <p:nvSpPr>
          <p:cNvPr id="3" name="Dian numeron paikkamerkki 2">
            <a:extLst>
              <a:ext uri="{FF2B5EF4-FFF2-40B4-BE49-F238E27FC236}">
                <a16:creationId xmlns:a16="http://schemas.microsoft.com/office/drawing/2014/main" id="{68F5ECF7-E2C2-4E18-D624-250E5A02F194}"/>
              </a:ext>
            </a:extLst>
          </p:cNvPr>
          <p:cNvSpPr>
            <a:spLocks noGrp="1"/>
          </p:cNvSpPr>
          <p:nvPr>
            <p:ph type="sldNum" sz="quarter" idx="12"/>
          </p:nvPr>
        </p:nvSpPr>
        <p:spPr/>
        <p:txBody>
          <a:bodyPr/>
          <a:lstStyle/>
          <a:p>
            <a:fld id="{0861148C-697E-4B67-BDAA-872F34DF1106}" type="slidenum">
              <a:rPr lang="fi-FI" smtClean="0"/>
              <a:pPr/>
              <a:t>14</a:t>
            </a:fld>
            <a:endParaRPr lang="fi-FI" dirty="0"/>
          </a:p>
        </p:txBody>
      </p:sp>
      <p:sp>
        <p:nvSpPr>
          <p:cNvPr id="4" name="Sisällön paikkamerkki 3">
            <a:extLst>
              <a:ext uri="{FF2B5EF4-FFF2-40B4-BE49-F238E27FC236}">
                <a16:creationId xmlns:a16="http://schemas.microsoft.com/office/drawing/2014/main" id="{221B5B20-D333-FA1E-6A05-77115D61DF71}"/>
              </a:ext>
            </a:extLst>
          </p:cNvPr>
          <p:cNvSpPr>
            <a:spLocks noGrp="1"/>
          </p:cNvSpPr>
          <p:nvPr>
            <p:ph idx="1"/>
          </p:nvPr>
        </p:nvSpPr>
        <p:spPr>
          <a:xfrm>
            <a:off x="766763" y="2060848"/>
            <a:ext cx="10658475" cy="3744640"/>
          </a:xfrm>
        </p:spPr>
        <p:txBody>
          <a:bodyPr/>
          <a:lstStyle/>
          <a:p>
            <a:endParaRPr lang="fi-FI" sz="1800" dirty="0"/>
          </a:p>
          <a:p>
            <a:r>
              <a:rPr lang="fi-FI" sz="1800" b="1" dirty="0"/>
              <a:t>Tarjouspyyntöasiakirjoissa</a:t>
            </a:r>
            <a:r>
              <a:rPr lang="fi-FI" sz="1800" dirty="0"/>
              <a:t> </a:t>
            </a:r>
            <a:r>
              <a:rPr lang="fi-FI" sz="1800" b="1" dirty="0"/>
              <a:t>ei ole mainintaa </a:t>
            </a:r>
            <a:r>
              <a:rPr lang="fi-FI" sz="1800" dirty="0"/>
              <a:t>siitä, että arviointiryhmä arvioisi tarjoukset pisteytystaulukosta poikkeavasti tai että ryhmän antamista pisteistä muodostettaisiin keskiarvo.</a:t>
            </a:r>
          </a:p>
          <a:p>
            <a:r>
              <a:rPr lang="fi-FI" sz="1800" dirty="0"/>
              <a:t>Koska hankintayksikkö on antanut laatuarviointitaulukon osalta suoritetussa tarjousvertailussa sekä valittajalle että voittaneelle tarjoajalle </a:t>
            </a:r>
            <a:r>
              <a:rPr lang="fi-FI" sz="1800" b="1" dirty="0"/>
              <a:t>pisteytysasteikosta poikkeavia pistemääriä</a:t>
            </a:r>
            <a:r>
              <a:rPr lang="fi-FI" sz="1800" dirty="0"/>
              <a:t>, tarjousten vertailu on suoritettu tarjouspyyntöasiakirjoissa ilmoitettuun nähden virheellisesti.</a:t>
            </a:r>
          </a:p>
          <a:p>
            <a:endParaRPr lang="fi-FI" sz="1800" dirty="0"/>
          </a:p>
          <a:p>
            <a:r>
              <a:rPr lang="fi-FI" sz="1800" dirty="0"/>
              <a:t>Lopputulos:  Kisa uusiksi ja oikeudenkäyntikulut hankintayksikön maksettavaksi</a:t>
            </a:r>
          </a:p>
        </p:txBody>
      </p:sp>
    </p:spTree>
    <p:extLst>
      <p:ext uri="{BB962C8B-B14F-4D97-AF65-F5344CB8AC3E}">
        <p14:creationId xmlns:p14="http://schemas.microsoft.com/office/powerpoint/2010/main" val="1741928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9F20FD-63B8-62D3-C21E-27B68E4B5F41}"/>
              </a:ext>
            </a:extLst>
          </p:cNvPr>
          <p:cNvSpPr>
            <a:spLocks noGrp="1"/>
          </p:cNvSpPr>
          <p:nvPr>
            <p:ph type="title"/>
          </p:nvPr>
        </p:nvSpPr>
        <p:spPr/>
        <p:txBody>
          <a:bodyPr/>
          <a:lstStyle/>
          <a:p>
            <a:r>
              <a:rPr lang="fi-FI" dirty="0"/>
              <a:t>MAO:360/2025 Tausta 1/3</a:t>
            </a:r>
          </a:p>
        </p:txBody>
      </p:sp>
      <p:sp>
        <p:nvSpPr>
          <p:cNvPr id="3" name="Dian numeron paikkamerkki 2">
            <a:extLst>
              <a:ext uri="{FF2B5EF4-FFF2-40B4-BE49-F238E27FC236}">
                <a16:creationId xmlns:a16="http://schemas.microsoft.com/office/drawing/2014/main" id="{B3B6098D-81C0-E3BF-37CE-D7CD66A6DAF1}"/>
              </a:ext>
            </a:extLst>
          </p:cNvPr>
          <p:cNvSpPr>
            <a:spLocks noGrp="1"/>
          </p:cNvSpPr>
          <p:nvPr>
            <p:ph type="sldNum" sz="quarter" idx="12"/>
          </p:nvPr>
        </p:nvSpPr>
        <p:spPr/>
        <p:txBody>
          <a:bodyPr/>
          <a:lstStyle/>
          <a:p>
            <a:fld id="{0861148C-697E-4B67-BDAA-872F34DF1106}" type="slidenum">
              <a:rPr lang="fi-FI" smtClean="0"/>
              <a:pPr/>
              <a:t>15</a:t>
            </a:fld>
            <a:endParaRPr lang="fi-FI" dirty="0"/>
          </a:p>
        </p:txBody>
      </p:sp>
      <p:sp>
        <p:nvSpPr>
          <p:cNvPr id="4" name="Sisällön paikkamerkki 3">
            <a:extLst>
              <a:ext uri="{FF2B5EF4-FFF2-40B4-BE49-F238E27FC236}">
                <a16:creationId xmlns:a16="http://schemas.microsoft.com/office/drawing/2014/main" id="{EE9E8D29-545F-8966-5756-30D1C53E22AB}"/>
              </a:ext>
            </a:extLst>
          </p:cNvPr>
          <p:cNvSpPr>
            <a:spLocks noGrp="1"/>
          </p:cNvSpPr>
          <p:nvPr>
            <p:ph idx="1"/>
          </p:nvPr>
        </p:nvSpPr>
        <p:spPr/>
        <p:txBody>
          <a:bodyPr/>
          <a:lstStyle/>
          <a:p>
            <a:r>
              <a:rPr lang="fi-FI" sz="1600" dirty="0"/>
              <a:t>Kyseessä EU-kynnysarvot ylittävä avoimella menettelyllä toteutettu </a:t>
            </a:r>
            <a:r>
              <a:rPr lang="fi-FI" sz="1600" dirty="0" err="1"/>
              <a:t>ATK-laitteiden</a:t>
            </a:r>
            <a:r>
              <a:rPr lang="fi-FI" sz="1600" dirty="0"/>
              <a:t> ja -tarvikkeiden tavarahankinta ajalle 1.2.2025–31.12.2027+optio.</a:t>
            </a:r>
          </a:p>
          <a:p>
            <a:pPr>
              <a:buFont typeface="Wingdings" panose="05000000000000000000" pitchFamily="2" charset="2"/>
              <a:buChar char="Ø"/>
            </a:pPr>
            <a:r>
              <a:rPr lang="fi-FI" sz="1600" dirty="0"/>
              <a:t>Hankinnan ennakoitu arvo noin 25 milj.€</a:t>
            </a:r>
          </a:p>
          <a:p>
            <a:endParaRPr lang="fi-FI" sz="1600" dirty="0"/>
          </a:p>
          <a:p>
            <a:r>
              <a:rPr lang="fi-FI" sz="1600" dirty="0"/>
              <a:t>Valittajan väite: Hankintayksikkö ei ole pisteyttänyt valittajan tarjousta laatuvertailussa arvioidun työnäytteen osalta tarjouspyynnön arviointiperusteiden mukaisesti. Hankintayksikkö on menetellyt pisteytyksessä tarjoajien tasapuolisen ja syrjimättömän kohtelun periaatteiden vastaisesti. </a:t>
            </a:r>
          </a:p>
          <a:p>
            <a:r>
              <a:rPr lang="fi-FI" sz="1600" dirty="0"/>
              <a:t>Arvioinnin suorittaneiden henkilöiden arvioinnit ovat olleet keskenään ristiriitaisia, mikä on omiaan osoittamaan, että valittajan tarjous on pisteytetty virheellisesti.</a:t>
            </a:r>
          </a:p>
        </p:txBody>
      </p:sp>
    </p:spTree>
    <p:extLst>
      <p:ext uri="{BB962C8B-B14F-4D97-AF65-F5344CB8AC3E}">
        <p14:creationId xmlns:p14="http://schemas.microsoft.com/office/powerpoint/2010/main" val="38731469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3A8A62-3867-0FA7-0447-66752E39A7A6}"/>
              </a:ext>
            </a:extLst>
          </p:cNvPr>
          <p:cNvSpPr>
            <a:spLocks noGrp="1"/>
          </p:cNvSpPr>
          <p:nvPr>
            <p:ph type="title"/>
          </p:nvPr>
        </p:nvSpPr>
        <p:spPr/>
        <p:txBody>
          <a:bodyPr/>
          <a:lstStyle/>
          <a:p>
            <a:r>
              <a:rPr lang="fi-FI" dirty="0"/>
              <a:t>MAO:360/2025  Työnäyte 2/3</a:t>
            </a:r>
          </a:p>
        </p:txBody>
      </p:sp>
      <p:sp>
        <p:nvSpPr>
          <p:cNvPr id="3" name="Dian numeron paikkamerkki 2">
            <a:extLst>
              <a:ext uri="{FF2B5EF4-FFF2-40B4-BE49-F238E27FC236}">
                <a16:creationId xmlns:a16="http://schemas.microsoft.com/office/drawing/2014/main" id="{812E7EC9-2BE6-BF65-7253-002D70D9C2FB}"/>
              </a:ext>
            </a:extLst>
          </p:cNvPr>
          <p:cNvSpPr>
            <a:spLocks noGrp="1"/>
          </p:cNvSpPr>
          <p:nvPr>
            <p:ph type="sldNum" sz="quarter" idx="12"/>
          </p:nvPr>
        </p:nvSpPr>
        <p:spPr/>
        <p:txBody>
          <a:bodyPr/>
          <a:lstStyle/>
          <a:p>
            <a:fld id="{0861148C-697E-4B67-BDAA-872F34DF1106}" type="slidenum">
              <a:rPr lang="fi-FI" smtClean="0"/>
              <a:pPr/>
              <a:t>16</a:t>
            </a:fld>
            <a:endParaRPr lang="fi-FI" dirty="0"/>
          </a:p>
        </p:txBody>
      </p:sp>
      <p:sp>
        <p:nvSpPr>
          <p:cNvPr id="4" name="Sisällön paikkamerkki 3">
            <a:extLst>
              <a:ext uri="{FF2B5EF4-FFF2-40B4-BE49-F238E27FC236}">
                <a16:creationId xmlns:a16="http://schemas.microsoft.com/office/drawing/2014/main" id="{73752ACE-F7BC-3DB8-CA47-22A54FF26905}"/>
              </a:ext>
            </a:extLst>
          </p:cNvPr>
          <p:cNvSpPr>
            <a:spLocks noGrp="1"/>
          </p:cNvSpPr>
          <p:nvPr>
            <p:ph idx="1"/>
          </p:nvPr>
        </p:nvSpPr>
        <p:spPr>
          <a:xfrm>
            <a:off x="766763" y="2565400"/>
            <a:ext cx="7489477" cy="3095848"/>
          </a:xfrm>
        </p:spPr>
        <p:txBody>
          <a:bodyPr/>
          <a:lstStyle/>
          <a:p>
            <a:r>
              <a:rPr lang="fi-FI" sz="1800" i="1" dirty="0"/>
              <a:t>Työnäytetilaisuus </a:t>
            </a:r>
          </a:p>
          <a:p>
            <a:r>
              <a:rPr lang="fi-FI" sz="1800" i="1" dirty="0"/>
              <a:t>Työnäytteessä tarjoajan tulee esittää tarjotun kokonaisuuden toiminnallisuus yhteensä viidessä (5) erikseen kuvatussa käyttötilanteessa, jotka on valittu määriteltyjen pakollisten toiminnallisuuksien pohjalta.</a:t>
            </a:r>
          </a:p>
          <a:p>
            <a:endParaRPr lang="fi-FI" sz="1800" i="1" dirty="0"/>
          </a:p>
          <a:p>
            <a:r>
              <a:rPr lang="fi-FI" sz="1800" i="1" dirty="0"/>
              <a:t>Työnäytteestä tarjoaja voi saada maksimissaan 25 pistettä, jolla on vaikutusta kokonaistaloudellisesti edullisuuden arvioinnissa.</a:t>
            </a:r>
          </a:p>
          <a:p>
            <a:endParaRPr lang="fi-FI" sz="1800" i="1" dirty="0"/>
          </a:p>
          <a:p>
            <a:r>
              <a:rPr lang="fi-FI" sz="1800" i="1" dirty="0"/>
              <a:t>Pisteiden jakautuminen eri käyttötilanteiden kesken on seuraavanlainen…..</a:t>
            </a:r>
          </a:p>
        </p:txBody>
      </p:sp>
      <p:sp>
        <p:nvSpPr>
          <p:cNvPr id="6" name="Ajatuskupla: Pilvi 5">
            <a:extLst>
              <a:ext uri="{FF2B5EF4-FFF2-40B4-BE49-F238E27FC236}">
                <a16:creationId xmlns:a16="http://schemas.microsoft.com/office/drawing/2014/main" id="{33F3F222-9DC9-5ED9-7426-4205A0662CB5}"/>
              </a:ext>
            </a:extLst>
          </p:cNvPr>
          <p:cNvSpPr/>
          <p:nvPr/>
        </p:nvSpPr>
        <p:spPr>
          <a:xfrm>
            <a:off x="8472264" y="3128144"/>
            <a:ext cx="3600399" cy="2520280"/>
          </a:xfrm>
          <a:prstGeom prst="cloudCallout">
            <a:avLst>
              <a:gd name="adj1" fmla="val -58142"/>
              <a:gd name="adj2" fmla="val 279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Järjestetty tilaisuus jossa tarjoaja on esitellyt tuotettaan</a:t>
            </a:r>
          </a:p>
        </p:txBody>
      </p:sp>
    </p:spTree>
    <p:extLst>
      <p:ext uri="{BB962C8B-B14F-4D97-AF65-F5344CB8AC3E}">
        <p14:creationId xmlns:p14="http://schemas.microsoft.com/office/powerpoint/2010/main" val="7921429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57CB7D-6F4A-4F87-6FCA-06B4ED9AD157}"/>
              </a:ext>
            </a:extLst>
          </p:cNvPr>
          <p:cNvSpPr>
            <a:spLocks noGrp="1"/>
          </p:cNvSpPr>
          <p:nvPr>
            <p:ph type="title"/>
          </p:nvPr>
        </p:nvSpPr>
        <p:spPr/>
        <p:txBody>
          <a:bodyPr/>
          <a:lstStyle/>
          <a:p>
            <a:r>
              <a:rPr lang="fi-FI" dirty="0"/>
              <a:t>MAO:360/2025 Lopputulos 3/3</a:t>
            </a:r>
          </a:p>
        </p:txBody>
      </p:sp>
      <p:sp>
        <p:nvSpPr>
          <p:cNvPr id="3" name="Dian numeron paikkamerkki 2">
            <a:extLst>
              <a:ext uri="{FF2B5EF4-FFF2-40B4-BE49-F238E27FC236}">
                <a16:creationId xmlns:a16="http://schemas.microsoft.com/office/drawing/2014/main" id="{38FA9A3E-CD02-B82B-8882-D6ACCC7188CA}"/>
              </a:ext>
            </a:extLst>
          </p:cNvPr>
          <p:cNvSpPr>
            <a:spLocks noGrp="1"/>
          </p:cNvSpPr>
          <p:nvPr>
            <p:ph type="sldNum" sz="quarter" idx="12"/>
          </p:nvPr>
        </p:nvSpPr>
        <p:spPr/>
        <p:txBody>
          <a:bodyPr/>
          <a:lstStyle/>
          <a:p>
            <a:fld id="{0861148C-697E-4B67-BDAA-872F34DF1106}" type="slidenum">
              <a:rPr lang="fi-FI" smtClean="0"/>
              <a:pPr/>
              <a:t>17</a:t>
            </a:fld>
            <a:endParaRPr lang="fi-FI" dirty="0"/>
          </a:p>
        </p:txBody>
      </p:sp>
      <p:sp>
        <p:nvSpPr>
          <p:cNvPr id="4" name="Sisällön paikkamerkki 3">
            <a:extLst>
              <a:ext uri="{FF2B5EF4-FFF2-40B4-BE49-F238E27FC236}">
                <a16:creationId xmlns:a16="http://schemas.microsoft.com/office/drawing/2014/main" id="{7933482C-A62B-7CF8-09F6-C53A9F79E952}"/>
              </a:ext>
            </a:extLst>
          </p:cNvPr>
          <p:cNvSpPr>
            <a:spLocks noGrp="1"/>
          </p:cNvSpPr>
          <p:nvPr>
            <p:ph idx="1"/>
          </p:nvPr>
        </p:nvSpPr>
        <p:spPr>
          <a:xfrm>
            <a:off x="766763" y="2060848"/>
            <a:ext cx="10658475" cy="3744640"/>
          </a:xfrm>
        </p:spPr>
        <p:txBody>
          <a:bodyPr/>
          <a:lstStyle/>
          <a:p>
            <a:r>
              <a:rPr lang="fi-FI" sz="1800" dirty="0"/>
              <a:t>Hankintayksikkö on myös ottanut tarjousten pisteytyksessä huomioon sellaisia seikkoja, joita ei ole tarjouspyyntöasiakirjoissa mainittu pisteytysperusteina, minkä voidaan osaltaan katsoa osoittavan pisteytysperusteiden avoimuutta. </a:t>
            </a:r>
            <a:br>
              <a:rPr lang="fi-FI" sz="1800" dirty="0"/>
            </a:br>
            <a:r>
              <a:rPr lang="fi-FI" sz="1800" dirty="0"/>
              <a:t>Sanallisessa pisteytyksessä annettu painoarvoa:</a:t>
            </a:r>
          </a:p>
          <a:p>
            <a:r>
              <a:rPr lang="fi-FI" sz="1800" dirty="0"/>
              <a:t>Kuinka laitevalmistajan kanssa käytävä yhteistyö näkyy/kuuluu konkreettisesti tilaajalle päin.   </a:t>
            </a:r>
          </a:p>
          <a:p>
            <a:r>
              <a:rPr lang="fi-FI" sz="1800" dirty="0"/>
              <a:t>Vakiolaitteiden puskuroinnin alustavien määrien esittäminen</a:t>
            </a:r>
          </a:p>
          <a:p>
            <a:r>
              <a:rPr lang="fi-FI" sz="1800" dirty="0"/>
              <a:t>MAO: Tarjousten vertailu on jättänyt hankintayksikölle lähes rajoittamattoman harkintavallan tarjousten pisteyttämisessä ja vertailussa</a:t>
            </a:r>
          </a:p>
          <a:p>
            <a:endParaRPr lang="fi-FI" sz="1800" dirty="0"/>
          </a:p>
          <a:p>
            <a:r>
              <a:rPr lang="fi-FI" sz="1800" dirty="0"/>
              <a:t>Lopputulos: Hankintaa ei saa laittaa täytäntöön (1milj.€ uhkasakko)</a:t>
            </a:r>
          </a:p>
        </p:txBody>
      </p:sp>
    </p:spTree>
    <p:extLst>
      <p:ext uri="{BB962C8B-B14F-4D97-AF65-F5344CB8AC3E}">
        <p14:creationId xmlns:p14="http://schemas.microsoft.com/office/powerpoint/2010/main" val="230310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855003-9F63-87FB-3283-548B0EF44918}"/>
              </a:ext>
            </a:extLst>
          </p:cNvPr>
          <p:cNvSpPr>
            <a:spLocks noGrp="1"/>
          </p:cNvSpPr>
          <p:nvPr>
            <p:ph type="title"/>
          </p:nvPr>
        </p:nvSpPr>
        <p:spPr/>
        <p:txBody>
          <a:bodyPr/>
          <a:lstStyle/>
          <a:p>
            <a:r>
              <a:rPr lang="fi-FI" dirty="0"/>
              <a:t>MAO:200/​2025 Tausta 1/3</a:t>
            </a:r>
          </a:p>
        </p:txBody>
      </p:sp>
      <p:sp>
        <p:nvSpPr>
          <p:cNvPr id="3" name="Dian numeron paikkamerkki 2">
            <a:extLst>
              <a:ext uri="{FF2B5EF4-FFF2-40B4-BE49-F238E27FC236}">
                <a16:creationId xmlns:a16="http://schemas.microsoft.com/office/drawing/2014/main" id="{A345C587-CE84-1C0F-0370-CC35EC3BEC2D}"/>
              </a:ext>
            </a:extLst>
          </p:cNvPr>
          <p:cNvSpPr>
            <a:spLocks noGrp="1"/>
          </p:cNvSpPr>
          <p:nvPr>
            <p:ph type="sldNum" sz="quarter" idx="12"/>
          </p:nvPr>
        </p:nvSpPr>
        <p:spPr/>
        <p:txBody>
          <a:bodyPr/>
          <a:lstStyle/>
          <a:p>
            <a:fld id="{0861148C-697E-4B67-BDAA-872F34DF1106}" type="slidenum">
              <a:rPr lang="fi-FI" smtClean="0"/>
              <a:pPr/>
              <a:t>18</a:t>
            </a:fld>
            <a:endParaRPr lang="fi-FI" dirty="0"/>
          </a:p>
        </p:txBody>
      </p:sp>
      <p:sp>
        <p:nvSpPr>
          <p:cNvPr id="4" name="Sisällön paikkamerkki 3">
            <a:extLst>
              <a:ext uri="{FF2B5EF4-FFF2-40B4-BE49-F238E27FC236}">
                <a16:creationId xmlns:a16="http://schemas.microsoft.com/office/drawing/2014/main" id="{A0B7C019-CAC7-D9C4-8F3C-6B85BAA783C9}"/>
              </a:ext>
            </a:extLst>
          </p:cNvPr>
          <p:cNvSpPr>
            <a:spLocks noGrp="1"/>
          </p:cNvSpPr>
          <p:nvPr>
            <p:ph idx="1"/>
          </p:nvPr>
        </p:nvSpPr>
        <p:spPr>
          <a:xfrm>
            <a:off x="766763" y="2348880"/>
            <a:ext cx="10658475" cy="3240088"/>
          </a:xfrm>
        </p:spPr>
        <p:txBody>
          <a:bodyPr/>
          <a:lstStyle/>
          <a:p>
            <a:r>
              <a:rPr lang="fi-FI" sz="1800" dirty="0"/>
              <a:t>EU-hankintailmoituksella nopeutetulla avoimella menettelyllä toteutettavasta rekrytointijärjestelmän palveluhankinnasta 48 kuukauden ajalle.</a:t>
            </a:r>
          </a:p>
          <a:p>
            <a:pPr>
              <a:buFont typeface="Wingdings" panose="05000000000000000000" pitchFamily="2" charset="2"/>
              <a:buChar char="Ø"/>
            </a:pPr>
            <a:r>
              <a:rPr lang="fi-FI" sz="1800" dirty="0"/>
              <a:t>Hankintayksikön arvo noin 300.000 €</a:t>
            </a:r>
          </a:p>
          <a:p>
            <a:pPr>
              <a:buFont typeface="Wingdings" panose="05000000000000000000" pitchFamily="2" charset="2"/>
              <a:buChar char="Ø"/>
            </a:pPr>
            <a:r>
              <a:rPr lang="fi-FI" sz="1800" dirty="0"/>
              <a:t>Haettu täytäntöönpanolupaa-&gt; ei myönnetty</a:t>
            </a:r>
          </a:p>
          <a:p>
            <a:endParaRPr lang="fi-FI" sz="1800" dirty="0"/>
          </a:p>
          <a:p>
            <a:r>
              <a:rPr lang="fi-FI" sz="1800" dirty="0"/>
              <a:t>Valittajan väitös: Tarjouspyynnön mukaan pisteytyksen tulee perustua käytettävyysarviointiin tarjouspyynnössä annetuilla käyttötapauskuvauksilla</a:t>
            </a:r>
          </a:p>
          <a:p>
            <a:pPr>
              <a:buFont typeface="Wingdings" panose="05000000000000000000" pitchFamily="2" charset="2"/>
              <a:buChar char="Ø"/>
            </a:pPr>
            <a:r>
              <a:rPr lang="fi-FI" sz="1800" dirty="0"/>
              <a:t>Tarjouksia on kuitenkin arvioitu sellaisten toiminnallisuuksien perusteella, joita ei ole lainkaan ilmoitettu käyttötapauskuvauksissa. </a:t>
            </a:r>
          </a:p>
        </p:txBody>
      </p:sp>
    </p:spTree>
    <p:extLst>
      <p:ext uri="{BB962C8B-B14F-4D97-AF65-F5344CB8AC3E}">
        <p14:creationId xmlns:p14="http://schemas.microsoft.com/office/powerpoint/2010/main" val="37957620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D154F9-649B-B02D-9D60-30E41C47E107}"/>
              </a:ext>
            </a:extLst>
          </p:cNvPr>
          <p:cNvSpPr>
            <a:spLocks noGrp="1"/>
          </p:cNvSpPr>
          <p:nvPr>
            <p:ph type="title"/>
          </p:nvPr>
        </p:nvSpPr>
        <p:spPr/>
        <p:txBody>
          <a:bodyPr/>
          <a:lstStyle/>
          <a:p>
            <a:r>
              <a:rPr lang="fi-FI" dirty="0"/>
              <a:t>MAO:200/​2025 Subjektiivinen arviointi 2/3</a:t>
            </a:r>
          </a:p>
        </p:txBody>
      </p:sp>
      <p:sp>
        <p:nvSpPr>
          <p:cNvPr id="3" name="Dian numeron paikkamerkki 2">
            <a:extLst>
              <a:ext uri="{FF2B5EF4-FFF2-40B4-BE49-F238E27FC236}">
                <a16:creationId xmlns:a16="http://schemas.microsoft.com/office/drawing/2014/main" id="{078B8CB7-F876-4543-F5F1-FCA6E4ECA4DA}"/>
              </a:ext>
            </a:extLst>
          </p:cNvPr>
          <p:cNvSpPr>
            <a:spLocks noGrp="1"/>
          </p:cNvSpPr>
          <p:nvPr>
            <p:ph type="sldNum" sz="quarter" idx="12"/>
          </p:nvPr>
        </p:nvSpPr>
        <p:spPr/>
        <p:txBody>
          <a:bodyPr/>
          <a:lstStyle/>
          <a:p>
            <a:fld id="{0861148C-697E-4B67-BDAA-872F34DF1106}" type="slidenum">
              <a:rPr lang="fi-FI" smtClean="0"/>
              <a:pPr/>
              <a:t>19</a:t>
            </a:fld>
            <a:endParaRPr lang="fi-FI" dirty="0"/>
          </a:p>
        </p:txBody>
      </p:sp>
      <p:sp>
        <p:nvSpPr>
          <p:cNvPr id="4" name="Sisällön paikkamerkki 3">
            <a:extLst>
              <a:ext uri="{FF2B5EF4-FFF2-40B4-BE49-F238E27FC236}">
                <a16:creationId xmlns:a16="http://schemas.microsoft.com/office/drawing/2014/main" id="{A031921C-8E1A-C242-4BE5-E683DFA5AB03}"/>
              </a:ext>
            </a:extLst>
          </p:cNvPr>
          <p:cNvSpPr>
            <a:spLocks noGrp="1"/>
          </p:cNvSpPr>
          <p:nvPr>
            <p:ph idx="1"/>
          </p:nvPr>
        </p:nvSpPr>
        <p:spPr/>
        <p:txBody>
          <a:bodyPr/>
          <a:lstStyle/>
          <a:p>
            <a:r>
              <a:rPr lang="fi-FI" i="1" dirty="0"/>
              <a:t>Markkinaoikeus viittaa hankintalain 93 §:n 5 momentin esitöissä (HE 108/2016 vp s. 203) todettuun ja toteaa, että subjektiivisen arvioinnin käyttäminen tarjousten vertailussa esimerkiksi siten, että hankinnan kohteena olevan järjestelmän tulevat käyttäjät arvioivat tarjottujen järjestelmien toimintojen ja toiminnallisuuksien laatua, ei ole hankintasäännösten vastaista, kunhan laatuvertailussa varmistetaan tarjoajien tasapuolinen ja syrjimätön kohtelu.</a:t>
            </a:r>
          </a:p>
        </p:txBody>
      </p:sp>
    </p:spTree>
    <p:extLst>
      <p:ext uri="{BB962C8B-B14F-4D97-AF65-F5344CB8AC3E}">
        <p14:creationId xmlns:p14="http://schemas.microsoft.com/office/powerpoint/2010/main" val="6436285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F7FA48-1323-1A9F-A8BC-20714ACEE16B}"/>
              </a:ext>
            </a:extLst>
          </p:cNvPr>
          <p:cNvSpPr>
            <a:spLocks noGrp="1"/>
          </p:cNvSpPr>
          <p:nvPr>
            <p:ph type="title"/>
          </p:nvPr>
        </p:nvSpPr>
        <p:spPr/>
        <p:txBody>
          <a:bodyPr/>
          <a:lstStyle/>
          <a:p>
            <a:r>
              <a:rPr lang="fi-FI" dirty="0"/>
              <a:t>Ohjelma</a:t>
            </a:r>
          </a:p>
        </p:txBody>
      </p:sp>
      <p:sp>
        <p:nvSpPr>
          <p:cNvPr id="3" name="Dian numeron paikkamerkki 2">
            <a:extLst>
              <a:ext uri="{FF2B5EF4-FFF2-40B4-BE49-F238E27FC236}">
                <a16:creationId xmlns:a16="http://schemas.microsoft.com/office/drawing/2014/main" id="{7FBCBA3D-8FE1-F67A-7EF7-54FB6290B44F}"/>
              </a:ext>
            </a:extLst>
          </p:cNvPr>
          <p:cNvSpPr>
            <a:spLocks noGrp="1"/>
          </p:cNvSpPr>
          <p:nvPr>
            <p:ph type="sldNum" sz="quarter" idx="12"/>
          </p:nvPr>
        </p:nvSpPr>
        <p:spPr/>
        <p:txBody>
          <a:bodyPr/>
          <a:lstStyle/>
          <a:p>
            <a:fld id="{0861148C-697E-4B67-BDAA-872F34DF1106}" type="slidenum">
              <a:rPr lang="fi-FI" smtClean="0"/>
              <a:pPr/>
              <a:t>2</a:t>
            </a:fld>
            <a:endParaRPr lang="fi-FI" dirty="0"/>
          </a:p>
        </p:txBody>
      </p:sp>
      <p:sp>
        <p:nvSpPr>
          <p:cNvPr id="4" name="Sisällön paikkamerkki 3">
            <a:extLst>
              <a:ext uri="{FF2B5EF4-FFF2-40B4-BE49-F238E27FC236}">
                <a16:creationId xmlns:a16="http://schemas.microsoft.com/office/drawing/2014/main" id="{F5EB17FE-48B9-F8B4-3FD0-B9CED9AFAAD0}"/>
              </a:ext>
            </a:extLst>
          </p:cNvPr>
          <p:cNvSpPr>
            <a:spLocks noGrp="1"/>
          </p:cNvSpPr>
          <p:nvPr>
            <p:ph idx="1"/>
          </p:nvPr>
        </p:nvSpPr>
        <p:spPr>
          <a:xfrm>
            <a:off x="766762" y="2132856"/>
            <a:ext cx="10658475" cy="3240088"/>
          </a:xfrm>
        </p:spPr>
        <p:txBody>
          <a:bodyPr/>
          <a:lstStyle/>
          <a:p>
            <a:r>
              <a:rPr lang="fi-FI" sz="1800" dirty="0"/>
              <a:t>Tarjouspyynnön määrittelystä poikkeaminen</a:t>
            </a:r>
          </a:p>
          <a:p>
            <a:pPr>
              <a:buFont typeface="Wingdings" panose="05000000000000000000" pitchFamily="2" charset="2"/>
              <a:buChar char="Ø"/>
            </a:pPr>
            <a:r>
              <a:rPr lang="fi-FI" sz="1800" dirty="0"/>
              <a:t>MAO:339/2025, MAO:360/2025, MAO:200/2025</a:t>
            </a:r>
          </a:p>
          <a:p>
            <a:pPr marL="0" indent="0">
              <a:buNone/>
            </a:pPr>
            <a:endParaRPr lang="fi-FI" sz="1800" dirty="0"/>
          </a:p>
          <a:p>
            <a:r>
              <a:rPr lang="fi-FI" sz="1800" dirty="0"/>
              <a:t>Vertailuperusteet ja vertailuperusteiden soveltaminen </a:t>
            </a:r>
          </a:p>
          <a:p>
            <a:pPr>
              <a:buFont typeface="Wingdings" panose="05000000000000000000" pitchFamily="2" charset="2"/>
              <a:buChar char="Ø"/>
            </a:pPr>
            <a:r>
              <a:rPr lang="fi-FI" sz="1800" dirty="0"/>
              <a:t>MAO:144/2023, MAO:313/2025 </a:t>
            </a:r>
          </a:p>
          <a:p>
            <a:endParaRPr lang="fi-FI" sz="1800" dirty="0"/>
          </a:p>
          <a:p>
            <a:r>
              <a:rPr lang="fi-FI" sz="1800" dirty="0"/>
              <a:t>Liian suppeat perustelut</a:t>
            </a:r>
          </a:p>
          <a:p>
            <a:pPr>
              <a:buFont typeface="Wingdings" panose="05000000000000000000" pitchFamily="2" charset="2"/>
              <a:buChar char="Ø"/>
            </a:pPr>
            <a:r>
              <a:rPr lang="fi-FI" sz="1800" dirty="0"/>
              <a:t>MAO:308/2023, MAO:718/2024 </a:t>
            </a:r>
          </a:p>
          <a:p>
            <a:endParaRPr lang="fi-FI" sz="1800" dirty="0"/>
          </a:p>
          <a:p>
            <a:r>
              <a:rPr lang="fi-FI" sz="1800" dirty="0"/>
              <a:t>Poikkeavat pisteytysmallit </a:t>
            </a:r>
          </a:p>
          <a:p>
            <a:pPr>
              <a:buFont typeface="Wingdings" panose="05000000000000000000" pitchFamily="2" charset="2"/>
              <a:buChar char="Ø"/>
            </a:pPr>
            <a:r>
              <a:rPr lang="fi-FI" sz="1800" dirty="0"/>
              <a:t>MAO:512/2025, MAO:349/2025</a:t>
            </a:r>
            <a:endParaRPr lang="fi-FI" dirty="0"/>
          </a:p>
          <a:p>
            <a:endParaRPr lang="fi-FI" dirty="0"/>
          </a:p>
        </p:txBody>
      </p:sp>
    </p:spTree>
    <p:extLst>
      <p:ext uri="{BB962C8B-B14F-4D97-AF65-F5344CB8AC3E}">
        <p14:creationId xmlns:p14="http://schemas.microsoft.com/office/powerpoint/2010/main" val="11172367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1A463-8689-D2D9-2060-4FE6D57128C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D737BC8-B26C-88C2-C0F1-AF49D76535DE}"/>
              </a:ext>
            </a:extLst>
          </p:cNvPr>
          <p:cNvSpPr>
            <a:spLocks noGrp="1"/>
          </p:cNvSpPr>
          <p:nvPr>
            <p:ph type="title"/>
          </p:nvPr>
        </p:nvSpPr>
        <p:spPr/>
        <p:txBody>
          <a:bodyPr/>
          <a:lstStyle/>
          <a:p>
            <a:r>
              <a:rPr lang="fi-FI" dirty="0"/>
              <a:t>MAO:200/​2025 Lopputulos 3/4</a:t>
            </a:r>
          </a:p>
        </p:txBody>
      </p:sp>
      <p:sp>
        <p:nvSpPr>
          <p:cNvPr id="3" name="Dian numeron paikkamerkki 2">
            <a:extLst>
              <a:ext uri="{FF2B5EF4-FFF2-40B4-BE49-F238E27FC236}">
                <a16:creationId xmlns:a16="http://schemas.microsoft.com/office/drawing/2014/main" id="{28D63720-D5DE-57E5-650D-4D3CD841EC94}"/>
              </a:ext>
            </a:extLst>
          </p:cNvPr>
          <p:cNvSpPr>
            <a:spLocks noGrp="1"/>
          </p:cNvSpPr>
          <p:nvPr>
            <p:ph type="sldNum" sz="quarter" idx="12"/>
          </p:nvPr>
        </p:nvSpPr>
        <p:spPr/>
        <p:txBody>
          <a:bodyPr/>
          <a:lstStyle/>
          <a:p>
            <a:fld id="{0861148C-697E-4B67-BDAA-872F34DF1106}" type="slidenum">
              <a:rPr lang="fi-FI" smtClean="0"/>
              <a:pPr/>
              <a:t>20</a:t>
            </a:fld>
            <a:endParaRPr lang="fi-FI" dirty="0"/>
          </a:p>
        </p:txBody>
      </p:sp>
      <p:sp>
        <p:nvSpPr>
          <p:cNvPr id="4" name="Sisällön paikkamerkki 3">
            <a:extLst>
              <a:ext uri="{FF2B5EF4-FFF2-40B4-BE49-F238E27FC236}">
                <a16:creationId xmlns:a16="http://schemas.microsoft.com/office/drawing/2014/main" id="{9BC11C07-060A-6272-028D-13298886CB80}"/>
              </a:ext>
            </a:extLst>
          </p:cNvPr>
          <p:cNvSpPr>
            <a:spLocks noGrp="1"/>
          </p:cNvSpPr>
          <p:nvPr>
            <p:ph idx="1"/>
          </p:nvPr>
        </p:nvSpPr>
        <p:spPr>
          <a:xfrm>
            <a:off x="766763" y="1772816"/>
            <a:ext cx="10658475" cy="4032672"/>
          </a:xfrm>
        </p:spPr>
        <p:txBody>
          <a:bodyPr/>
          <a:lstStyle/>
          <a:p>
            <a:r>
              <a:rPr lang="fi-FI" sz="1600" dirty="0"/>
              <a:t>MAO: vapaamuotoisten kysymysten esittäminen joistakin järjestelmän </a:t>
            </a:r>
            <a:r>
              <a:rPr lang="fi-FI" sz="1800" dirty="0"/>
              <a:t>toiminnallisuuksista ja vain joillekin tarjoajille on voinut johtaa siihen, että arviointitilaisuuksien esittelyaikaa on päädytty käyttämään eri tavoin ja eri seikkojen käsittelyyn eri tarjoajien kohdalla.</a:t>
            </a:r>
          </a:p>
          <a:p>
            <a:r>
              <a:rPr lang="fi-FI" sz="1800" dirty="0"/>
              <a:t>On mahdollista, että arviointiryhmän jäsenet ovat joidenkin tarjoajien osalta päätyneet ohjaamaan arviointitilaisuuden kulkua sellaisiin seikkoihin, jotka ovat olleet käyttötapauskuvauksiin nähden tarjoajan kannalta ennakoimattomia. </a:t>
            </a:r>
          </a:p>
          <a:p>
            <a:r>
              <a:rPr lang="fi-FI" sz="1800" dirty="0"/>
              <a:t>Toisen tarjoajan kohdalla samasta toiminnallisuudesta ei välttämättä ole esitetty kysymyksiä, minkä takia toiminnallisuus ei ole noussut arviointitilaisuudessa esille ja tämä on vaikuttanut myös pisteytykseen.</a:t>
            </a:r>
          </a:p>
          <a:p>
            <a:r>
              <a:rPr lang="fi-FI" sz="1800" dirty="0"/>
              <a:t>MAO: lisäksi vaikuttaa että pisteitä annettu tai vähennetty muistakin kuin niistä perusteista kuin mitä tarjouspyynnöllä on mainittu</a:t>
            </a:r>
          </a:p>
          <a:p>
            <a:r>
              <a:rPr lang="fi-FI" sz="1800" dirty="0"/>
              <a:t>Lopputulos: Kisa uusiksi</a:t>
            </a:r>
          </a:p>
        </p:txBody>
      </p:sp>
    </p:spTree>
    <p:extLst>
      <p:ext uri="{BB962C8B-B14F-4D97-AF65-F5344CB8AC3E}">
        <p14:creationId xmlns:p14="http://schemas.microsoft.com/office/powerpoint/2010/main" val="27745524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F7B4D-97A7-669A-024C-4EEDF62304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C7FBB6-36BE-7E37-3595-D0A8176B0F3D}"/>
              </a:ext>
            </a:extLst>
          </p:cNvPr>
          <p:cNvSpPr>
            <a:spLocks noGrp="1"/>
          </p:cNvSpPr>
          <p:nvPr>
            <p:ph type="ctrTitle"/>
          </p:nvPr>
        </p:nvSpPr>
        <p:spPr/>
        <p:txBody>
          <a:bodyPr/>
          <a:lstStyle/>
          <a:p>
            <a:r>
              <a:rPr lang="fi-FI" sz="2000" noProof="0" dirty="0"/>
              <a:t>- Pisteytyksen tulee perustua ilmoitettuun</a:t>
            </a:r>
            <a:br>
              <a:rPr lang="fi-FI" sz="2000" noProof="0" dirty="0"/>
            </a:br>
            <a:r>
              <a:rPr lang="fi-FI" sz="2000" b="0" noProof="0" dirty="0"/>
              <a:t>-&gt;Tarkista loppupisteytyksen sanallinen perustelu suhteessa tarjouspyynnön perusteluihin</a:t>
            </a:r>
            <a:br>
              <a:rPr lang="fi-FI" sz="2000" noProof="0" dirty="0"/>
            </a:br>
            <a:br>
              <a:rPr lang="fi-FI" sz="2000" noProof="0" dirty="0"/>
            </a:br>
            <a:r>
              <a:rPr lang="fi-FI" sz="2000" noProof="0" dirty="0"/>
              <a:t>Pisteytysperusteiden tulee olla yksiselitteisiä</a:t>
            </a:r>
            <a:br>
              <a:rPr lang="fi-FI" sz="2000" noProof="0" dirty="0"/>
            </a:br>
            <a:r>
              <a:rPr lang="fi-FI" sz="2000" b="0" noProof="0" dirty="0"/>
              <a:t>-&gt; Tarkista että eri asiakirjoilla ei ole ristiriitaista tietoa vertailusta</a:t>
            </a:r>
            <a:br>
              <a:rPr lang="fi-FI" sz="2000" noProof="0" dirty="0"/>
            </a:br>
            <a:br>
              <a:rPr lang="fi-FI" sz="2000" noProof="0" dirty="0"/>
            </a:br>
            <a:br>
              <a:rPr lang="fi-FI" sz="2000" noProof="0" dirty="0"/>
            </a:br>
            <a:r>
              <a:rPr lang="fi-FI" sz="2000" noProof="0" dirty="0"/>
              <a:t>- Arviointitilaisuuksilla tulee olla vastaavan tasoiset tarjoajille</a:t>
            </a:r>
            <a:br>
              <a:rPr lang="fi-FI" sz="2000" noProof="0" dirty="0"/>
            </a:br>
            <a:r>
              <a:rPr lang="fi-FI" sz="2000" b="0" noProof="0" dirty="0"/>
              <a:t>-&gt;Syytä laatia käsikirjoitus jonka mukaan tilaisuuksissa edetään </a:t>
            </a:r>
          </a:p>
        </p:txBody>
      </p:sp>
      <p:pic>
        <p:nvPicPr>
          <p:cNvPr id="9" name="Picture Placeholder 8" descr="Kierreportaat ylhäältä päin katsottuna, näkymä monta kerrosta alaspäin.">
            <a:extLst>
              <a:ext uri="{FF2B5EF4-FFF2-40B4-BE49-F238E27FC236}">
                <a16:creationId xmlns:a16="http://schemas.microsoft.com/office/drawing/2014/main" id="{4623A7D0-5AB9-A499-AE1D-6BE8A6AA822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8" r="78"/>
          <a:stretch>
            <a:fillRect/>
          </a:stretch>
        </p:blipFill>
        <p:spPr/>
      </p:pic>
      <p:sp>
        <p:nvSpPr>
          <p:cNvPr id="3" name="Slide Number Placeholder 2">
            <a:extLst>
              <a:ext uri="{FF2B5EF4-FFF2-40B4-BE49-F238E27FC236}">
                <a16:creationId xmlns:a16="http://schemas.microsoft.com/office/drawing/2014/main" id="{E2B5706A-6479-43D7-B76D-AA4CFD68170C}"/>
              </a:ext>
            </a:extLst>
          </p:cNvPr>
          <p:cNvSpPr>
            <a:spLocks noGrp="1"/>
          </p:cNvSpPr>
          <p:nvPr>
            <p:ph type="sldNum" sz="quarter" idx="12"/>
          </p:nvPr>
        </p:nvSpPr>
        <p:spPr/>
        <p:txBody>
          <a:bodyPr/>
          <a:lstStyle/>
          <a:p>
            <a:fld id="{0861148C-697E-4B67-BDAA-872F34DF1106}" type="slidenum">
              <a:rPr lang="fi-FI" smtClean="0"/>
              <a:pPr/>
              <a:t>21</a:t>
            </a:fld>
            <a:endParaRPr lang="fi-FI" dirty="0"/>
          </a:p>
        </p:txBody>
      </p:sp>
    </p:spTree>
    <p:extLst>
      <p:ext uri="{BB962C8B-B14F-4D97-AF65-F5344CB8AC3E}">
        <p14:creationId xmlns:p14="http://schemas.microsoft.com/office/powerpoint/2010/main" val="40891536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CCE117-5361-6398-CA69-2D1560FC8E37}"/>
              </a:ext>
            </a:extLst>
          </p:cNvPr>
          <p:cNvSpPr>
            <a:spLocks noGrp="1"/>
          </p:cNvSpPr>
          <p:nvPr>
            <p:ph type="ctrTitle"/>
          </p:nvPr>
        </p:nvSpPr>
        <p:spPr/>
        <p:txBody>
          <a:bodyPr/>
          <a:lstStyle/>
          <a:p>
            <a:r>
              <a:rPr lang="fi-FI" dirty="0"/>
              <a:t>Vertailuperusteet ja vertailuperusteiden soveltaminen</a:t>
            </a:r>
          </a:p>
        </p:txBody>
      </p:sp>
      <p:sp>
        <p:nvSpPr>
          <p:cNvPr id="4" name="Dian numeron paikkamerkki 3">
            <a:extLst>
              <a:ext uri="{FF2B5EF4-FFF2-40B4-BE49-F238E27FC236}">
                <a16:creationId xmlns:a16="http://schemas.microsoft.com/office/drawing/2014/main" id="{1C44234A-E7F2-F51B-0E83-F9B32A609B90}"/>
              </a:ext>
            </a:extLst>
          </p:cNvPr>
          <p:cNvSpPr>
            <a:spLocks noGrp="1"/>
          </p:cNvSpPr>
          <p:nvPr>
            <p:ph type="sldNum" sz="quarter" idx="12"/>
          </p:nvPr>
        </p:nvSpPr>
        <p:spPr/>
        <p:txBody>
          <a:bodyPr/>
          <a:lstStyle/>
          <a:p>
            <a:fld id="{0861148C-697E-4B67-BDAA-872F34DF1106}" type="slidenum">
              <a:rPr lang="fi-FI" smtClean="0"/>
              <a:pPr/>
              <a:t>22</a:t>
            </a:fld>
            <a:endParaRPr lang="fi-FI" dirty="0"/>
          </a:p>
        </p:txBody>
      </p:sp>
    </p:spTree>
    <p:extLst>
      <p:ext uri="{BB962C8B-B14F-4D97-AF65-F5344CB8AC3E}">
        <p14:creationId xmlns:p14="http://schemas.microsoft.com/office/powerpoint/2010/main" val="30940713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1680B0-5541-1006-EB9A-2A3D2E2FCA85}"/>
              </a:ext>
            </a:extLst>
          </p:cNvPr>
          <p:cNvSpPr>
            <a:spLocks noGrp="1"/>
          </p:cNvSpPr>
          <p:nvPr>
            <p:ph type="title"/>
          </p:nvPr>
        </p:nvSpPr>
        <p:spPr>
          <a:xfrm>
            <a:off x="766763" y="836711"/>
            <a:ext cx="10658475" cy="1584149"/>
          </a:xfrm>
        </p:spPr>
        <p:txBody>
          <a:bodyPr anchor="t">
            <a:normAutofit/>
          </a:bodyPr>
          <a:lstStyle/>
          <a:p>
            <a:r>
              <a:rPr lang="fi-FI" dirty="0"/>
              <a:t>Soveltuvuusvaatimukset, hankinnan vähimmäisvaatimukset  ja vertailuperusteet pidettävä erillään</a:t>
            </a:r>
          </a:p>
        </p:txBody>
      </p:sp>
      <p:sp>
        <p:nvSpPr>
          <p:cNvPr id="3" name="Dian numeron paikkamerkki 2">
            <a:extLst>
              <a:ext uri="{FF2B5EF4-FFF2-40B4-BE49-F238E27FC236}">
                <a16:creationId xmlns:a16="http://schemas.microsoft.com/office/drawing/2014/main" id="{7E0A8368-DCE3-7E74-626B-EA69072876EE}"/>
              </a:ext>
            </a:extLst>
          </p:cNvPr>
          <p:cNvSpPr>
            <a:spLocks noGrp="1"/>
          </p:cNvSpPr>
          <p:nvPr>
            <p:ph type="sldNum" sz="quarter" idx="12"/>
          </p:nvPr>
        </p:nvSpPr>
        <p:spPr>
          <a:xfrm>
            <a:off x="766763" y="6309321"/>
            <a:ext cx="432693" cy="216024"/>
          </a:xfrm>
        </p:spPr>
        <p:txBody>
          <a:bodyPr anchor="ctr">
            <a:normAutofit/>
          </a:bodyPr>
          <a:lstStyle/>
          <a:p>
            <a:pPr>
              <a:spcAft>
                <a:spcPts val="600"/>
              </a:spcAft>
            </a:pPr>
            <a:fld id="{0861148C-697E-4B67-BDAA-872F34DF1106}" type="slidenum">
              <a:rPr lang="fi-FI" smtClean="0"/>
              <a:pPr>
                <a:spcAft>
                  <a:spcPts val="600"/>
                </a:spcAft>
              </a:pPr>
              <a:t>23</a:t>
            </a:fld>
            <a:endParaRPr lang="fi-FI"/>
          </a:p>
        </p:txBody>
      </p:sp>
      <p:sp>
        <p:nvSpPr>
          <p:cNvPr id="5" name="Sisällön paikkamerkki 4">
            <a:extLst>
              <a:ext uri="{FF2B5EF4-FFF2-40B4-BE49-F238E27FC236}">
                <a16:creationId xmlns:a16="http://schemas.microsoft.com/office/drawing/2014/main" id="{EEF562D7-84D9-890D-125B-643506354154}"/>
              </a:ext>
            </a:extLst>
          </p:cNvPr>
          <p:cNvSpPr>
            <a:spLocks noGrp="1"/>
          </p:cNvSpPr>
          <p:nvPr>
            <p:ph idx="1"/>
          </p:nvPr>
        </p:nvSpPr>
        <p:spPr>
          <a:xfrm>
            <a:off x="766762" y="2636912"/>
            <a:ext cx="10658475" cy="3240088"/>
          </a:xfrm>
        </p:spPr>
        <p:txBody>
          <a:bodyPr/>
          <a:lstStyle/>
          <a:p>
            <a:r>
              <a:rPr lang="fi-FI" dirty="0"/>
              <a:t>Soveltuvuusvaatimus = tarjoajalle asetettava yleinen vaatimus</a:t>
            </a:r>
          </a:p>
          <a:p>
            <a:pPr lvl="1"/>
            <a:r>
              <a:rPr lang="fi-FI" dirty="0"/>
              <a:t>Tarkoituksena varmistaa, että tarjoaja kykenee suoriutumaan hankinnasta</a:t>
            </a:r>
          </a:p>
          <a:p>
            <a:r>
              <a:rPr lang="fi-FI" dirty="0"/>
              <a:t>Vähimmäisvaatimus = vaatimus hankinnan kohteelle</a:t>
            </a:r>
          </a:p>
          <a:p>
            <a:pPr lvl="1"/>
            <a:r>
              <a:rPr lang="fi-FI" dirty="0"/>
              <a:t>Esimerkiksi tekninen ominaisuus tai vaatimus toteuttavalle henkilöstölle</a:t>
            </a:r>
          </a:p>
          <a:p>
            <a:r>
              <a:rPr lang="fi-FI" dirty="0"/>
              <a:t>Vertailuperusteet = tarjoajien keskinäisessä vertailussa käytettävät tekijät </a:t>
            </a:r>
          </a:p>
          <a:p>
            <a:pPr lvl="1"/>
            <a:endParaRPr lang="fi-FI" dirty="0"/>
          </a:p>
          <a:p>
            <a:pPr lvl="1"/>
            <a:endParaRPr lang="fi-FI" dirty="0"/>
          </a:p>
          <a:p>
            <a:pPr marL="0" indent="0">
              <a:buNone/>
            </a:pPr>
            <a:endParaRPr lang="fi-FI" dirty="0"/>
          </a:p>
        </p:txBody>
      </p:sp>
    </p:spTree>
    <p:extLst>
      <p:ext uri="{BB962C8B-B14F-4D97-AF65-F5344CB8AC3E}">
        <p14:creationId xmlns:p14="http://schemas.microsoft.com/office/powerpoint/2010/main" val="8309187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5C40295-54E5-8BDD-7D3D-16EEB81A760C}"/>
              </a:ext>
            </a:extLst>
          </p:cNvPr>
          <p:cNvSpPr>
            <a:spLocks noGrp="1"/>
          </p:cNvSpPr>
          <p:nvPr>
            <p:ph type="ctrTitle"/>
          </p:nvPr>
        </p:nvSpPr>
        <p:spPr/>
        <p:txBody>
          <a:bodyPr/>
          <a:lstStyle/>
          <a:p>
            <a:r>
              <a:rPr lang="fi-FI" dirty="0"/>
              <a:t>Sekaisin pisteytys ja soveltuvuus</a:t>
            </a:r>
          </a:p>
        </p:txBody>
      </p:sp>
      <p:sp>
        <p:nvSpPr>
          <p:cNvPr id="4" name="Alaotsikko 3">
            <a:extLst>
              <a:ext uri="{FF2B5EF4-FFF2-40B4-BE49-F238E27FC236}">
                <a16:creationId xmlns:a16="http://schemas.microsoft.com/office/drawing/2014/main" id="{F59C8473-C576-531B-F5A2-8E461C42CF74}"/>
              </a:ext>
            </a:extLst>
          </p:cNvPr>
          <p:cNvSpPr>
            <a:spLocks noGrp="1"/>
          </p:cNvSpPr>
          <p:nvPr>
            <p:ph type="subTitle" idx="1"/>
          </p:nvPr>
        </p:nvSpPr>
        <p:spPr/>
        <p:txBody>
          <a:bodyPr/>
          <a:lstStyle/>
          <a:p>
            <a:r>
              <a:rPr lang="fi-FI" dirty="0"/>
              <a:t>MAO:144/2023 &amp; MAO:313/2025</a:t>
            </a:r>
          </a:p>
        </p:txBody>
      </p:sp>
      <p:sp>
        <p:nvSpPr>
          <p:cNvPr id="2" name="Dian numeron paikkamerkki 1">
            <a:extLst>
              <a:ext uri="{FF2B5EF4-FFF2-40B4-BE49-F238E27FC236}">
                <a16:creationId xmlns:a16="http://schemas.microsoft.com/office/drawing/2014/main" id="{2D17F8AD-357C-9EAA-1CA4-D5AD3AE971CB}"/>
              </a:ext>
            </a:extLst>
          </p:cNvPr>
          <p:cNvSpPr>
            <a:spLocks noGrp="1"/>
          </p:cNvSpPr>
          <p:nvPr>
            <p:ph type="sldNum" sz="quarter" idx="12"/>
          </p:nvPr>
        </p:nvSpPr>
        <p:spPr/>
        <p:txBody>
          <a:bodyPr/>
          <a:lstStyle/>
          <a:p>
            <a:fld id="{0861148C-697E-4B67-BDAA-872F34DF1106}" type="slidenum">
              <a:rPr lang="fi-FI" smtClean="0"/>
              <a:pPr/>
              <a:t>24</a:t>
            </a:fld>
            <a:endParaRPr lang="fi-FI" dirty="0"/>
          </a:p>
        </p:txBody>
      </p:sp>
    </p:spTree>
    <p:extLst>
      <p:ext uri="{BB962C8B-B14F-4D97-AF65-F5344CB8AC3E}">
        <p14:creationId xmlns:p14="http://schemas.microsoft.com/office/powerpoint/2010/main" val="12486698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0C22DE-6B5D-35C8-99EB-02D2BB9D4172}"/>
              </a:ext>
            </a:extLst>
          </p:cNvPr>
          <p:cNvSpPr>
            <a:spLocks noGrp="1"/>
          </p:cNvSpPr>
          <p:nvPr>
            <p:ph type="ctrTitle"/>
          </p:nvPr>
        </p:nvSpPr>
        <p:spPr>
          <a:xfrm>
            <a:off x="1127448" y="2528900"/>
            <a:ext cx="9577064" cy="1800200"/>
          </a:xfrm>
        </p:spPr>
        <p:txBody>
          <a:bodyPr/>
          <a:lstStyle/>
          <a:p>
            <a:r>
              <a:rPr lang="fi-FI" dirty="0"/>
              <a:t>MAO:144/2023</a:t>
            </a:r>
          </a:p>
        </p:txBody>
      </p:sp>
      <p:sp>
        <p:nvSpPr>
          <p:cNvPr id="4" name="Dian numeron paikkamerkki 3">
            <a:extLst>
              <a:ext uri="{FF2B5EF4-FFF2-40B4-BE49-F238E27FC236}">
                <a16:creationId xmlns:a16="http://schemas.microsoft.com/office/drawing/2014/main" id="{ED8D24C8-CC91-31D2-DC19-977769ECFB1B}"/>
              </a:ext>
            </a:extLst>
          </p:cNvPr>
          <p:cNvSpPr>
            <a:spLocks noGrp="1"/>
          </p:cNvSpPr>
          <p:nvPr>
            <p:ph type="sldNum" sz="quarter" idx="12"/>
          </p:nvPr>
        </p:nvSpPr>
        <p:spPr/>
        <p:txBody>
          <a:bodyPr/>
          <a:lstStyle/>
          <a:p>
            <a:fld id="{0861148C-697E-4B67-BDAA-872F34DF1106}" type="slidenum">
              <a:rPr lang="fi-FI" smtClean="0"/>
              <a:pPr/>
              <a:t>25</a:t>
            </a:fld>
            <a:endParaRPr lang="fi-FI" dirty="0"/>
          </a:p>
        </p:txBody>
      </p:sp>
    </p:spTree>
    <p:extLst>
      <p:ext uri="{BB962C8B-B14F-4D97-AF65-F5344CB8AC3E}">
        <p14:creationId xmlns:p14="http://schemas.microsoft.com/office/powerpoint/2010/main" val="33198859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79FCFD-6903-D534-B991-97683B8763F9}"/>
              </a:ext>
            </a:extLst>
          </p:cNvPr>
          <p:cNvSpPr>
            <a:spLocks noGrp="1"/>
          </p:cNvSpPr>
          <p:nvPr>
            <p:ph type="title"/>
          </p:nvPr>
        </p:nvSpPr>
        <p:spPr>
          <a:xfrm>
            <a:off x="600387" y="404677"/>
            <a:ext cx="10658475" cy="1584149"/>
          </a:xfrm>
        </p:spPr>
        <p:txBody>
          <a:bodyPr/>
          <a:lstStyle/>
          <a:p>
            <a:r>
              <a:rPr lang="fi-FI" dirty="0"/>
              <a:t>MAO:144/2023, asian tausta</a:t>
            </a:r>
          </a:p>
        </p:txBody>
      </p:sp>
      <p:sp>
        <p:nvSpPr>
          <p:cNvPr id="3" name="Dian numeron paikkamerkki 2">
            <a:extLst>
              <a:ext uri="{FF2B5EF4-FFF2-40B4-BE49-F238E27FC236}">
                <a16:creationId xmlns:a16="http://schemas.microsoft.com/office/drawing/2014/main" id="{A91E8E82-19F5-F755-B354-6994FC0EC9A2}"/>
              </a:ext>
            </a:extLst>
          </p:cNvPr>
          <p:cNvSpPr>
            <a:spLocks noGrp="1"/>
          </p:cNvSpPr>
          <p:nvPr>
            <p:ph type="sldNum" sz="quarter" idx="12"/>
          </p:nvPr>
        </p:nvSpPr>
        <p:spPr/>
        <p:txBody>
          <a:bodyPr/>
          <a:lstStyle/>
          <a:p>
            <a:fld id="{0861148C-697E-4B67-BDAA-872F34DF1106}" type="slidenum">
              <a:rPr lang="fi-FI" smtClean="0"/>
              <a:pPr/>
              <a:t>26</a:t>
            </a:fld>
            <a:endParaRPr lang="fi-FI" dirty="0"/>
          </a:p>
        </p:txBody>
      </p:sp>
      <p:sp>
        <p:nvSpPr>
          <p:cNvPr id="4" name="Sisällön paikkamerkki 3">
            <a:extLst>
              <a:ext uri="{FF2B5EF4-FFF2-40B4-BE49-F238E27FC236}">
                <a16:creationId xmlns:a16="http://schemas.microsoft.com/office/drawing/2014/main" id="{32631D60-A265-31A9-6A77-134329986BFB}"/>
              </a:ext>
            </a:extLst>
          </p:cNvPr>
          <p:cNvSpPr>
            <a:spLocks noGrp="1"/>
          </p:cNvSpPr>
          <p:nvPr>
            <p:ph idx="1"/>
          </p:nvPr>
        </p:nvSpPr>
        <p:spPr>
          <a:xfrm>
            <a:off x="600387" y="1268760"/>
            <a:ext cx="10658475" cy="4896544"/>
          </a:xfrm>
        </p:spPr>
        <p:txBody>
          <a:bodyPr/>
          <a:lstStyle/>
          <a:p>
            <a:r>
              <a:rPr lang="fi-FI" dirty="0"/>
              <a:t>Hankinnan kohteena koulun laajennuksen rakennesuunnittelupalvelut, EU-hankinta, rajoitettu menettely</a:t>
            </a:r>
          </a:p>
          <a:p>
            <a:r>
              <a:rPr lang="fi-FI" dirty="0"/>
              <a:t>Valittaja: Hankintapäätös ei ole sisältänyt vertailutaulukkoa. </a:t>
            </a:r>
          </a:p>
          <a:p>
            <a:pPr lvl="1"/>
            <a:r>
              <a:rPr lang="fi-FI" dirty="0"/>
              <a:t>Hankintapäätöksen yhteydessä tarjoajille on toimitettu hintavertailutaulukko, josta käy ainoastaan ilmi, että valittaja on ollut voittanutta tarjoajaa 200 euroa kustannuksiltaan kalliimpi</a:t>
            </a:r>
          </a:p>
          <a:p>
            <a:pPr lvl="1"/>
            <a:r>
              <a:rPr lang="fi-FI" dirty="0"/>
              <a:t>Hankintapäätöksessä tai siihen liitetyissä asiakirjoissa ei ole kerrottu ratkaisuun vaikuttaneita seikkoja sellaisella tarkkuudella, että tarjoaja voi päätöksen ja sen perustelujen nojalla arvioida, onko hankintamenettelyssä noudatettu hankintasäännösten velvoitteita.</a:t>
            </a:r>
          </a:p>
          <a:p>
            <a:r>
              <a:rPr lang="fi-FI" dirty="0"/>
              <a:t>Kyse siitä, </a:t>
            </a:r>
            <a:r>
              <a:rPr lang="fi-FI" b="1" dirty="0"/>
              <a:t>onko hankintayksikkö menetellyt tarjousten vertailuperusteiden ilmoittamisessa, tarjousten vertailussa ja hankintapäätöstä perustellessaan hankintasäännösten vastaisesti</a:t>
            </a:r>
          </a:p>
          <a:p>
            <a:pPr marL="444500" lvl="1" indent="0">
              <a:buNone/>
            </a:pPr>
            <a:endParaRPr lang="fi-FI" dirty="0"/>
          </a:p>
        </p:txBody>
      </p:sp>
    </p:spTree>
    <p:extLst>
      <p:ext uri="{BB962C8B-B14F-4D97-AF65-F5344CB8AC3E}">
        <p14:creationId xmlns:p14="http://schemas.microsoft.com/office/powerpoint/2010/main" val="962932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A5A0C-86DA-C837-5E7A-8AC3FCAC623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485F973-26EE-C1F5-AA8A-8001C5C588E4}"/>
              </a:ext>
            </a:extLst>
          </p:cNvPr>
          <p:cNvSpPr>
            <a:spLocks noGrp="1"/>
          </p:cNvSpPr>
          <p:nvPr>
            <p:ph type="title"/>
          </p:nvPr>
        </p:nvSpPr>
        <p:spPr/>
        <p:txBody>
          <a:bodyPr/>
          <a:lstStyle/>
          <a:p>
            <a:r>
              <a:rPr lang="fi-FI" dirty="0"/>
              <a:t>MAO:144/2023, asian arviointi</a:t>
            </a:r>
          </a:p>
        </p:txBody>
      </p:sp>
      <p:sp>
        <p:nvSpPr>
          <p:cNvPr id="3" name="Dian numeron paikkamerkki 2">
            <a:extLst>
              <a:ext uri="{FF2B5EF4-FFF2-40B4-BE49-F238E27FC236}">
                <a16:creationId xmlns:a16="http://schemas.microsoft.com/office/drawing/2014/main" id="{4CD21DEF-0D9E-1F23-16EA-50D78D8CB1DF}"/>
              </a:ext>
            </a:extLst>
          </p:cNvPr>
          <p:cNvSpPr>
            <a:spLocks noGrp="1"/>
          </p:cNvSpPr>
          <p:nvPr>
            <p:ph type="sldNum" sz="quarter" idx="12"/>
          </p:nvPr>
        </p:nvSpPr>
        <p:spPr/>
        <p:txBody>
          <a:bodyPr/>
          <a:lstStyle/>
          <a:p>
            <a:fld id="{0861148C-697E-4B67-BDAA-872F34DF1106}" type="slidenum">
              <a:rPr lang="fi-FI" smtClean="0"/>
              <a:pPr/>
              <a:t>27</a:t>
            </a:fld>
            <a:endParaRPr lang="fi-FI" dirty="0"/>
          </a:p>
        </p:txBody>
      </p:sp>
      <p:sp>
        <p:nvSpPr>
          <p:cNvPr id="4" name="Sisällön paikkamerkki 3">
            <a:extLst>
              <a:ext uri="{FF2B5EF4-FFF2-40B4-BE49-F238E27FC236}">
                <a16:creationId xmlns:a16="http://schemas.microsoft.com/office/drawing/2014/main" id="{FB71A8E7-A205-EC25-DAC4-789E4F9A6708}"/>
              </a:ext>
            </a:extLst>
          </p:cNvPr>
          <p:cNvSpPr>
            <a:spLocks noGrp="1"/>
          </p:cNvSpPr>
          <p:nvPr>
            <p:ph idx="1"/>
          </p:nvPr>
        </p:nvSpPr>
        <p:spPr>
          <a:xfrm>
            <a:off x="771334" y="1772816"/>
            <a:ext cx="10658475" cy="3959945"/>
          </a:xfrm>
        </p:spPr>
        <p:txBody>
          <a:bodyPr/>
          <a:lstStyle/>
          <a:p>
            <a:r>
              <a:rPr lang="fi-FI" dirty="0"/>
              <a:t>Referenssejä ja suunnitteluohjelmaa on hankinta-asiakirjoissa ilmoitettu käytettävän tarjousten vertailuperusteena ilman, että on kuvattu, miltä osin niitä käytetään soveltuvuuden arvioinnissa ja miltä osin tarjousten vertailussa.</a:t>
            </a:r>
          </a:p>
          <a:p>
            <a:r>
              <a:rPr lang="fi-FI" dirty="0"/>
              <a:t>HY ei ole tehnyt riittävää eroa tarjoajan soveltuvuuden arviointiin ja tarjousten vertailuun liittyvien seikkojen välillä eikä ottanut hankintasäännöksissä edellytetyllä tavalla huomioon hankintamenettelyn vaiheittaisuutta. </a:t>
            </a:r>
          </a:p>
          <a:p>
            <a:r>
              <a:rPr lang="fi-FI" dirty="0"/>
              <a:t>Hankintapäätöksessä tai sen liitteinä olleissa asiakirjoissa ei ole esitetty tarjoajien tarjousten laatupisteitä eikä laadullisten vertailuperusteiden sanallisia perusteluja hankintayksikön tarjouksille antamille pistemäärille</a:t>
            </a:r>
            <a:r>
              <a:rPr lang="fi-FI" i="1" dirty="0"/>
              <a:t>. </a:t>
            </a:r>
            <a:endParaRPr lang="fi-FI" dirty="0"/>
          </a:p>
          <a:p>
            <a:endParaRPr lang="fi-FI" dirty="0"/>
          </a:p>
        </p:txBody>
      </p:sp>
    </p:spTree>
    <p:extLst>
      <p:ext uri="{BB962C8B-B14F-4D97-AF65-F5344CB8AC3E}">
        <p14:creationId xmlns:p14="http://schemas.microsoft.com/office/powerpoint/2010/main" val="28921888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9424D-179C-0398-0EC2-43A3D16AB36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269B838-A246-8064-FB4F-127706420A13}"/>
              </a:ext>
            </a:extLst>
          </p:cNvPr>
          <p:cNvSpPr>
            <a:spLocks noGrp="1"/>
          </p:cNvSpPr>
          <p:nvPr>
            <p:ph type="title"/>
          </p:nvPr>
        </p:nvSpPr>
        <p:spPr>
          <a:xfrm>
            <a:off x="695077" y="332655"/>
            <a:ext cx="10658475" cy="1584149"/>
          </a:xfrm>
        </p:spPr>
        <p:txBody>
          <a:bodyPr/>
          <a:lstStyle/>
          <a:p>
            <a:r>
              <a:rPr lang="fi-FI" dirty="0"/>
              <a:t>MAO:144/2023, lopputulos</a:t>
            </a:r>
          </a:p>
        </p:txBody>
      </p:sp>
      <p:sp>
        <p:nvSpPr>
          <p:cNvPr id="3" name="Dian numeron paikkamerkki 2">
            <a:extLst>
              <a:ext uri="{FF2B5EF4-FFF2-40B4-BE49-F238E27FC236}">
                <a16:creationId xmlns:a16="http://schemas.microsoft.com/office/drawing/2014/main" id="{50F4A669-4E9A-316A-D6A5-3EBDD45DB621}"/>
              </a:ext>
            </a:extLst>
          </p:cNvPr>
          <p:cNvSpPr>
            <a:spLocks noGrp="1"/>
          </p:cNvSpPr>
          <p:nvPr>
            <p:ph type="sldNum" sz="quarter" idx="12"/>
          </p:nvPr>
        </p:nvSpPr>
        <p:spPr/>
        <p:txBody>
          <a:bodyPr/>
          <a:lstStyle/>
          <a:p>
            <a:fld id="{0861148C-697E-4B67-BDAA-872F34DF1106}" type="slidenum">
              <a:rPr lang="fi-FI" smtClean="0"/>
              <a:pPr/>
              <a:t>28</a:t>
            </a:fld>
            <a:endParaRPr lang="fi-FI" dirty="0"/>
          </a:p>
        </p:txBody>
      </p:sp>
      <p:sp>
        <p:nvSpPr>
          <p:cNvPr id="4" name="Sisällön paikkamerkki 3">
            <a:extLst>
              <a:ext uri="{FF2B5EF4-FFF2-40B4-BE49-F238E27FC236}">
                <a16:creationId xmlns:a16="http://schemas.microsoft.com/office/drawing/2014/main" id="{C40C8B9F-B79C-8FC7-6CBF-49D88699E73B}"/>
              </a:ext>
            </a:extLst>
          </p:cNvPr>
          <p:cNvSpPr>
            <a:spLocks noGrp="1"/>
          </p:cNvSpPr>
          <p:nvPr>
            <p:ph idx="1"/>
          </p:nvPr>
        </p:nvSpPr>
        <p:spPr>
          <a:xfrm>
            <a:off x="695077" y="1157279"/>
            <a:ext cx="10801846" cy="4464496"/>
          </a:xfrm>
        </p:spPr>
        <p:txBody>
          <a:bodyPr/>
          <a:lstStyle/>
          <a:p>
            <a:r>
              <a:rPr lang="fi-FI" dirty="0"/>
              <a:t>MAO: tarjousvertailutaulukosta ole käynyt riittävällä tarkkuudella ilmi hankintapäätöksen perusteena olevan tarjousten laatuvertailun ja pisteytyksen perusteita, koska niistä ovat puuttuneet lähes kokonaan sanalliset perustelut. </a:t>
            </a:r>
          </a:p>
          <a:p>
            <a:pPr marL="0" indent="0">
              <a:buNone/>
            </a:pPr>
            <a:r>
              <a:rPr lang="fi-FI" dirty="0">
                <a:sym typeface="Wingdings" panose="05000000000000000000" pitchFamily="2" charset="2"/>
              </a:rPr>
              <a:t>	 pisteytyksen puutteelliset perustelut (objektiivinen 	kriteeri)</a:t>
            </a:r>
          </a:p>
          <a:p>
            <a:r>
              <a:rPr lang="fi-FI" dirty="0">
                <a:sym typeface="Wingdings" panose="05000000000000000000" pitchFamily="2" charset="2"/>
              </a:rPr>
              <a:t>MAO: HY on menetellyt </a:t>
            </a:r>
            <a:r>
              <a:rPr lang="fi-FI" dirty="0"/>
              <a:t>hankinnassaan virheellisesti tarjoajien soveltuvuus- ja arviointiperusteita sekä tarjousten vertailuperusteita, tarjouksia vertaillessaan sekä hankintapäätöstä perustellessaan.</a:t>
            </a:r>
          </a:p>
          <a:p>
            <a:r>
              <a:rPr lang="fi-FI" dirty="0">
                <a:sym typeface="Wingdings" panose="05000000000000000000" pitchFamily="2" charset="2"/>
              </a:rPr>
              <a:t>Lopputulos: Järjestettävä uusi kisa  MAO kumoaa hankintapäätöksen, kieltää tekemästä hankintasopimusta sakon uhalla ja velvoittaa korvaamaan valittajan oikeudenkäyntikulut </a:t>
            </a:r>
          </a:p>
        </p:txBody>
      </p:sp>
    </p:spTree>
    <p:extLst>
      <p:ext uri="{BB962C8B-B14F-4D97-AF65-F5344CB8AC3E}">
        <p14:creationId xmlns:p14="http://schemas.microsoft.com/office/powerpoint/2010/main" val="4313276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28ED37-EF36-DF28-757E-9E37A8CCE465}"/>
              </a:ext>
            </a:extLst>
          </p:cNvPr>
          <p:cNvSpPr>
            <a:spLocks noGrp="1"/>
          </p:cNvSpPr>
          <p:nvPr>
            <p:ph type="title"/>
          </p:nvPr>
        </p:nvSpPr>
        <p:spPr>
          <a:xfrm>
            <a:off x="551384" y="404664"/>
            <a:ext cx="10658475" cy="1584149"/>
          </a:xfrm>
        </p:spPr>
        <p:txBody>
          <a:bodyPr/>
          <a:lstStyle/>
          <a:p>
            <a:r>
              <a:rPr lang="fi-FI" dirty="0"/>
              <a:t>Yhteenveto</a:t>
            </a:r>
          </a:p>
        </p:txBody>
      </p:sp>
      <p:sp>
        <p:nvSpPr>
          <p:cNvPr id="10" name="Räjähdys: 14 pistettä 9">
            <a:extLst>
              <a:ext uri="{FF2B5EF4-FFF2-40B4-BE49-F238E27FC236}">
                <a16:creationId xmlns:a16="http://schemas.microsoft.com/office/drawing/2014/main" id="{1E80840D-32EB-C56D-7A08-4276186F248A}"/>
              </a:ext>
            </a:extLst>
          </p:cNvPr>
          <p:cNvSpPr/>
          <p:nvPr/>
        </p:nvSpPr>
        <p:spPr>
          <a:xfrm>
            <a:off x="191344" y="503697"/>
            <a:ext cx="7642924" cy="4032448"/>
          </a:xfrm>
          <a:prstGeom prst="irregularSeal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Muista, että hylätyt tarjoukset eivät etene pisteytykseen! </a:t>
            </a:r>
          </a:p>
        </p:txBody>
      </p:sp>
      <p:sp>
        <p:nvSpPr>
          <p:cNvPr id="8" name="Suorakulmio: Pyöristetyt kulmat 7">
            <a:extLst>
              <a:ext uri="{FF2B5EF4-FFF2-40B4-BE49-F238E27FC236}">
                <a16:creationId xmlns:a16="http://schemas.microsoft.com/office/drawing/2014/main" id="{D2FB807C-8628-3111-5DC2-6393AE1A7C09}"/>
              </a:ext>
            </a:extLst>
          </p:cNvPr>
          <p:cNvSpPr/>
          <p:nvPr/>
        </p:nvSpPr>
        <p:spPr>
          <a:xfrm>
            <a:off x="5519936" y="3249065"/>
            <a:ext cx="6346779" cy="277222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HY:n tulee muistaa tehdä riittävä ero tarjoajan soveltuvuuden arvioinnin ja tarjousten vertailun välillä </a:t>
            </a:r>
            <a:r>
              <a:rPr lang="fi-FI" dirty="0">
                <a:solidFill>
                  <a:schemeClr val="tx1"/>
                </a:solidFill>
                <a:sym typeface="Wingdings" panose="05000000000000000000" pitchFamily="2" charset="2"/>
              </a:rPr>
              <a:t> vähimmäisvaatimukset ja vertailuperusteet eivät voi olla samat!</a:t>
            </a:r>
          </a:p>
          <a:p>
            <a:pPr algn="ctr"/>
            <a:endParaRPr lang="fi-FI" dirty="0">
              <a:ln w="0"/>
              <a:solidFill>
                <a:schemeClr val="accent2"/>
              </a:solidFill>
              <a:effectLst>
                <a:outerShdw blurRad="38100" dist="25400" dir="5400000" algn="ctr" rotWithShape="0">
                  <a:srgbClr val="6E747A">
                    <a:alpha val="43000"/>
                  </a:srgbClr>
                </a:outerShdw>
              </a:effectLst>
            </a:endParaRPr>
          </a:p>
        </p:txBody>
      </p:sp>
      <p:sp>
        <p:nvSpPr>
          <p:cNvPr id="3" name="Dian numeron paikkamerkki 2">
            <a:extLst>
              <a:ext uri="{FF2B5EF4-FFF2-40B4-BE49-F238E27FC236}">
                <a16:creationId xmlns:a16="http://schemas.microsoft.com/office/drawing/2014/main" id="{2DC8ADDC-4E34-FB50-56DE-A8B0047F6F01}"/>
              </a:ext>
            </a:extLst>
          </p:cNvPr>
          <p:cNvSpPr>
            <a:spLocks noGrp="1"/>
          </p:cNvSpPr>
          <p:nvPr>
            <p:ph type="sldNum" sz="quarter" idx="12"/>
          </p:nvPr>
        </p:nvSpPr>
        <p:spPr/>
        <p:txBody>
          <a:bodyPr/>
          <a:lstStyle/>
          <a:p>
            <a:fld id="{0861148C-697E-4B67-BDAA-872F34DF1106}" type="slidenum">
              <a:rPr lang="fi-FI" smtClean="0"/>
              <a:pPr/>
              <a:t>29</a:t>
            </a:fld>
            <a:endParaRPr lang="fi-FI" dirty="0"/>
          </a:p>
        </p:txBody>
      </p:sp>
    </p:spTree>
    <p:extLst>
      <p:ext uri="{BB962C8B-B14F-4D97-AF65-F5344CB8AC3E}">
        <p14:creationId xmlns:p14="http://schemas.microsoft.com/office/powerpoint/2010/main" val="30314973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67A49-5690-8695-FC3B-350DA210DFE7}"/>
              </a:ext>
            </a:extLst>
          </p:cNvPr>
          <p:cNvSpPr>
            <a:spLocks noGrp="1"/>
          </p:cNvSpPr>
          <p:nvPr>
            <p:ph type="title"/>
          </p:nvPr>
        </p:nvSpPr>
        <p:spPr/>
        <p:txBody>
          <a:bodyPr/>
          <a:lstStyle/>
          <a:p>
            <a:r>
              <a:rPr lang="fi-FI" dirty="0"/>
              <a:t>Vertailuperusteet hankintalaissa</a:t>
            </a:r>
          </a:p>
        </p:txBody>
      </p:sp>
      <p:sp>
        <p:nvSpPr>
          <p:cNvPr id="3" name="Dian numeron paikkamerkki 2">
            <a:extLst>
              <a:ext uri="{FF2B5EF4-FFF2-40B4-BE49-F238E27FC236}">
                <a16:creationId xmlns:a16="http://schemas.microsoft.com/office/drawing/2014/main" id="{3301CB62-08E4-CE9B-488C-2098A2E93C5F}"/>
              </a:ext>
            </a:extLst>
          </p:cNvPr>
          <p:cNvSpPr>
            <a:spLocks noGrp="1"/>
          </p:cNvSpPr>
          <p:nvPr>
            <p:ph type="sldNum" sz="quarter" idx="12"/>
          </p:nvPr>
        </p:nvSpPr>
        <p:spPr/>
        <p:txBody>
          <a:bodyPr/>
          <a:lstStyle/>
          <a:p>
            <a:fld id="{0861148C-697E-4B67-BDAA-872F34DF1106}" type="slidenum">
              <a:rPr lang="fi-FI" smtClean="0"/>
              <a:pPr/>
              <a:t>3</a:t>
            </a:fld>
            <a:endParaRPr lang="fi-FI" dirty="0"/>
          </a:p>
        </p:txBody>
      </p:sp>
      <p:sp>
        <p:nvSpPr>
          <p:cNvPr id="4" name="Sisällön paikkamerkki 3">
            <a:extLst>
              <a:ext uri="{FF2B5EF4-FFF2-40B4-BE49-F238E27FC236}">
                <a16:creationId xmlns:a16="http://schemas.microsoft.com/office/drawing/2014/main" id="{61B322D2-1243-E5CC-7B6D-A1928D676DA1}"/>
              </a:ext>
            </a:extLst>
          </p:cNvPr>
          <p:cNvSpPr>
            <a:spLocks noGrp="1"/>
          </p:cNvSpPr>
          <p:nvPr>
            <p:ph idx="1"/>
          </p:nvPr>
        </p:nvSpPr>
        <p:spPr>
          <a:xfrm>
            <a:off x="766763" y="2565400"/>
            <a:ext cx="5689277" cy="2807816"/>
          </a:xfrm>
        </p:spPr>
        <p:txBody>
          <a:bodyPr/>
          <a:lstStyle/>
          <a:p>
            <a:pPr marL="0" indent="0">
              <a:buNone/>
            </a:pPr>
            <a:r>
              <a:rPr lang="fi-FI" i="1" dirty="0"/>
              <a:t>93 § Kokonaistaloudellisesti edullisimman tarjouksen valinta</a:t>
            </a:r>
          </a:p>
          <a:p>
            <a:pPr marL="0" indent="0">
              <a:buNone/>
            </a:pPr>
            <a:r>
              <a:rPr lang="fi-FI" i="1" dirty="0"/>
              <a:t>Tarjouksista on valittava </a:t>
            </a:r>
            <a:r>
              <a:rPr lang="fi-FI" b="1" i="1" dirty="0"/>
              <a:t>kokonaistaloudellisesti</a:t>
            </a:r>
            <a:r>
              <a:rPr lang="fi-FI" i="1" dirty="0"/>
              <a:t> edullisin tarjous. Kokonaistaloudellisesti edullisin on tarjous, joka on hankintayksikön kannalta hinnaltaan halvin, kustannuksiltaan edullisin tai hinta-laatusuhteeltaan paras. </a:t>
            </a:r>
          </a:p>
          <a:p>
            <a:endParaRPr lang="fi-FI" dirty="0"/>
          </a:p>
        </p:txBody>
      </p:sp>
      <p:sp>
        <p:nvSpPr>
          <p:cNvPr id="5" name="Puhekupla: Suorakulmio, kulmat pyöristettu 4">
            <a:extLst>
              <a:ext uri="{FF2B5EF4-FFF2-40B4-BE49-F238E27FC236}">
                <a16:creationId xmlns:a16="http://schemas.microsoft.com/office/drawing/2014/main" id="{63208175-D984-10E8-489C-2EA92C317B0C}"/>
              </a:ext>
            </a:extLst>
          </p:cNvPr>
          <p:cNvSpPr/>
          <p:nvPr/>
        </p:nvSpPr>
        <p:spPr>
          <a:xfrm>
            <a:off x="7104112" y="2492896"/>
            <a:ext cx="4752528" cy="3312368"/>
          </a:xfrm>
          <a:prstGeom prst="wedgeRoundRectCallout">
            <a:avLst>
              <a:gd name="adj1" fmla="val -55556"/>
              <a:gd name="adj2" fmla="val -14578"/>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i-FI" dirty="0"/>
              <a:t>EU-kynnysarvot ylittävät Urakat ja palvelu kisat pitää perustella jos valintaperusteena pelkästään halvin hinta</a:t>
            </a:r>
          </a:p>
          <a:p>
            <a:endParaRPr lang="fi-FI" dirty="0"/>
          </a:p>
          <a:p>
            <a:pPr marL="285750" indent="-285750">
              <a:buFont typeface="Wingdings" panose="05000000000000000000" pitchFamily="2" charset="2"/>
              <a:buChar char="Ø"/>
            </a:pPr>
            <a:r>
              <a:rPr lang="fi-FI" dirty="0"/>
              <a:t>Perustelusta tai niiden </a:t>
            </a:r>
            <a:r>
              <a:rPr lang="fi-FI" dirty="0" err="1"/>
              <a:t>puuteesta</a:t>
            </a:r>
            <a:r>
              <a:rPr lang="fi-FI" dirty="0"/>
              <a:t> ei voi kuitenkaan valittaa</a:t>
            </a:r>
          </a:p>
        </p:txBody>
      </p:sp>
    </p:spTree>
    <p:extLst>
      <p:ext uri="{BB962C8B-B14F-4D97-AF65-F5344CB8AC3E}">
        <p14:creationId xmlns:p14="http://schemas.microsoft.com/office/powerpoint/2010/main" val="11807841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F8A8C-6D81-B080-D5F2-78FC4E30DFA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DBB65FE-3A48-45EA-75FD-9FC2C18CDD0D}"/>
              </a:ext>
            </a:extLst>
          </p:cNvPr>
          <p:cNvSpPr>
            <a:spLocks noGrp="1"/>
          </p:cNvSpPr>
          <p:nvPr>
            <p:ph type="ctrTitle"/>
          </p:nvPr>
        </p:nvSpPr>
        <p:spPr>
          <a:xfrm>
            <a:off x="1127448" y="2528900"/>
            <a:ext cx="9577064" cy="1800200"/>
          </a:xfrm>
        </p:spPr>
        <p:txBody>
          <a:bodyPr/>
          <a:lstStyle/>
          <a:p>
            <a:r>
              <a:rPr lang="fi-FI" dirty="0"/>
              <a:t>MAO:313/2025</a:t>
            </a:r>
          </a:p>
        </p:txBody>
      </p:sp>
      <p:sp>
        <p:nvSpPr>
          <p:cNvPr id="4" name="Dian numeron paikkamerkki 3">
            <a:extLst>
              <a:ext uri="{FF2B5EF4-FFF2-40B4-BE49-F238E27FC236}">
                <a16:creationId xmlns:a16="http://schemas.microsoft.com/office/drawing/2014/main" id="{984EEE42-EA5C-B921-066A-9F49BB7BC74F}"/>
              </a:ext>
            </a:extLst>
          </p:cNvPr>
          <p:cNvSpPr>
            <a:spLocks noGrp="1"/>
          </p:cNvSpPr>
          <p:nvPr>
            <p:ph type="sldNum" sz="quarter" idx="12"/>
          </p:nvPr>
        </p:nvSpPr>
        <p:spPr/>
        <p:txBody>
          <a:bodyPr/>
          <a:lstStyle/>
          <a:p>
            <a:fld id="{0861148C-697E-4B67-BDAA-872F34DF1106}" type="slidenum">
              <a:rPr lang="fi-FI" smtClean="0"/>
              <a:pPr/>
              <a:t>30</a:t>
            </a:fld>
            <a:endParaRPr lang="fi-FI" dirty="0"/>
          </a:p>
        </p:txBody>
      </p:sp>
    </p:spTree>
    <p:extLst>
      <p:ext uri="{BB962C8B-B14F-4D97-AF65-F5344CB8AC3E}">
        <p14:creationId xmlns:p14="http://schemas.microsoft.com/office/powerpoint/2010/main" val="28507559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D61C2-3FAD-5D99-BFD2-918CA235BE1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88DB69F-32AE-6D32-0344-A5FE2ECA6698}"/>
              </a:ext>
            </a:extLst>
          </p:cNvPr>
          <p:cNvSpPr>
            <a:spLocks noGrp="1"/>
          </p:cNvSpPr>
          <p:nvPr>
            <p:ph type="title"/>
          </p:nvPr>
        </p:nvSpPr>
        <p:spPr/>
        <p:txBody>
          <a:bodyPr/>
          <a:lstStyle/>
          <a:p>
            <a:r>
              <a:rPr lang="fi-FI" dirty="0"/>
              <a:t>MAO:313/2025, asian tausta 1/2</a:t>
            </a:r>
          </a:p>
        </p:txBody>
      </p:sp>
      <p:sp>
        <p:nvSpPr>
          <p:cNvPr id="3" name="Dian numeron paikkamerkki 2">
            <a:extLst>
              <a:ext uri="{FF2B5EF4-FFF2-40B4-BE49-F238E27FC236}">
                <a16:creationId xmlns:a16="http://schemas.microsoft.com/office/drawing/2014/main" id="{4B7EFA54-C1EA-F956-4421-FCF370E1A93C}"/>
              </a:ext>
            </a:extLst>
          </p:cNvPr>
          <p:cNvSpPr>
            <a:spLocks noGrp="1"/>
          </p:cNvSpPr>
          <p:nvPr>
            <p:ph type="sldNum" sz="quarter" idx="12"/>
          </p:nvPr>
        </p:nvSpPr>
        <p:spPr/>
        <p:txBody>
          <a:bodyPr/>
          <a:lstStyle/>
          <a:p>
            <a:fld id="{0861148C-697E-4B67-BDAA-872F34DF1106}" type="slidenum">
              <a:rPr lang="fi-FI" smtClean="0"/>
              <a:pPr/>
              <a:t>31</a:t>
            </a:fld>
            <a:endParaRPr lang="fi-FI" dirty="0"/>
          </a:p>
        </p:txBody>
      </p:sp>
      <p:sp>
        <p:nvSpPr>
          <p:cNvPr id="4" name="Sisällön paikkamerkki 3">
            <a:extLst>
              <a:ext uri="{FF2B5EF4-FFF2-40B4-BE49-F238E27FC236}">
                <a16:creationId xmlns:a16="http://schemas.microsoft.com/office/drawing/2014/main" id="{0D07331C-9DEA-A49C-71AE-05746897ED70}"/>
              </a:ext>
            </a:extLst>
          </p:cNvPr>
          <p:cNvSpPr>
            <a:spLocks noGrp="1"/>
          </p:cNvSpPr>
          <p:nvPr>
            <p:ph idx="1"/>
          </p:nvPr>
        </p:nvSpPr>
        <p:spPr>
          <a:xfrm>
            <a:off x="659073" y="1664687"/>
            <a:ext cx="10873853" cy="6192688"/>
          </a:xfrm>
        </p:spPr>
        <p:txBody>
          <a:bodyPr/>
          <a:lstStyle/>
          <a:p>
            <a:r>
              <a:rPr lang="fi-FI" dirty="0"/>
              <a:t>Hankinnan kohteena lämpöpumppulaitoksen kaukolämpöelementit, valmisosat ja tarvikkeet, kilpailutettu kansallisena hankintana (käytetty väärää hankintailmoitusta), avoin menettely  </a:t>
            </a:r>
          </a:p>
          <a:p>
            <a:pPr lvl="1"/>
            <a:r>
              <a:rPr lang="fi-FI" dirty="0"/>
              <a:t>Kyseessä erityisalojen hankinta</a:t>
            </a:r>
          </a:p>
          <a:p>
            <a:r>
              <a:rPr lang="fi-FI" dirty="0"/>
              <a:t>Valittaja:  Kokonaistaloudellisen edullisuuden vertailuperusteet on yksilöity vain ylätasolla eikä pisteytysperusteita ole avattu tarkemmin. </a:t>
            </a:r>
          </a:p>
          <a:p>
            <a:pPr lvl="1"/>
            <a:r>
              <a:rPr lang="fi-FI" dirty="0"/>
              <a:t>Vertailuperusteet epäselvät</a:t>
            </a:r>
          </a:p>
          <a:p>
            <a:pPr lvl="1"/>
            <a:r>
              <a:rPr lang="fi-FI" dirty="0"/>
              <a:t>Pisteytysperusteita ei ole ilmoitettu</a:t>
            </a:r>
          </a:p>
          <a:p>
            <a:pPr lvl="1"/>
            <a:r>
              <a:rPr lang="fi-FI" dirty="0"/>
              <a:t>Luottoluokitus vertailuperustetta käytetty virheellisesti. </a:t>
            </a:r>
          </a:p>
          <a:p>
            <a:pPr marL="444500" lvl="1" indent="0">
              <a:buNone/>
            </a:pPr>
            <a:r>
              <a:rPr lang="fi-FI" dirty="0">
                <a:sym typeface="Wingdings" panose="05000000000000000000" pitchFamily="2" charset="2"/>
              </a:rPr>
              <a:t> </a:t>
            </a:r>
            <a:r>
              <a:rPr lang="fi-FI" b="1" dirty="0">
                <a:sym typeface="Wingdings" panose="05000000000000000000" pitchFamily="2" charset="2"/>
              </a:rPr>
              <a:t>Puutteelliset pisteytysperusteet ja ei ole yksilöity vertailuperusteita tarjouspyynnössä</a:t>
            </a:r>
            <a:endParaRPr lang="fi-FI" b="1" dirty="0"/>
          </a:p>
          <a:p>
            <a:endParaRPr lang="fi-FI" dirty="0"/>
          </a:p>
        </p:txBody>
      </p:sp>
    </p:spTree>
    <p:extLst>
      <p:ext uri="{BB962C8B-B14F-4D97-AF65-F5344CB8AC3E}">
        <p14:creationId xmlns:p14="http://schemas.microsoft.com/office/powerpoint/2010/main" val="8259024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662CB-80DD-ABE1-9594-5BD31BAA0C8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18A7B0C-1A2D-341C-EE5A-897A8695445B}"/>
              </a:ext>
            </a:extLst>
          </p:cNvPr>
          <p:cNvSpPr>
            <a:spLocks noGrp="1"/>
          </p:cNvSpPr>
          <p:nvPr>
            <p:ph type="title"/>
          </p:nvPr>
        </p:nvSpPr>
        <p:spPr/>
        <p:txBody>
          <a:bodyPr/>
          <a:lstStyle/>
          <a:p>
            <a:r>
              <a:rPr lang="fi-FI" dirty="0"/>
              <a:t>MAO:313/2025, asian tausta 2/2</a:t>
            </a:r>
          </a:p>
        </p:txBody>
      </p:sp>
      <p:sp>
        <p:nvSpPr>
          <p:cNvPr id="3" name="Dian numeron paikkamerkki 2">
            <a:extLst>
              <a:ext uri="{FF2B5EF4-FFF2-40B4-BE49-F238E27FC236}">
                <a16:creationId xmlns:a16="http://schemas.microsoft.com/office/drawing/2014/main" id="{2FD42BF1-539E-DEF7-8521-7876B1582B11}"/>
              </a:ext>
            </a:extLst>
          </p:cNvPr>
          <p:cNvSpPr>
            <a:spLocks noGrp="1"/>
          </p:cNvSpPr>
          <p:nvPr>
            <p:ph type="sldNum" sz="quarter" idx="12"/>
          </p:nvPr>
        </p:nvSpPr>
        <p:spPr/>
        <p:txBody>
          <a:bodyPr/>
          <a:lstStyle/>
          <a:p>
            <a:fld id="{0861148C-697E-4B67-BDAA-872F34DF1106}" type="slidenum">
              <a:rPr lang="fi-FI" smtClean="0"/>
              <a:pPr/>
              <a:t>32</a:t>
            </a:fld>
            <a:endParaRPr lang="fi-FI" dirty="0"/>
          </a:p>
        </p:txBody>
      </p:sp>
      <p:sp>
        <p:nvSpPr>
          <p:cNvPr id="4" name="Sisällön paikkamerkki 3">
            <a:extLst>
              <a:ext uri="{FF2B5EF4-FFF2-40B4-BE49-F238E27FC236}">
                <a16:creationId xmlns:a16="http://schemas.microsoft.com/office/drawing/2014/main" id="{6E3557B5-2F48-6986-08A0-5C598838181E}"/>
              </a:ext>
            </a:extLst>
          </p:cNvPr>
          <p:cNvSpPr>
            <a:spLocks noGrp="1"/>
          </p:cNvSpPr>
          <p:nvPr>
            <p:ph idx="1"/>
          </p:nvPr>
        </p:nvSpPr>
        <p:spPr>
          <a:xfrm>
            <a:off x="659073" y="2204864"/>
            <a:ext cx="10873853" cy="6192688"/>
          </a:xfrm>
        </p:spPr>
        <p:txBody>
          <a:bodyPr/>
          <a:lstStyle/>
          <a:p>
            <a:r>
              <a:rPr lang="fi-FI" dirty="0"/>
              <a:t>Asianosaiset ja MAO olivat yhtä mieltä siitä, että hankinnasta oli virheellisesti julkaistu kansallinen hankintailmoitus, tarjousaika oli ollut liian lyhyt ja että vertailuperusteet oli ilmoitettu epäselvästi tarjouspyynnössä. </a:t>
            </a:r>
          </a:p>
          <a:p>
            <a:r>
              <a:rPr lang="fi-FI" dirty="0"/>
              <a:t>Kyseessä oli erityisalojen piiriin kuuluva hankinta</a:t>
            </a:r>
          </a:p>
          <a:p>
            <a:pPr lvl="1">
              <a:buFont typeface="Wingdings" panose="05000000000000000000" pitchFamily="2" charset="2"/>
              <a:buChar char="Ø"/>
            </a:pPr>
            <a:r>
              <a:rPr lang="fi-FI" dirty="0"/>
              <a:t>Olisi pitänyt julkaista erityisalojen mukainen hankintailmoitus</a:t>
            </a:r>
          </a:p>
          <a:p>
            <a:r>
              <a:rPr lang="fi-FI" dirty="0"/>
              <a:t>MAO otti asiassa kuitenkin vielä viran puolesta tutkittavakseen laadun vertailuperusteena käytetyn luottoluokituksen.</a:t>
            </a:r>
          </a:p>
          <a:p>
            <a:pPr marL="0" indent="0">
              <a:buNone/>
            </a:pPr>
            <a:endParaRPr lang="fi-FI" dirty="0"/>
          </a:p>
          <a:p>
            <a:endParaRPr lang="fi-FI" dirty="0"/>
          </a:p>
        </p:txBody>
      </p:sp>
    </p:spTree>
    <p:extLst>
      <p:ext uri="{BB962C8B-B14F-4D97-AF65-F5344CB8AC3E}">
        <p14:creationId xmlns:p14="http://schemas.microsoft.com/office/powerpoint/2010/main" val="41178553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FFE39-FD86-BA72-F278-8E524452C20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2915797-C432-C2F7-51CA-4B9A81168077}"/>
              </a:ext>
            </a:extLst>
          </p:cNvPr>
          <p:cNvSpPr>
            <a:spLocks noGrp="1"/>
          </p:cNvSpPr>
          <p:nvPr>
            <p:ph type="title"/>
          </p:nvPr>
        </p:nvSpPr>
        <p:spPr/>
        <p:txBody>
          <a:bodyPr/>
          <a:lstStyle/>
          <a:p>
            <a:r>
              <a:rPr lang="fi-FI" dirty="0"/>
              <a:t>MAO:313/2025, asian arviointi</a:t>
            </a:r>
          </a:p>
        </p:txBody>
      </p:sp>
      <p:sp>
        <p:nvSpPr>
          <p:cNvPr id="3" name="Dian numeron paikkamerkki 2">
            <a:extLst>
              <a:ext uri="{FF2B5EF4-FFF2-40B4-BE49-F238E27FC236}">
                <a16:creationId xmlns:a16="http://schemas.microsoft.com/office/drawing/2014/main" id="{3C4C4711-B9CE-67E3-3C56-1CB6CC8C9636}"/>
              </a:ext>
            </a:extLst>
          </p:cNvPr>
          <p:cNvSpPr>
            <a:spLocks noGrp="1"/>
          </p:cNvSpPr>
          <p:nvPr>
            <p:ph type="sldNum" sz="quarter" idx="12"/>
          </p:nvPr>
        </p:nvSpPr>
        <p:spPr/>
        <p:txBody>
          <a:bodyPr/>
          <a:lstStyle/>
          <a:p>
            <a:fld id="{0861148C-697E-4B67-BDAA-872F34DF1106}" type="slidenum">
              <a:rPr lang="fi-FI" smtClean="0"/>
              <a:pPr/>
              <a:t>33</a:t>
            </a:fld>
            <a:endParaRPr lang="fi-FI" dirty="0"/>
          </a:p>
        </p:txBody>
      </p:sp>
      <p:sp>
        <p:nvSpPr>
          <p:cNvPr id="4" name="Sisällön paikkamerkki 3">
            <a:extLst>
              <a:ext uri="{FF2B5EF4-FFF2-40B4-BE49-F238E27FC236}">
                <a16:creationId xmlns:a16="http://schemas.microsoft.com/office/drawing/2014/main" id="{185ABFCB-A72B-C8E9-48FB-D84C67D41568}"/>
              </a:ext>
            </a:extLst>
          </p:cNvPr>
          <p:cNvSpPr>
            <a:spLocks noGrp="1"/>
          </p:cNvSpPr>
          <p:nvPr>
            <p:ph idx="1"/>
          </p:nvPr>
        </p:nvSpPr>
        <p:spPr>
          <a:xfrm>
            <a:off x="623392" y="1916832"/>
            <a:ext cx="10658475" cy="4248472"/>
          </a:xfrm>
        </p:spPr>
        <p:txBody>
          <a:bodyPr/>
          <a:lstStyle/>
          <a:p>
            <a:r>
              <a:rPr lang="fi-FI" dirty="0"/>
              <a:t>HY:n on ennen tarjousten vertailua tutkittava tarjoajien soveltuvuus osallistua tarjouskilpailuun ja arvioitava tarjousten tarjouspyynnön mukaisuus. </a:t>
            </a:r>
          </a:p>
          <a:p>
            <a:r>
              <a:rPr lang="fi-FI" dirty="0"/>
              <a:t>Hankintayksikön on erotettava ehdokkaiden tai tarjoajien soveltuvuutta koskevat vaatimukset hankinnan kohteelle asetettavista vaatimuksista. </a:t>
            </a:r>
          </a:p>
          <a:p>
            <a:r>
              <a:rPr lang="fi-FI" dirty="0"/>
              <a:t>Tarjoajan soveltuvuuteen liittyviä tekijöitä ei lähtökohtaisesti tule käyttää tarjousten vertailussa. </a:t>
            </a:r>
          </a:p>
          <a:p>
            <a:pPr lvl="1"/>
            <a:r>
              <a:rPr lang="fi-FI" dirty="0"/>
              <a:t>Vertailuperusteet (toimitus- ja takuuaika) ilmoitettu epäselvästi </a:t>
            </a:r>
            <a:r>
              <a:rPr lang="fi-FI" dirty="0">
                <a:sym typeface="Wingdings" panose="05000000000000000000" pitchFamily="2" charset="2"/>
              </a:rPr>
              <a:t> antanut HY:lle liian laajan harkintavallan</a:t>
            </a:r>
          </a:p>
          <a:p>
            <a:pPr lvl="1"/>
            <a:r>
              <a:rPr lang="fi-FI" dirty="0">
                <a:sym typeface="Wingdings" panose="05000000000000000000" pitchFamily="2" charset="2"/>
              </a:rPr>
              <a:t>Luottoluokitus ei soveltuva vertailuperuste </a:t>
            </a:r>
          </a:p>
          <a:p>
            <a:pPr lvl="2"/>
            <a:r>
              <a:rPr lang="fi-FI" dirty="0">
                <a:sym typeface="Wingdings" panose="05000000000000000000" pitchFamily="2" charset="2"/>
              </a:rPr>
              <a:t>Kuuluu tarjoajan soveltuvuuden arviointiin, ei hinta-laatusuhteen vertailuun</a:t>
            </a:r>
            <a:endParaRPr lang="fi-FI" dirty="0"/>
          </a:p>
          <a:p>
            <a:endParaRPr lang="fi-FI" dirty="0"/>
          </a:p>
        </p:txBody>
      </p:sp>
    </p:spTree>
    <p:extLst>
      <p:ext uri="{BB962C8B-B14F-4D97-AF65-F5344CB8AC3E}">
        <p14:creationId xmlns:p14="http://schemas.microsoft.com/office/powerpoint/2010/main" val="718892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C61B6-75EC-7675-B289-C1E682F488C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EE1FC4B-A820-5ACB-BC6B-0B82A5F68BB9}"/>
              </a:ext>
            </a:extLst>
          </p:cNvPr>
          <p:cNvSpPr>
            <a:spLocks noGrp="1"/>
          </p:cNvSpPr>
          <p:nvPr>
            <p:ph type="title"/>
          </p:nvPr>
        </p:nvSpPr>
        <p:spPr>
          <a:xfrm>
            <a:off x="766761" y="507089"/>
            <a:ext cx="10658475" cy="1584149"/>
          </a:xfrm>
        </p:spPr>
        <p:txBody>
          <a:bodyPr/>
          <a:lstStyle/>
          <a:p>
            <a:r>
              <a:rPr lang="fi-FI" dirty="0"/>
              <a:t>MAO:313/2025, lopputulos</a:t>
            </a:r>
          </a:p>
        </p:txBody>
      </p:sp>
      <p:sp>
        <p:nvSpPr>
          <p:cNvPr id="3" name="Dian numeron paikkamerkki 2">
            <a:extLst>
              <a:ext uri="{FF2B5EF4-FFF2-40B4-BE49-F238E27FC236}">
                <a16:creationId xmlns:a16="http://schemas.microsoft.com/office/drawing/2014/main" id="{DCC4D52F-14A5-B511-50D8-0C1EC34CDED3}"/>
              </a:ext>
            </a:extLst>
          </p:cNvPr>
          <p:cNvSpPr>
            <a:spLocks noGrp="1"/>
          </p:cNvSpPr>
          <p:nvPr>
            <p:ph type="sldNum" sz="quarter" idx="12"/>
          </p:nvPr>
        </p:nvSpPr>
        <p:spPr/>
        <p:txBody>
          <a:bodyPr/>
          <a:lstStyle/>
          <a:p>
            <a:fld id="{0861148C-697E-4B67-BDAA-872F34DF1106}" type="slidenum">
              <a:rPr lang="fi-FI" smtClean="0"/>
              <a:pPr/>
              <a:t>34</a:t>
            </a:fld>
            <a:endParaRPr lang="fi-FI" dirty="0"/>
          </a:p>
        </p:txBody>
      </p:sp>
      <p:sp>
        <p:nvSpPr>
          <p:cNvPr id="4" name="Sisällön paikkamerkki 3">
            <a:extLst>
              <a:ext uri="{FF2B5EF4-FFF2-40B4-BE49-F238E27FC236}">
                <a16:creationId xmlns:a16="http://schemas.microsoft.com/office/drawing/2014/main" id="{448EC373-94BB-C62B-B92F-5A073616ACBB}"/>
              </a:ext>
            </a:extLst>
          </p:cNvPr>
          <p:cNvSpPr>
            <a:spLocks noGrp="1"/>
          </p:cNvSpPr>
          <p:nvPr>
            <p:ph idx="1"/>
          </p:nvPr>
        </p:nvSpPr>
        <p:spPr>
          <a:xfrm>
            <a:off x="766761" y="1520789"/>
            <a:ext cx="10658475" cy="4896544"/>
          </a:xfrm>
        </p:spPr>
        <p:txBody>
          <a:bodyPr/>
          <a:lstStyle/>
          <a:p>
            <a:r>
              <a:rPr lang="fi-FI" dirty="0"/>
              <a:t>MAO: tarjouspyynnössä ilmoitettu vertailuperuste luottoluokitus on liittynyt tarjoajan edellytyksiin toteuttaa hankinta, eikä hankinnan kohteeseen ja sen hinta‑laatusuhteen vertailuun. </a:t>
            </a:r>
          </a:p>
          <a:p>
            <a:pPr lvl="1"/>
            <a:r>
              <a:rPr lang="fi-FI" dirty="0"/>
              <a:t>Hankintayksikkö ei siten ole tältä osin tehnyt tarjouspyynnössään eroa tarjoajan soveltuvuuden arviointiin ja tarjousten vertailuun liittyvien seikkojen välillä eikä ottanut hankinnassaan hankintasäännöksissä edellytetyllä tavalla huomioon hankintamenettelyn vaiheittaisuutta.</a:t>
            </a:r>
          </a:p>
          <a:p>
            <a:r>
              <a:rPr lang="fi-FI" dirty="0"/>
              <a:t>Lopputulos: Hankinta on jo pantu täytäntöön, ei määrätty hyvitysmaksua </a:t>
            </a:r>
          </a:p>
          <a:p>
            <a:pPr lvl="1"/>
            <a:r>
              <a:rPr lang="fi-FI" dirty="0"/>
              <a:t>Hyvitysmaksulle ei ollut edellytyksiä, ei voida luotettavasti todeta, että valittajalla olisi ollut todellinen mahdollisuus voittaa kisa</a:t>
            </a:r>
          </a:p>
          <a:p>
            <a:pPr lvl="1"/>
            <a:r>
              <a:rPr lang="fi-FI" dirty="0"/>
              <a:t>HY velvoitetaan korvaamaan valittajan oikeudenkäyntikulut</a:t>
            </a:r>
          </a:p>
        </p:txBody>
      </p:sp>
    </p:spTree>
    <p:extLst>
      <p:ext uri="{BB962C8B-B14F-4D97-AF65-F5344CB8AC3E}">
        <p14:creationId xmlns:p14="http://schemas.microsoft.com/office/powerpoint/2010/main" val="40876598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593B4A-4F7F-B845-8D0D-AB78A084891C}"/>
              </a:ext>
            </a:extLst>
          </p:cNvPr>
          <p:cNvSpPr>
            <a:spLocks noGrp="1"/>
          </p:cNvSpPr>
          <p:nvPr>
            <p:ph type="title"/>
          </p:nvPr>
        </p:nvSpPr>
        <p:spPr/>
        <p:txBody>
          <a:bodyPr/>
          <a:lstStyle/>
          <a:p>
            <a:r>
              <a:rPr lang="fi-FI" dirty="0"/>
              <a:t>Yhteenveto soveltuvuudesta ja pisteytyksestä</a:t>
            </a:r>
          </a:p>
        </p:txBody>
      </p:sp>
      <p:sp>
        <p:nvSpPr>
          <p:cNvPr id="3" name="Dian numeron paikkamerkki 2">
            <a:extLst>
              <a:ext uri="{FF2B5EF4-FFF2-40B4-BE49-F238E27FC236}">
                <a16:creationId xmlns:a16="http://schemas.microsoft.com/office/drawing/2014/main" id="{242DB78A-FF6B-48F2-6B6B-399387E0E19A}"/>
              </a:ext>
            </a:extLst>
          </p:cNvPr>
          <p:cNvSpPr>
            <a:spLocks noGrp="1"/>
          </p:cNvSpPr>
          <p:nvPr>
            <p:ph type="sldNum" sz="quarter" idx="12"/>
          </p:nvPr>
        </p:nvSpPr>
        <p:spPr/>
        <p:txBody>
          <a:bodyPr/>
          <a:lstStyle/>
          <a:p>
            <a:fld id="{0861148C-697E-4B67-BDAA-872F34DF1106}" type="slidenum">
              <a:rPr lang="fi-FI" smtClean="0"/>
              <a:pPr/>
              <a:t>35</a:t>
            </a:fld>
            <a:endParaRPr lang="fi-FI" dirty="0"/>
          </a:p>
        </p:txBody>
      </p:sp>
      <p:sp>
        <p:nvSpPr>
          <p:cNvPr id="4" name="Sisällön paikkamerkki 3">
            <a:extLst>
              <a:ext uri="{FF2B5EF4-FFF2-40B4-BE49-F238E27FC236}">
                <a16:creationId xmlns:a16="http://schemas.microsoft.com/office/drawing/2014/main" id="{37DD82A0-E574-697D-E6FE-0E077E096420}"/>
              </a:ext>
            </a:extLst>
          </p:cNvPr>
          <p:cNvSpPr>
            <a:spLocks noGrp="1"/>
          </p:cNvSpPr>
          <p:nvPr>
            <p:ph idx="1"/>
          </p:nvPr>
        </p:nvSpPr>
        <p:spPr>
          <a:xfrm>
            <a:off x="623392" y="2222963"/>
            <a:ext cx="10658475" cy="4428356"/>
          </a:xfrm>
        </p:spPr>
        <p:txBody>
          <a:bodyPr/>
          <a:lstStyle/>
          <a:p>
            <a:r>
              <a:rPr lang="fi-FI" dirty="0"/>
              <a:t>Hankintasääntelyn lähtökohtana on hankintamenettelyn vaiheittaisuus, jossa on </a:t>
            </a:r>
            <a:r>
              <a:rPr lang="fi-FI" b="1" dirty="0"/>
              <a:t>keskeistä erottaa toisistaan tarjoajien soveltuvuuden arviointi ja tarjousten vertailu.</a:t>
            </a:r>
          </a:p>
          <a:p>
            <a:r>
              <a:rPr lang="fi-FI" dirty="0"/>
              <a:t>Nyt käsitellyssä ratkaisussa hankintayksikkö ei ollut tehnyt luottoluokituksen osalta eroa näiden kahden toisistaan erillisen vaiheen välillä. Luottoluokitus oli tarjouspyynnössä ilmoitettu vertailuperusteeksi. </a:t>
            </a:r>
          </a:p>
          <a:p>
            <a:pPr lvl="1"/>
            <a:r>
              <a:rPr lang="fi-FI" dirty="0"/>
              <a:t>Luottoluokitus liittyy kuitenkin hankintalaista ilmenevin tavoin sen varmistamiseen, että tarjoajalla on hankintasopimuksen toteuttamiseen tarvittavat taloudelliset ja rahoitusta koskevat voimavarat. </a:t>
            </a:r>
            <a:r>
              <a:rPr lang="fi-FI" dirty="0">
                <a:sym typeface="Wingdings" panose="05000000000000000000" pitchFamily="2" charset="2"/>
              </a:rPr>
              <a:t> soveltuvuusperuste/vähimmäisvaatimus</a:t>
            </a:r>
            <a:endParaRPr lang="fi-FI" dirty="0"/>
          </a:p>
          <a:p>
            <a:endParaRPr lang="fi-FI" dirty="0"/>
          </a:p>
        </p:txBody>
      </p:sp>
    </p:spTree>
    <p:extLst>
      <p:ext uri="{BB962C8B-B14F-4D97-AF65-F5344CB8AC3E}">
        <p14:creationId xmlns:p14="http://schemas.microsoft.com/office/powerpoint/2010/main" val="38243379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95EF451-EF4D-74D2-7817-E6F1FD58A4CE}"/>
              </a:ext>
            </a:extLst>
          </p:cNvPr>
          <p:cNvSpPr>
            <a:spLocks noGrp="1"/>
          </p:cNvSpPr>
          <p:nvPr>
            <p:ph type="ctrTitle"/>
          </p:nvPr>
        </p:nvSpPr>
        <p:spPr/>
        <p:txBody>
          <a:bodyPr/>
          <a:lstStyle/>
          <a:p>
            <a:r>
              <a:rPr lang="fi-FI" dirty="0"/>
              <a:t>Liian suppeat perustelut</a:t>
            </a:r>
          </a:p>
        </p:txBody>
      </p:sp>
      <p:sp>
        <p:nvSpPr>
          <p:cNvPr id="4" name="Alaotsikko 3">
            <a:extLst>
              <a:ext uri="{FF2B5EF4-FFF2-40B4-BE49-F238E27FC236}">
                <a16:creationId xmlns:a16="http://schemas.microsoft.com/office/drawing/2014/main" id="{69F11AC3-6FF3-E153-E1FE-5DEDDAF2A9BB}"/>
              </a:ext>
            </a:extLst>
          </p:cNvPr>
          <p:cNvSpPr>
            <a:spLocks noGrp="1"/>
          </p:cNvSpPr>
          <p:nvPr>
            <p:ph type="subTitle" idx="1"/>
          </p:nvPr>
        </p:nvSpPr>
        <p:spPr/>
        <p:txBody>
          <a:bodyPr/>
          <a:lstStyle/>
          <a:p>
            <a:r>
              <a:rPr lang="fi-FI" dirty="0"/>
              <a:t>MAO:308/2023 &amp; MAO:718/2024 </a:t>
            </a:r>
          </a:p>
        </p:txBody>
      </p:sp>
      <p:sp>
        <p:nvSpPr>
          <p:cNvPr id="2" name="Dian numeron paikkamerkki 1">
            <a:extLst>
              <a:ext uri="{FF2B5EF4-FFF2-40B4-BE49-F238E27FC236}">
                <a16:creationId xmlns:a16="http://schemas.microsoft.com/office/drawing/2014/main" id="{365F5794-0480-2ED3-59CD-371B088039E9}"/>
              </a:ext>
              <a:ext uri="{C183D7F6-B498-43B3-948B-1728B52AA6E4}">
                <adec:decorative xmlns:adec="http://schemas.microsoft.com/office/drawing/2017/decorative" val="1"/>
              </a:ext>
            </a:extLst>
          </p:cNvPr>
          <p:cNvSpPr>
            <a:spLocks noGrp="1"/>
          </p:cNvSpPr>
          <p:nvPr>
            <p:ph type="sldNum" sz="quarter" idx="12"/>
          </p:nvPr>
        </p:nvSpPr>
        <p:spPr/>
        <p:txBody>
          <a:bodyPr/>
          <a:lstStyle/>
          <a:p>
            <a:fld id="{0861148C-697E-4B67-BDAA-872F34DF1106}" type="slidenum">
              <a:rPr lang="fi-FI" smtClean="0"/>
              <a:pPr/>
              <a:t>36</a:t>
            </a:fld>
            <a:endParaRPr lang="fi-FI" dirty="0"/>
          </a:p>
        </p:txBody>
      </p:sp>
    </p:spTree>
    <p:extLst>
      <p:ext uri="{BB962C8B-B14F-4D97-AF65-F5344CB8AC3E}">
        <p14:creationId xmlns:p14="http://schemas.microsoft.com/office/powerpoint/2010/main" val="34418179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1F586-4E49-8176-6C69-8119E254266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C8EA507-B939-29D4-51AE-498BBDE9C3D5}"/>
              </a:ext>
            </a:extLst>
          </p:cNvPr>
          <p:cNvSpPr>
            <a:spLocks noGrp="1"/>
          </p:cNvSpPr>
          <p:nvPr>
            <p:ph type="ctrTitle"/>
          </p:nvPr>
        </p:nvSpPr>
        <p:spPr>
          <a:xfrm>
            <a:off x="1127448" y="2528900"/>
            <a:ext cx="9577064" cy="1800200"/>
          </a:xfrm>
        </p:spPr>
        <p:txBody>
          <a:bodyPr/>
          <a:lstStyle/>
          <a:p>
            <a:r>
              <a:rPr lang="fi-FI" dirty="0"/>
              <a:t>MAO:308/2023</a:t>
            </a:r>
          </a:p>
        </p:txBody>
      </p:sp>
      <p:sp>
        <p:nvSpPr>
          <p:cNvPr id="4" name="Dian numeron paikkamerkki 3">
            <a:extLst>
              <a:ext uri="{FF2B5EF4-FFF2-40B4-BE49-F238E27FC236}">
                <a16:creationId xmlns:a16="http://schemas.microsoft.com/office/drawing/2014/main" id="{2903695D-920C-7F7C-D59F-8C080DFE4455}"/>
              </a:ext>
            </a:extLst>
          </p:cNvPr>
          <p:cNvSpPr>
            <a:spLocks noGrp="1"/>
          </p:cNvSpPr>
          <p:nvPr>
            <p:ph type="sldNum" sz="quarter" idx="12"/>
          </p:nvPr>
        </p:nvSpPr>
        <p:spPr/>
        <p:txBody>
          <a:bodyPr/>
          <a:lstStyle/>
          <a:p>
            <a:fld id="{0861148C-697E-4B67-BDAA-872F34DF1106}" type="slidenum">
              <a:rPr lang="fi-FI" smtClean="0"/>
              <a:pPr/>
              <a:t>37</a:t>
            </a:fld>
            <a:endParaRPr lang="fi-FI" dirty="0"/>
          </a:p>
        </p:txBody>
      </p:sp>
    </p:spTree>
    <p:extLst>
      <p:ext uri="{BB962C8B-B14F-4D97-AF65-F5344CB8AC3E}">
        <p14:creationId xmlns:p14="http://schemas.microsoft.com/office/powerpoint/2010/main" val="31293704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581B1-1AC4-96D6-F89F-DBDA53C2DB5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29C97A0-A033-6072-2D0A-19E5D653D9A5}"/>
              </a:ext>
            </a:extLst>
          </p:cNvPr>
          <p:cNvSpPr>
            <a:spLocks noGrp="1"/>
          </p:cNvSpPr>
          <p:nvPr>
            <p:ph type="title"/>
          </p:nvPr>
        </p:nvSpPr>
        <p:spPr/>
        <p:txBody>
          <a:bodyPr/>
          <a:lstStyle/>
          <a:p>
            <a:r>
              <a:rPr lang="fi-FI" dirty="0"/>
              <a:t>MAO:308/2023, asian tausta</a:t>
            </a:r>
          </a:p>
        </p:txBody>
      </p:sp>
      <p:sp>
        <p:nvSpPr>
          <p:cNvPr id="3" name="Dian numeron paikkamerkki 2">
            <a:extLst>
              <a:ext uri="{FF2B5EF4-FFF2-40B4-BE49-F238E27FC236}">
                <a16:creationId xmlns:a16="http://schemas.microsoft.com/office/drawing/2014/main" id="{A2BD9B45-B6D0-1D9E-0D0E-3772A0E69F21}"/>
              </a:ext>
            </a:extLst>
          </p:cNvPr>
          <p:cNvSpPr>
            <a:spLocks noGrp="1"/>
          </p:cNvSpPr>
          <p:nvPr>
            <p:ph type="sldNum" sz="quarter" idx="12"/>
          </p:nvPr>
        </p:nvSpPr>
        <p:spPr/>
        <p:txBody>
          <a:bodyPr/>
          <a:lstStyle/>
          <a:p>
            <a:fld id="{0861148C-697E-4B67-BDAA-872F34DF1106}" type="slidenum">
              <a:rPr lang="fi-FI" smtClean="0"/>
              <a:pPr/>
              <a:t>38</a:t>
            </a:fld>
            <a:endParaRPr lang="fi-FI" dirty="0"/>
          </a:p>
        </p:txBody>
      </p:sp>
      <p:sp>
        <p:nvSpPr>
          <p:cNvPr id="4" name="Sisällön paikkamerkki 3">
            <a:extLst>
              <a:ext uri="{FF2B5EF4-FFF2-40B4-BE49-F238E27FC236}">
                <a16:creationId xmlns:a16="http://schemas.microsoft.com/office/drawing/2014/main" id="{D9A911D3-2A37-19C1-F70B-B9FDE4786C5B}"/>
              </a:ext>
            </a:extLst>
          </p:cNvPr>
          <p:cNvSpPr>
            <a:spLocks noGrp="1"/>
          </p:cNvSpPr>
          <p:nvPr>
            <p:ph idx="1"/>
          </p:nvPr>
        </p:nvSpPr>
        <p:spPr>
          <a:xfrm>
            <a:off x="766762" y="1808956"/>
            <a:ext cx="11017870" cy="4356348"/>
          </a:xfrm>
        </p:spPr>
        <p:txBody>
          <a:bodyPr/>
          <a:lstStyle/>
          <a:p>
            <a:r>
              <a:rPr lang="fi-FI" dirty="0"/>
              <a:t>Hankinnan kohteena koulukeskuksen laajennusurakka, EU-hankinta, kilpailullinen neuvottelumenettely</a:t>
            </a:r>
          </a:p>
          <a:p>
            <a:r>
              <a:rPr lang="fi-FI" dirty="0"/>
              <a:t>Valittaja: Voittaneen tarjoajan tarjous on tarjouspyynnön vastainen (hankesuunnitelman, pedagogisen suunnitelman ja tilaohjelman osalta).</a:t>
            </a:r>
          </a:p>
          <a:p>
            <a:pPr lvl="1"/>
            <a:r>
              <a:rPr lang="fi-FI" dirty="0"/>
              <a:t>Tarjousvertailu on suoritettu virheellisesti (Laatupisteet annettu väärin)</a:t>
            </a:r>
          </a:p>
          <a:p>
            <a:pPr lvl="1"/>
            <a:r>
              <a:rPr lang="fi-FI" dirty="0"/>
              <a:t>Piha-alueiden ja tilojen sijoittelu ei vastannut vaatimuksia </a:t>
            </a:r>
          </a:p>
          <a:p>
            <a:pPr lvl="1"/>
            <a:r>
              <a:rPr lang="fi-FI" dirty="0"/>
              <a:t>Koululuokkien pinta-alavaatimusta ei ole noudatettu</a:t>
            </a:r>
          </a:p>
          <a:p>
            <a:r>
              <a:rPr lang="fi-FI" dirty="0"/>
              <a:t>Kyse siitä, onko hankintayksikkö menetellyt hankintasäännösten vastaisesti, kun ei ole sulkenut voittaneen tarjoajan tarjousta tarjouskilpailusta tarjouspyynnön vastaisena ja </a:t>
            </a:r>
            <a:r>
              <a:rPr lang="fi-FI" b="1" dirty="0"/>
              <a:t>onko tarjousvertailu suoritettu virheellisesti   </a:t>
            </a:r>
          </a:p>
        </p:txBody>
      </p:sp>
    </p:spTree>
    <p:extLst>
      <p:ext uri="{BB962C8B-B14F-4D97-AF65-F5344CB8AC3E}">
        <p14:creationId xmlns:p14="http://schemas.microsoft.com/office/powerpoint/2010/main" val="12605616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24D66-89C8-F127-66C8-FFFF6289D2E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173C149-B717-898D-FD4E-F93673B078D2}"/>
              </a:ext>
            </a:extLst>
          </p:cNvPr>
          <p:cNvSpPr>
            <a:spLocks noGrp="1"/>
          </p:cNvSpPr>
          <p:nvPr>
            <p:ph type="title"/>
          </p:nvPr>
        </p:nvSpPr>
        <p:spPr/>
        <p:txBody>
          <a:bodyPr/>
          <a:lstStyle/>
          <a:p>
            <a:r>
              <a:rPr lang="fi-FI" dirty="0"/>
              <a:t>MAO:308/2023, asian arviointi</a:t>
            </a:r>
          </a:p>
        </p:txBody>
      </p:sp>
      <p:sp>
        <p:nvSpPr>
          <p:cNvPr id="3" name="Dian numeron paikkamerkki 2">
            <a:extLst>
              <a:ext uri="{FF2B5EF4-FFF2-40B4-BE49-F238E27FC236}">
                <a16:creationId xmlns:a16="http://schemas.microsoft.com/office/drawing/2014/main" id="{6C4CECDB-AAB7-FFAE-50AD-4DC56C82AF83}"/>
              </a:ext>
            </a:extLst>
          </p:cNvPr>
          <p:cNvSpPr>
            <a:spLocks noGrp="1"/>
          </p:cNvSpPr>
          <p:nvPr>
            <p:ph type="sldNum" sz="quarter" idx="12"/>
          </p:nvPr>
        </p:nvSpPr>
        <p:spPr/>
        <p:txBody>
          <a:bodyPr/>
          <a:lstStyle/>
          <a:p>
            <a:fld id="{0861148C-697E-4B67-BDAA-872F34DF1106}" type="slidenum">
              <a:rPr lang="fi-FI" smtClean="0"/>
              <a:pPr/>
              <a:t>39</a:t>
            </a:fld>
            <a:endParaRPr lang="fi-FI" dirty="0"/>
          </a:p>
        </p:txBody>
      </p:sp>
      <p:sp>
        <p:nvSpPr>
          <p:cNvPr id="4" name="Sisällön paikkamerkki 3">
            <a:extLst>
              <a:ext uri="{FF2B5EF4-FFF2-40B4-BE49-F238E27FC236}">
                <a16:creationId xmlns:a16="http://schemas.microsoft.com/office/drawing/2014/main" id="{1C097528-42A2-ABFE-32F9-A6CDAF39482A}"/>
              </a:ext>
            </a:extLst>
          </p:cNvPr>
          <p:cNvSpPr>
            <a:spLocks noGrp="1"/>
          </p:cNvSpPr>
          <p:nvPr>
            <p:ph idx="1"/>
          </p:nvPr>
        </p:nvSpPr>
        <p:spPr>
          <a:xfrm>
            <a:off x="766762" y="2276872"/>
            <a:ext cx="10658475" cy="3672408"/>
          </a:xfrm>
        </p:spPr>
        <p:txBody>
          <a:bodyPr/>
          <a:lstStyle/>
          <a:p>
            <a:r>
              <a:rPr lang="fi-FI" dirty="0"/>
              <a:t>Tarjousvertailun tulee tapahtua tarjouspyynnössä etukäteen ilmoitetun mukaisesti ja tarjouksissa ilmoitettuihin tietoihin perustuen tarjoajien kannalta tasapuolisesti.</a:t>
            </a:r>
          </a:p>
          <a:p>
            <a:r>
              <a:rPr lang="fi-FI" dirty="0"/>
              <a:t>Pisteytysmuistiossa laadun vertailun pisteytys on perusteltu vain maininnalla ”OK” tai lyhyellä maininnalla siitä, miksi jokin kriteeri ei ole toteutunut. </a:t>
            </a:r>
          </a:p>
          <a:p>
            <a:pPr lvl="1"/>
            <a:r>
              <a:rPr lang="fi-FI" dirty="0"/>
              <a:t>Laadun vertailuperusteet ovat olleet varsin avoimia ja jättäneet avoimeksi sen, milloin hankintayksikkö katsoisi esimerkiksi pedagogisen suunnitelman tavoitteita koskevan ominaisuuden toteutuvan tai jäävän toteutumatta. </a:t>
            </a:r>
            <a:r>
              <a:rPr lang="fi-FI" dirty="0">
                <a:sym typeface="Wingdings" panose="05000000000000000000" pitchFamily="2" charset="2"/>
              </a:rPr>
              <a:t> liian suppeat pisteytyksen perustelut </a:t>
            </a:r>
            <a:endParaRPr lang="fi-FI" dirty="0"/>
          </a:p>
        </p:txBody>
      </p:sp>
    </p:spTree>
    <p:extLst>
      <p:ext uri="{BB962C8B-B14F-4D97-AF65-F5344CB8AC3E}">
        <p14:creationId xmlns:p14="http://schemas.microsoft.com/office/powerpoint/2010/main" val="4087960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59D4A2-C9F1-69B4-916E-DA2657191D53}"/>
              </a:ext>
            </a:extLst>
          </p:cNvPr>
          <p:cNvSpPr>
            <a:spLocks noGrp="1"/>
          </p:cNvSpPr>
          <p:nvPr>
            <p:ph type="title"/>
          </p:nvPr>
        </p:nvSpPr>
        <p:spPr/>
        <p:txBody>
          <a:bodyPr/>
          <a:lstStyle/>
          <a:p>
            <a:r>
              <a:rPr lang="fi-FI" dirty="0"/>
              <a:t>Vertailukriteerit </a:t>
            </a:r>
          </a:p>
        </p:txBody>
      </p:sp>
      <p:sp>
        <p:nvSpPr>
          <p:cNvPr id="3" name="Dian numeron paikkamerkki 2">
            <a:extLst>
              <a:ext uri="{FF2B5EF4-FFF2-40B4-BE49-F238E27FC236}">
                <a16:creationId xmlns:a16="http://schemas.microsoft.com/office/drawing/2014/main" id="{DFF24F17-A758-3B07-17D7-79059DFD6EF2}"/>
              </a:ext>
            </a:extLst>
          </p:cNvPr>
          <p:cNvSpPr>
            <a:spLocks noGrp="1"/>
          </p:cNvSpPr>
          <p:nvPr>
            <p:ph type="sldNum" sz="quarter" idx="12"/>
          </p:nvPr>
        </p:nvSpPr>
        <p:spPr/>
        <p:txBody>
          <a:bodyPr/>
          <a:lstStyle/>
          <a:p>
            <a:fld id="{0861148C-697E-4B67-BDAA-872F34DF1106}" type="slidenum">
              <a:rPr lang="fi-FI" smtClean="0"/>
              <a:pPr/>
              <a:t>4</a:t>
            </a:fld>
            <a:endParaRPr lang="fi-FI" dirty="0"/>
          </a:p>
        </p:txBody>
      </p:sp>
      <p:sp>
        <p:nvSpPr>
          <p:cNvPr id="4" name="Sisällön paikkamerkki 3">
            <a:extLst>
              <a:ext uri="{FF2B5EF4-FFF2-40B4-BE49-F238E27FC236}">
                <a16:creationId xmlns:a16="http://schemas.microsoft.com/office/drawing/2014/main" id="{B9496D6C-8360-107F-B498-7BF9ADEA657A}"/>
              </a:ext>
            </a:extLst>
          </p:cNvPr>
          <p:cNvSpPr>
            <a:spLocks noGrp="1"/>
          </p:cNvSpPr>
          <p:nvPr>
            <p:ph idx="1"/>
          </p:nvPr>
        </p:nvSpPr>
        <p:spPr>
          <a:xfrm>
            <a:off x="766763" y="2204864"/>
            <a:ext cx="7273453" cy="3888432"/>
          </a:xfrm>
        </p:spPr>
        <p:txBody>
          <a:bodyPr/>
          <a:lstStyle/>
          <a:p>
            <a:r>
              <a:rPr lang="fi-FI" dirty="0"/>
              <a:t>Tarjoajan valinta tehdään vertailukriteerien perusteella </a:t>
            </a:r>
          </a:p>
          <a:p>
            <a:r>
              <a:rPr lang="fi-FI" dirty="0"/>
              <a:t>Vertailuperusteena kokonaistaloudellinen edullisuus</a:t>
            </a:r>
          </a:p>
          <a:p>
            <a:r>
              <a:rPr lang="fi-FI" dirty="0"/>
              <a:t>Pelkkä hinta</a:t>
            </a:r>
          </a:p>
          <a:p>
            <a:r>
              <a:rPr lang="fi-FI" dirty="0"/>
              <a:t>Pelkkä laatu (kiinteä hinta)</a:t>
            </a:r>
          </a:p>
          <a:p>
            <a:r>
              <a:rPr lang="fi-FI" dirty="0"/>
              <a:t>Hinnan ja laadun yhdistelmä</a:t>
            </a:r>
            <a:br>
              <a:rPr lang="fi-FI" dirty="0"/>
            </a:br>
            <a:endParaRPr lang="fi-FI" dirty="0"/>
          </a:p>
          <a:p>
            <a:r>
              <a:rPr lang="fi-FI" dirty="0"/>
              <a:t>Vertailukriteerit tulee ilmoittaa tarjouspyynnössä</a:t>
            </a:r>
          </a:p>
          <a:p>
            <a:r>
              <a:rPr lang="fi-FI" dirty="0"/>
              <a:t>Vertailun tulee perustua tarjouspyynnössä ilmoitettuihin kriteereihin</a:t>
            </a:r>
          </a:p>
          <a:p>
            <a:endParaRPr lang="fi-FI" dirty="0"/>
          </a:p>
        </p:txBody>
      </p:sp>
      <p:sp>
        <p:nvSpPr>
          <p:cNvPr id="5" name="Puhekupla: Suorakulmio, kulmat pyöristettu 4">
            <a:extLst>
              <a:ext uri="{FF2B5EF4-FFF2-40B4-BE49-F238E27FC236}">
                <a16:creationId xmlns:a16="http://schemas.microsoft.com/office/drawing/2014/main" id="{ED315BB3-B039-9D29-8DFC-1F3A899B7452}"/>
              </a:ext>
            </a:extLst>
          </p:cNvPr>
          <p:cNvSpPr/>
          <p:nvPr/>
        </p:nvSpPr>
        <p:spPr>
          <a:xfrm>
            <a:off x="7968208" y="1772816"/>
            <a:ext cx="4176464" cy="3960440"/>
          </a:xfrm>
          <a:prstGeom prst="wedgeRoundRectCallout">
            <a:avLst>
              <a:gd name="adj1" fmla="val -53173"/>
              <a:gd name="adj2" fmla="val -22478"/>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Hankintayksikön on ilmoitettava vertailuperusteet (jossain näistä): </a:t>
            </a:r>
          </a:p>
          <a:p>
            <a:pPr algn="ctr"/>
            <a:endParaRPr lang="fi-FI" dirty="0"/>
          </a:p>
          <a:p>
            <a:pPr marL="285750" indent="-285750" algn="ctr">
              <a:buFont typeface="Wingdings" panose="05000000000000000000" pitchFamily="2" charset="2"/>
              <a:buChar char="Ø"/>
            </a:pPr>
            <a:r>
              <a:rPr lang="fi-FI" dirty="0"/>
              <a:t>Hankintailmoituksessa</a:t>
            </a:r>
          </a:p>
          <a:p>
            <a:pPr marL="285750" indent="-285750" algn="ctr">
              <a:buFont typeface="Wingdings" panose="05000000000000000000" pitchFamily="2" charset="2"/>
              <a:buChar char="Ø"/>
            </a:pPr>
            <a:r>
              <a:rPr lang="fi-FI" dirty="0"/>
              <a:t>Tarjouspyynnössä</a:t>
            </a:r>
          </a:p>
          <a:p>
            <a:pPr marL="285750" indent="-285750" algn="ctr">
              <a:buFont typeface="Wingdings" panose="05000000000000000000" pitchFamily="2" charset="2"/>
              <a:buChar char="Ø"/>
            </a:pPr>
            <a:r>
              <a:rPr lang="fi-FI" dirty="0"/>
              <a:t> Neuvottelukutsussa </a:t>
            </a:r>
          </a:p>
        </p:txBody>
      </p:sp>
    </p:spTree>
    <p:extLst>
      <p:ext uri="{BB962C8B-B14F-4D97-AF65-F5344CB8AC3E}">
        <p14:creationId xmlns:p14="http://schemas.microsoft.com/office/powerpoint/2010/main" val="25771283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D65F3-5A81-4F44-BB0D-90115F791AA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6197F6A-07B1-5247-8492-2B24A192F747}"/>
              </a:ext>
            </a:extLst>
          </p:cNvPr>
          <p:cNvSpPr>
            <a:spLocks noGrp="1"/>
          </p:cNvSpPr>
          <p:nvPr>
            <p:ph type="title"/>
          </p:nvPr>
        </p:nvSpPr>
        <p:spPr/>
        <p:txBody>
          <a:bodyPr/>
          <a:lstStyle/>
          <a:p>
            <a:r>
              <a:rPr lang="fi-FI" dirty="0"/>
              <a:t>MAO:308/2023, lopputulos</a:t>
            </a:r>
          </a:p>
        </p:txBody>
      </p:sp>
      <p:sp>
        <p:nvSpPr>
          <p:cNvPr id="3" name="Dian numeron paikkamerkki 2">
            <a:extLst>
              <a:ext uri="{FF2B5EF4-FFF2-40B4-BE49-F238E27FC236}">
                <a16:creationId xmlns:a16="http://schemas.microsoft.com/office/drawing/2014/main" id="{43D489BD-5075-FCDE-B0D8-929B62ABC799}"/>
              </a:ext>
            </a:extLst>
          </p:cNvPr>
          <p:cNvSpPr>
            <a:spLocks noGrp="1"/>
          </p:cNvSpPr>
          <p:nvPr>
            <p:ph type="sldNum" sz="quarter" idx="12"/>
          </p:nvPr>
        </p:nvSpPr>
        <p:spPr/>
        <p:txBody>
          <a:bodyPr/>
          <a:lstStyle/>
          <a:p>
            <a:fld id="{0861148C-697E-4B67-BDAA-872F34DF1106}" type="slidenum">
              <a:rPr lang="fi-FI" smtClean="0"/>
              <a:pPr/>
              <a:t>40</a:t>
            </a:fld>
            <a:endParaRPr lang="fi-FI" dirty="0"/>
          </a:p>
        </p:txBody>
      </p:sp>
      <p:sp>
        <p:nvSpPr>
          <p:cNvPr id="4" name="Sisällön paikkamerkki 3">
            <a:extLst>
              <a:ext uri="{FF2B5EF4-FFF2-40B4-BE49-F238E27FC236}">
                <a16:creationId xmlns:a16="http://schemas.microsoft.com/office/drawing/2014/main" id="{3DC1A131-98E6-858E-2914-7E0D31C9D9E1}"/>
              </a:ext>
            </a:extLst>
          </p:cNvPr>
          <p:cNvSpPr>
            <a:spLocks noGrp="1"/>
          </p:cNvSpPr>
          <p:nvPr>
            <p:ph idx="1"/>
          </p:nvPr>
        </p:nvSpPr>
        <p:spPr>
          <a:xfrm>
            <a:off x="766762" y="1641812"/>
            <a:ext cx="10945861" cy="4292600"/>
          </a:xfrm>
        </p:spPr>
        <p:txBody>
          <a:bodyPr/>
          <a:lstStyle/>
          <a:p>
            <a:r>
              <a:rPr lang="fi-FI" dirty="0"/>
              <a:t>MAO: </a:t>
            </a:r>
            <a:r>
              <a:rPr lang="fi-FI" b="1" dirty="0"/>
              <a:t>tarjousvertailussa pisteytys on osin virheellinen ja hankintasäännösten vastainen.</a:t>
            </a:r>
          </a:p>
          <a:p>
            <a:pPr lvl="1"/>
            <a:r>
              <a:rPr lang="fi-FI" dirty="0"/>
              <a:t>Voittaneen tarjoajan tarjous on poikennut merkittävästi pedagogisessa suunnitelmassa esitetyistä suunnittelun lähtökohdista sekä siitä vaatimuksesta, että tilojen on tullut olla lähekkäin. </a:t>
            </a:r>
          </a:p>
          <a:p>
            <a:pPr lvl="1">
              <a:buFont typeface="Wingdings" panose="05000000000000000000" pitchFamily="2" charset="2"/>
              <a:buChar char="Ø"/>
            </a:pPr>
            <a:r>
              <a:rPr lang="fi-FI" dirty="0"/>
              <a:t>Ei ollut perusteltu annettua pisteytystä riittävällä tavalla.</a:t>
            </a:r>
          </a:p>
          <a:p>
            <a:r>
              <a:rPr lang="fi-FI" dirty="0"/>
              <a:t>Lopputulos: Hankintapäätös kumotaan siltä osin kuin hankintaa ei ole keskeytetty, hankintasopimuksen täytäntöönpano kielletään 700 000 euron uhkasakon nojalla </a:t>
            </a:r>
            <a:r>
              <a:rPr lang="fi-FI" dirty="0">
                <a:sym typeface="Wingdings" panose="05000000000000000000" pitchFamily="2" charset="2"/>
              </a:rPr>
              <a:t> tarjousvertailu ja perusteltu hankintapäätös on tehtävä uudelleen</a:t>
            </a:r>
          </a:p>
          <a:p>
            <a:pPr lvl="1"/>
            <a:r>
              <a:rPr lang="fi-FI" dirty="0">
                <a:sym typeface="Wingdings" panose="05000000000000000000" pitchFamily="2" charset="2"/>
              </a:rPr>
              <a:t>HY velvoitetaan korvaamaan valittajan oikeudenkäyntikulut </a:t>
            </a:r>
            <a:endParaRPr lang="fi-FI" dirty="0"/>
          </a:p>
        </p:txBody>
      </p:sp>
    </p:spTree>
    <p:extLst>
      <p:ext uri="{BB962C8B-B14F-4D97-AF65-F5344CB8AC3E}">
        <p14:creationId xmlns:p14="http://schemas.microsoft.com/office/powerpoint/2010/main" val="26358114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E586BD-AED2-AC08-2BEA-BA3002384E4C}"/>
              </a:ext>
            </a:extLst>
          </p:cNvPr>
          <p:cNvSpPr>
            <a:spLocks noGrp="1"/>
          </p:cNvSpPr>
          <p:nvPr>
            <p:ph type="title"/>
          </p:nvPr>
        </p:nvSpPr>
        <p:spPr>
          <a:xfrm>
            <a:off x="766763" y="388317"/>
            <a:ext cx="10658475" cy="1584149"/>
          </a:xfrm>
        </p:spPr>
        <p:txBody>
          <a:bodyPr/>
          <a:lstStyle/>
          <a:p>
            <a:r>
              <a:rPr lang="fi-FI" dirty="0"/>
              <a:t>MAO:308/2023 , yhteenveto</a:t>
            </a:r>
          </a:p>
        </p:txBody>
      </p:sp>
      <p:sp>
        <p:nvSpPr>
          <p:cNvPr id="3" name="Dian numeron paikkamerkki 2">
            <a:extLst>
              <a:ext uri="{FF2B5EF4-FFF2-40B4-BE49-F238E27FC236}">
                <a16:creationId xmlns:a16="http://schemas.microsoft.com/office/drawing/2014/main" id="{94DFC065-443B-E82C-FD3E-D9722022AB6D}"/>
              </a:ext>
            </a:extLst>
          </p:cNvPr>
          <p:cNvSpPr>
            <a:spLocks noGrp="1"/>
          </p:cNvSpPr>
          <p:nvPr>
            <p:ph type="sldNum" sz="quarter" idx="12"/>
          </p:nvPr>
        </p:nvSpPr>
        <p:spPr/>
        <p:txBody>
          <a:bodyPr/>
          <a:lstStyle/>
          <a:p>
            <a:fld id="{0861148C-697E-4B67-BDAA-872F34DF1106}" type="slidenum">
              <a:rPr lang="fi-FI" smtClean="0"/>
              <a:pPr/>
              <a:t>41</a:t>
            </a:fld>
            <a:endParaRPr lang="fi-FI" dirty="0"/>
          </a:p>
        </p:txBody>
      </p:sp>
      <p:sp>
        <p:nvSpPr>
          <p:cNvPr id="7" name="Räjähdys: 14 pistettä 6">
            <a:extLst>
              <a:ext uri="{FF2B5EF4-FFF2-40B4-BE49-F238E27FC236}">
                <a16:creationId xmlns:a16="http://schemas.microsoft.com/office/drawing/2014/main" id="{83135C3C-EF6E-F687-AB9F-CCE9323B2F25}"/>
              </a:ext>
            </a:extLst>
          </p:cNvPr>
          <p:cNvSpPr/>
          <p:nvPr/>
        </p:nvSpPr>
        <p:spPr>
          <a:xfrm>
            <a:off x="407368" y="836712"/>
            <a:ext cx="11377264" cy="5472610"/>
          </a:xfrm>
          <a:prstGeom prst="irregularSeal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i-FI" sz="2400" dirty="0"/>
              <a:t>Subjektiiviset pisteytyksen perusteet on perusteltava sanallisesti, eikä pelkästään ”Kyllä/Ei” tyyppinen maininta ole riittävä</a:t>
            </a:r>
            <a:r>
              <a:rPr lang="fi-FI" dirty="0"/>
              <a:t>.  </a:t>
            </a:r>
          </a:p>
          <a:p>
            <a:pPr algn="ctr"/>
            <a:endParaRPr lang="fi-FI" dirty="0"/>
          </a:p>
        </p:txBody>
      </p:sp>
    </p:spTree>
    <p:extLst>
      <p:ext uri="{BB962C8B-B14F-4D97-AF65-F5344CB8AC3E}">
        <p14:creationId xmlns:p14="http://schemas.microsoft.com/office/powerpoint/2010/main" val="975982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F8DC3-60FE-4790-02D7-6818B746FEC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7001599-D0A4-5B5B-909A-83D8BF19C497}"/>
              </a:ext>
            </a:extLst>
          </p:cNvPr>
          <p:cNvSpPr>
            <a:spLocks noGrp="1"/>
          </p:cNvSpPr>
          <p:nvPr>
            <p:ph type="ctrTitle"/>
          </p:nvPr>
        </p:nvSpPr>
        <p:spPr>
          <a:xfrm>
            <a:off x="1127448" y="2528900"/>
            <a:ext cx="9577064" cy="1800200"/>
          </a:xfrm>
        </p:spPr>
        <p:txBody>
          <a:bodyPr/>
          <a:lstStyle/>
          <a:p>
            <a:r>
              <a:rPr lang="fi-FI" dirty="0"/>
              <a:t>MAO:718/2024</a:t>
            </a:r>
          </a:p>
        </p:txBody>
      </p:sp>
      <p:sp>
        <p:nvSpPr>
          <p:cNvPr id="4" name="Dian numeron paikkamerkki 3">
            <a:extLst>
              <a:ext uri="{FF2B5EF4-FFF2-40B4-BE49-F238E27FC236}">
                <a16:creationId xmlns:a16="http://schemas.microsoft.com/office/drawing/2014/main" id="{A5A2DFBA-1BA6-10DF-6B41-49954E7EB7E3}"/>
              </a:ext>
            </a:extLst>
          </p:cNvPr>
          <p:cNvSpPr>
            <a:spLocks noGrp="1"/>
          </p:cNvSpPr>
          <p:nvPr>
            <p:ph type="sldNum" sz="quarter" idx="12"/>
          </p:nvPr>
        </p:nvSpPr>
        <p:spPr/>
        <p:txBody>
          <a:bodyPr/>
          <a:lstStyle/>
          <a:p>
            <a:fld id="{0861148C-697E-4B67-BDAA-872F34DF1106}" type="slidenum">
              <a:rPr lang="fi-FI" smtClean="0"/>
              <a:pPr/>
              <a:t>42</a:t>
            </a:fld>
            <a:endParaRPr lang="fi-FI" dirty="0"/>
          </a:p>
        </p:txBody>
      </p:sp>
    </p:spTree>
    <p:extLst>
      <p:ext uri="{BB962C8B-B14F-4D97-AF65-F5344CB8AC3E}">
        <p14:creationId xmlns:p14="http://schemas.microsoft.com/office/powerpoint/2010/main" val="26823607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9A6F8-2447-3A99-E5D4-1C9E2B8A45D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FB93E61-4D21-053B-5C49-3C2D73FE5203}"/>
              </a:ext>
            </a:extLst>
          </p:cNvPr>
          <p:cNvSpPr>
            <a:spLocks noGrp="1"/>
          </p:cNvSpPr>
          <p:nvPr>
            <p:ph type="title"/>
          </p:nvPr>
        </p:nvSpPr>
        <p:spPr>
          <a:xfrm>
            <a:off x="766762" y="426035"/>
            <a:ext cx="10658475" cy="1584149"/>
          </a:xfrm>
        </p:spPr>
        <p:txBody>
          <a:bodyPr/>
          <a:lstStyle/>
          <a:p>
            <a:r>
              <a:rPr lang="fi-FI" dirty="0"/>
              <a:t>MAO:718/2024, asian tausta</a:t>
            </a:r>
          </a:p>
        </p:txBody>
      </p:sp>
      <p:sp>
        <p:nvSpPr>
          <p:cNvPr id="3" name="Dian numeron paikkamerkki 2">
            <a:extLst>
              <a:ext uri="{FF2B5EF4-FFF2-40B4-BE49-F238E27FC236}">
                <a16:creationId xmlns:a16="http://schemas.microsoft.com/office/drawing/2014/main" id="{AEF13F88-9D3A-7FCB-6978-E9EF6967B4E1}"/>
              </a:ext>
            </a:extLst>
          </p:cNvPr>
          <p:cNvSpPr>
            <a:spLocks noGrp="1"/>
          </p:cNvSpPr>
          <p:nvPr>
            <p:ph type="sldNum" sz="quarter" idx="12"/>
          </p:nvPr>
        </p:nvSpPr>
        <p:spPr/>
        <p:txBody>
          <a:bodyPr/>
          <a:lstStyle/>
          <a:p>
            <a:fld id="{0861148C-697E-4B67-BDAA-872F34DF1106}" type="slidenum">
              <a:rPr lang="fi-FI" smtClean="0"/>
              <a:pPr/>
              <a:t>43</a:t>
            </a:fld>
            <a:endParaRPr lang="fi-FI" dirty="0"/>
          </a:p>
        </p:txBody>
      </p:sp>
      <p:sp>
        <p:nvSpPr>
          <p:cNvPr id="4" name="Sisällön paikkamerkki 3">
            <a:extLst>
              <a:ext uri="{FF2B5EF4-FFF2-40B4-BE49-F238E27FC236}">
                <a16:creationId xmlns:a16="http://schemas.microsoft.com/office/drawing/2014/main" id="{6008FCB4-0FC6-6F66-E294-93DDC5478697}"/>
              </a:ext>
            </a:extLst>
          </p:cNvPr>
          <p:cNvSpPr>
            <a:spLocks noGrp="1"/>
          </p:cNvSpPr>
          <p:nvPr>
            <p:ph idx="1"/>
          </p:nvPr>
        </p:nvSpPr>
        <p:spPr>
          <a:xfrm>
            <a:off x="770031" y="1124862"/>
            <a:ext cx="11233894" cy="5328474"/>
          </a:xfrm>
        </p:spPr>
        <p:txBody>
          <a:bodyPr/>
          <a:lstStyle/>
          <a:p>
            <a:r>
              <a:rPr lang="fi-FI" dirty="0"/>
              <a:t>Hankinnan kohteena Drupal-yhteistyökumppanin kilpailutusta koskeva palveluhankinnan puitejärjestely, EU-hankinta, avoin menettely </a:t>
            </a:r>
          </a:p>
          <a:p>
            <a:r>
              <a:rPr lang="fi-FI" dirty="0"/>
              <a:t>Valittaja: Tarjouspyynnössä asetetut vertailuperusteet ovat olleet puutteelliset ja epäselvät </a:t>
            </a:r>
          </a:p>
          <a:p>
            <a:pPr lvl="1"/>
            <a:r>
              <a:rPr lang="fi-FI" dirty="0"/>
              <a:t>Tarjouspyyntöasiakirjoissa ei ole yksilöity riittävän täsmällisesti, että tiettyjen roolinimikkeiden, kuten palvelumuotoilijan tai käyttöliittymäsuunnittelijan mainitseminen, olisi ollut tarjousvertailussa merkityksellistä.</a:t>
            </a:r>
          </a:p>
          <a:p>
            <a:pPr lvl="1"/>
            <a:r>
              <a:rPr lang="fi-FI" dirty="0"/>
              <a:t>HY on virheellisesti katsonut valittajan tarjouksen toimintamallin kuvauksesta puuttuvan tietyllä roolinimikkeillä toimivia henkilöitä ja vähentänyt valittajalta laatuvertailussa yhden pisteen </a:t>
            </a:r>
            <a:r>
              <a:rPr lang="fi-FI" dirty="0">
                <a:sym typeface="Wingdings" panose="05000000000000000000" pitchFamily="2" charset="2"/>
              </a:rPr>
              <a:t> valittaja käyttänyt roolinimikettä ”designer”</a:t>
            </a:r>
          </a:p>
          <a:p>
            <a:r>
              <a:rPr lang="fi-FI" dirty="0"/>
              <a:t>Kyse siitä, </a:t>
            </a:r>
            <a:r>
              <a:rPr lang="fi-FI" b="1" dirty="0"/>
              <a:t>onko hankintayksikkö menetellyt tarjousten vertailuperusteiden asettamisessa, tarjousten vertailussa ja hankinta- ja hankintaoikaisupäätöstä perustellessaan hankintasäännösten vastaisesti.</a:t>
            </a:r>
          </a:p>
          <a:p>
            <a:endParaRPr lang="fi-FI" dirty="0"/>
          </a:p>
          <a:p>
            <a:endParaRPr lang="fi-FI" dirty="0"/>
          </a:p>
        </p:txBody>
      </p:sp>
    </p:spTree>
    <p:extLst>
      <p:ext uri="{BB962C8B-B14F-4D97-AF65-F5344CB8AC3E}">
        <p14:creationId xmlns:p14="http://schemas.microsoft.com/office/powerpoint/2010/main" val="36070582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1B632-057E-48FE-4C54-F23B0C8BDF2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E89776E-76F2-67A9-1891-8D4E6982F240}"/>
              </a:ext>
            </a:extLst>
          </p:cNvPr>
          <p:cNvSpPr>
            <a:spLocks noGrp="1"/>
          </p:cNvSpPr>
          <p:nvPr>
            <p:ph type="title"/>
          </p:nvPr>
        </p:nvSpPr>
        <p:spPr/>
        <p:txBody>
          <a:bodyPr/>
          <a:lstStyle/>
          <a:p>
            <a:r>
              <a:rPr lang="fi-FI" dirty="0"/>
              <a:t>MAO:718/2024, asian arviointi</a:t>
            </a:r>
          </a:p>
        </p:txBody>
      </p:sp>
      <p:sp>
        <p:nvSpPr>
          <p:cNvPr id="3" name="Dian numeron paikkamerkki 2">
            <a:extLst>
              <a:ext uri="{FF2B5EF4-FFF2-40B4-BE49-F238E27FC236}">
                <a16:creationId xmlns:a16="http://schemas.microsoft.com/office/drawing/2014/main" id="{14293901-5C57-8C03-8B25-8BAEF2AA7D6B}"/>
              </a:ext>
            </a:extLst>
          </p:cNvPr>
          <p:cNvSpPr>
            <a:spLocks noGrp="1"/>
          </p:cNvSpPr>
          <p:nvPr>
            <p:ph type="sldNum" sz="quarter" idx="12"/>
          </p:nvPr>
        </p:nvSpPr>
        <p:spPr/>
        <p:txBody>
          <a:bodyPr/>
          <a:lstStyle/>
          <a:p>
            <a:fld id="{0861148C-697E-4B67-BDAA-872F34DF1106}" type="slidenum">
              <a:rPr lang="fi-FI" smtClean="0"/>
              <a:pPr/>
              <a:t>44</a:t>
            </a:fld>
            <a:endParaRPr lang="fi-FI" dirty="0"/>
          </a:p>
        </p:txBody>
      </p:sp>
      <p:sp>
        <p:nvSpPr>
          <p:cNvPr id="4" name="Sisällön paikkamerkki 3">
            <a:extLst>
              <a:ext uri="{FF2B5EF4-FFF2-40B4-BE49-F238E27FC236}">
                <a16:creationId xmlns:a16="http://schemas.microsoft.com/office/drawing/2014/main" id="{D0B311C9-E980-9991-832A-E3126D61A29A}"/>
              </a:ext>
            </a:extLst>
          </p:cNvPr>
          <p:cNvSpPr>
            <a:spLocks noGrp="1"/>
          </p:cNvSpPr>
          <p:nvPr>
            <p:ph idx="1"/>
          </p:nvPr>
        </p:nvSpPr>
        <p:spPr>
          <a:xfrm>
            <a:off x="766762" y="2204259"/>
            <a:ext cx="10729838" cy="4284340"/>
          </a:xfrm>
        </p:spPr>
        <p:txBody>
          <a:bodyPr/>
          <a:lstStyle/>
          <a:p>
            <a:r>
              <a:rPr lang="fi-FI" dirty="0"/>
              <a:t>MAO: Ei ole riittävää, että valittajalle toimitetuissa tarjoajakohtaisissa perusteluissa on vain yleisellä tasolla viitattu siihen, että tietyt roolit ovat puuttuneet valittajan toimintamallin kuvauksesta.</a:t>
            </a:r>
          </a:p>
          <a:p>
            <a:pPr lvl="1"/>
            <a:r>
              <a:rPr lang="fi-FI" dirty="0"/>
              <a:t>Perustelujen puutteellisuutta korostanut se, että tarjoajat eivät ole voineet liikesalaisuuksien vuoksi tutustua muiden tarjoajien laatimiin toimintamallien kuvauksiin ja siten itse arvioida vertailun lainmukaisuutta. </a:t>
            </a:r>
            <a:r>
              <a:rPr lang="fi-FI" dirty="0">
                <a:sym typeface="Wingdings" panose="05000000000000000000" pitchFamily="2" charset="2"/>
              </a:rPr>
              <a:t> </a:t>
            </a:r>
            <a:r>
              <a:rPr lang="fi-FI" b="1" dirty="0">
                <a:sym typeface="Wingdings" panose="05000000000000000000" pitchFamily="2" charset="2"/>
              </a:rPr>
              <a:t>tarjousvertailun pisteytyksen puutteelliset perustelut </a:t>
            </a:r>
          </a:p>
          <a:p>
            <a:endParaRPr lang="fi-FI" dirty="0">
              <a:sym typeface="Wingdings" panose="05000000000000000000" pitchFamily="2" charset="2"/>
            </a:endParaRPr>
          </a:p>
          <a:p>
            <a:endParaRPr lang="fi-FI" dirty="0">
              <a:sym typeface="Wingdings" panose="05000000000000000000" pitchFamily="2" charset="2"/>
            </a:endParaRPr>
          </a:p>
        </p:txBody>
      </p:sp>
    </p:spTree>
    <p:extLst>
      <p:ext uri="{BB962C8B-B14F-4D97-AF65-F5344CB8AC3E}">
        <p14:creationId xmlns:p14="http://schemas.microsoft.com/office/powerpoint/2010/main" val="3118938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7EE9F-6734-7749-DEEA-043865CCF62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161D022-932D-E4D1-BC5D-626B88953526}"/>
              </a:ext>
            </a:extLst>
          </p:cNvPr>
          <p:cNvSpPr>
            <a:spLocks noGrp="1"/>
          </p:cNvSpPr>
          <p:nvPr>
            <p:ph type="title"/>
          </p:nvPr>
        </p:nvSpPr>
        <p:spPr>
          <a:xfrm>
            <a:off x="766762" y="476672"/>
            <a:ext cx="10658475" cy="1584149"/>
          </a:xfrm>
        </p:spPr>
        <p:txBody>
          <a:bodyPr/>
          <a:lstStyle/>
          <a:p>
            <a:r>
              <a:rPr lang="fi-FI" dirty="0"/>
              <a:t>MAO:718/2024, lopputulos</a:t>
            </a:r>
          </a:p>
        </p:txBody>
      </p:sp>
      <p:sp>
        <p:nvSpPr>
          <p:cNvPr id="3" name="Dian numeron paikkamerkki 2">
            <a:extLst>
              <a:ext uri="{FF2B5EF4-FFF2-40B4-BE49-F238E27FC236}">
                <a16:creationId xmlns:a16="http://schemas.microsoft.com/office/drawing/2014/main" id="{D89F240A-5E7D-F8DA-3C63-28B1F1EA4339}"/>
              </a:ext>
            </a:extLst>
          </p:cNvPr>
          <p:cNvSpPr>
            <a:spLocks noGrp="1"/>
          </p:cNvSpPr>
          <p:nvPr>
            <p:ph type="sldNum" sz="quarter" idx="12"/>
          </p:nvPr>
        </p:nvSpPr>
        <p:spPr/>
        <p:txBody>
          <a:bodyPr/>
          <a:lstStyle/>
          <a:p>
            <a:fld id="{0861148C-697E-4B67-BDAA-872F34DF1106}" type="slidenum">
              <a:rPr lang="fi-FI" smtClean="0"/>
              <a:pPr/>
              <a:t>45</a:t>
            </a:fld>
            <a:endParaRPr lang="fi-FI" dirty="0"/>
          </a:p>
        </p:txBody>
      </p:sp>
      <p:sp>
        <p:nvSpPr>
          <p:cNvPr id="4" name="Sisällön paikkamerkki 3">
            <a:extLst>
              <a:ext uri="{FF2B5EF4-FFF2-40B4-BE49-F238E27FC236}">
                <a16:creationId xmlns:a16="http://schemas.microsoft.com/office/drawing/2014/main" id="{7FBD3F8E-4338-D21A-B0FA-4602C43FE90B}"/>
              </a:ext>
            </a:extLst>
          </p:cNvPr>
          <p:cNvSpPr>
            <a:spLocks noGrp="1"/>
          </p:cNvSpPr>
          <p:nvPr>
            <p:ph idx="1"/>
          </p:nvPr>
        </p:nvSpPr>
        <p:spPr>
          <a:xfrm>
            <a:off x="695400" y="1237914"/>
            <a:ext cx="11161886" cy="5620085"/>
          </a:xfrm>
        </p:spPr>
        <p:txBody>
          <a:bodyPr/>
          <a:lstStyle/>
          <a:p>
            <a:r>
              <a:rPr lang="fi-FI" dirty="0"/>
              <a:t>MAO: HY on menetellyt </a:t>
            </a:r>
            <a:r>
              <a:rPr lang="fi-FI" b="1" dirty="0"/>
              <a:t>virheellisesti hankintapäätöksen pisteytyksen perustelemisen osalta.</a:t>
            </a:r>
          </a:p>
          <a:p>
            <a:r>
              <a:rPr lang="fi-FI" dirty="0"/>
              <a:t>HY on tehnyt valituksen vireilletulon jälkeen hankintaoikaisupäätöksen, jolla se on täsmentänyt pisteytyksen perusteluja. </a:t>
            </a:r>
          </a:p>
          <a:p>
            <a:pPr lvl="1"/>
            <a:r>
              <a:rPr lang="fi-FI" dirty="0"/>
              <a:t>Valittajalle on toimitettu hankintaoikaisupäätöksen liitteenä uudet perustelut pisteytykselle. </a:t>
            </a:r>
          </a:p>
          <a:p>
            <a:pPr lvl="1"/>
            <a:r>
              <a:rPr lang="fi-FI" dirty="0"/>
              <a:t>MAO: HY on hankintaoikaisupäätöksessään korjannut perustelut ja niistä käy riittävällä tavalla ilmi, mihin suoritettu pisteytys on vertailuperusteen (toimintamallin kuvauksen) osalta perustunut. </a:t>
            </a:r>
          </a:p>
          <a:p>
            <a:r>
              <a:rPr lang="fi-FI" dirty="0"/>
              <a:t>Lopputulos: HY:n lainvastainen menettely ei ole vaikuttanut hankintamenettelyn lopputulokseen tai valittajan asemaan hankintamenettelyssä </a:t>
            </a:r>
            <a:r>
              <a:rPr lang="fi-FI" dirty="0">
                <a:sym typeface="Wingdings" panose="05000000000000000000" pitchFamily="2" charset="2"/>
              </a:rPr>
              <a:t> seuraamusta ei voida määrätä ja valitus on pääasian osalta hylättävä.</a:t>
            </a:r>
          </a:p>
          <a:p>
            <a:pPr lvl="1"/>
            <a:r>
              <a:rPr lang="fi-FI" dirty="0">
                <a:sym typeface="Wingdings" panose="05000000000000000000" pitchFamily="2" charset="2"/>
              </a:rPr>
              <a:t>HY oikaissut hankintapäätöksen vasta sen jälkeen, kun valittaja on tehnyt valituksen  HY velvoitetaan korvaamaan valittajan oikeuskäyntikulut </a:t>
            </a:r>
          </a:p>
          <a:p>
            <a:endParaRPr lang="fi-FI" dirty="0">
              <a:sym typeface="Wingdings" panose="05000000000000000000" pitchFamily="2" charset="2"/>
            </a:endParaRPr>
          </a:p>
          <a:p>
            <a:pPr marL="0" indent="0">
              <a:buNone/>
            </a:pPr>
            <a:endParaRPr lang="fi-FI" dirty="0"/>
          </a:p>
        </p:txBody>
      </p:sp>
    </p:spTree>
    <p:extLst>
      <p:ext uri="{BB962C8B-B14F-4D97-AF65-F5344CB8AC3E}">
        <p14:creationId xmlns:p14="http://schemas.microsoft.com/office/powerpoint/2010/main" val="1887477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A76569-21F9-7DCE-0EA6-0BEAC3B1B9EE}"/>
              </a:ext>
            </a:extLst>
          </p:cNvPr>
          <p:cNvSpPr>
            <a:spLocks noGrp="1"/>
          </p:cNvSpPr>
          <p:nvPr>
            <p:ph type="title"/>
          </p:nvPr>
        </p:nvSpPr>
        <p:spPr/>
        <p:txBody>
          <a:bodyPr/>
          <a:lstStyle/>
          <a:p>
            <a:r>
              <a:rPr lang="fi-FI" dirty="0"/>
              <a:t>MAO:718/2024, yhteenveto</a:t>
            </a:r>
          </a:p>
        </p:txBody>
      </p:sp>
      <p:sp>
        <p:nvSpPr>
          <p:cNvPr id="3" name="Dian numeron paikkamerkki 2">
            <a:extLst>
              <a:ext uri="{FF2B5EF4-FFF2-40B4-BE49-F238E27FC236}">
                <a16:creationId xmlns:a16="http://schemas.microsoft.com/office/drawing/2014/main" id="{17E118BF-F090-84A0-5EFA-05B342ADC046}"/>
              </a:ext>
              <a:ext uri="{C183D7F6-B498-43B3-948B-1728B52AA6E4}">
                <adec:decorative xmlns:adec="http://schemas.microsoft.com/office/drawing/2017/decorative" val="1"/>
              </a:ext>
            </a:extLst>
          </p:cNvPr>
          <p:cNvSpPr>
            <a:spLocks noGrp="1"/>
          </p:cNvSpPr>
          <p:nvPr>
            <p:ph type="sldNum" sz="quarter" idx="12"/>
          </p:nvPr>
        </p:nvSpPr>
        <p:spPr/>
        <p:txBody>
          <a:bodyPr/>
          <a:lstStyle/>
          <a:p>
            <a:fld id="{0861148C-697E-4B67-BDAA-872F34DF1106}" type="slidenum">
              <a:rPr lang="fi-FI" smtClean="0"/>
              <a:pPr/>
              <a:t>46</a:t>
            </a:fld>
            <a:endParaRPr lang="fi-FI" dirty="0"/>
          </a:p>
        </p:txBody>
      </p:sp>
      <p:sp>
        <p:nvSpPr>
          <p:cNvPr id="5" name="Räjähdys: 14 pistettä 4">
            <a:extLst>
              <a:ext uri="{FF2B5EF4-FFF2-40B4-BE49-F238E27FC236}">
                <a16:creationId xmlns:a16="http://schemas.microsoft.com/office/drawing/2014/main" id="{2DD55F04-A7EA-CFC7-1714-4EA685FFF87B}"/>
              </a:ext>
              <a:ext uri="{C183D7F6-B498-43B3-948B-1728B52AA6E4}">
                <adec:decorative xmlns:adec="http://schemas.microsoft.com/office/drawing/2017/decorative" val="1"/>
              </a:ext>
            </a:extLst>
          </p:cNvPr>
          <p:cNvSpPr/>
          <p:nvPr/>
        </p:nvSpPr>
        <p:spPr>
          <a:xfrm>
            <a:off x="587065" y="1052736"/>
            <a:ext cx="11017870" cy="5500398"/>
          </a:xfrm>
          <a:prstGeom prst="irregularSeal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t>Jos vertailu perustuu HY:n arvioon, niin pisteytys tulee perustella sanallisesti tarjousvertailussa riittävällä tavalla, eikä vain yleisesti. </a:t>
            </a:r>
          </a:p>
          <a:p>
            <a:pPr algn="ctr"/>
            <a:endParaRPr lang="fi-FI" dirty="0"/>
          </a:p>
        </p:txBody>
      </p:sp>
      <p:sp>
        <p:nvSpPr>
          <p:cNvPr id="6" name="Tekstiruutu 5" descr="Jos vertailu perustuu HY:n arvioon, niin pisteytys tulee perustella sanallisesti tarjousvertailussa riittävällä tavalla, eikä vain yleisesti. &#10;">
            <a:extLst>
              <a:ext uri="{FF2B5EF4-FFF2-40B4-BE49-F238E27FC236}">
                <a16:creationId xmlns:a16="http://schemas.microsoft.com/office/drawing/2014/main" id="{EDA4125F-189F-5BC4-8043-D3C7E097F2E4}"/>
              </a:ext>
            </a:extLst>
          </p:cNvPr>
          <p:cNvSpPr txBox="1"/>
          <p:nvPr/>
        </p:nvSpPr>
        <p:spPr>
          <a:xfrm>
            <a:off x="-1032792" y="404664"/>
            <a:ext cx="914400" cy="914400"/>
          </a:xfrm>
          <a:prstGeom prst="rect">
            <a:avLst/>
          </a:prstGeom>
        </p:spPr>
        <p:txBody>
          <a:bodyPr vert="horz" wrap="none" lIns="0" tIns="0" rIns="0" bIns="0" rtlCol="0" anchor="t" anchorCtr="0">
            <a:noAutofit/>
          </a:bodyPr>
          <a:lstStyle/>
          <a:p>
            <a:pPr algn="l"/>
            <a:endParaRPr lang="fi-FI" sz="2200" dirty="0">
              <a:solidFill>
                <a:schemeClr val="tx1"/>
              </a:solidFill>
            </a:endParaRPr>
          </a:p>
        </p:txBody>
      </p:sp>
    </p:spTree>
    <p:extLst>
      <p:ext uri="{BB962C8B-B14F-4D97-AF65-F5344CB8AC3E}">
        <p14:creationId xmlns:p14="http://schemas.microsoft.com/office/powerpoint/2010/main" val="16265619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05CF37-A101-EE83-E568-7B937549E5FC}"/>
              </a:ext>
            </a:extLst>
          </p:cNvPr>
          <p:cNvSpPr>
            <a:spLocks noGrp="1"/>
          </p:cNvSpPr>
          <p:nvPr>
            <p:ph type="ctrTitle"/>
          </p:nvPr>
        </p:nvSpPr>
        <p:spPr/>
        <p:txBody>
          <a:bodyPr/>
          <a:lstStyle/>
          <a:p>
            <a:r>
              <a:rPr lang="fi-FI" dirty="0"/>
              <a:t>Hintavertailun toteuttamistavan sallittavuus</a:t>
            </a:r>
          </a:p>
        </p:txBody>
      </p:sp>
      <p:sp>
        <p:nvSpPr>
          <p:cNvPr id="3" name="Alaotsikko 2">
            <a:extLst>
              <a:ext uri="{FF2B5EF4-FFF2-40B4-BE49-F238E27FC236}">
                <a16:creationId xmlns:a16="http://schemas.microsoft.com/office/drawing/2014/main" id="{439DDFF4-FDD3-8D84-1F99-D8661AC61B38}"/>
              </a:ext>
            </a:extLst>
          </p:cNvPr>
          <p:cNvSpPr>
            <a:spLocks noGrp="1"/>
          </p:cNvSpPr>
          <p:nvPr>
            <p:ph type="subTitle" idx="1"/>
          </p:nvPr>
        </p:nvSpPr>
        <p:spPr/>
        <p:txBody>
          <a:bodyPr/>
          <a:lstStyle/>
          <a:p>
            <a:endParaRPr lang="fi-FI"/>
          </a:p>
        </p:txBody>
      </p:sp>
      <p:sp>
        <p:nvSpPr>
          <p:cNvPr id="4" name="Tekstin paikkamerkki 3">
            <a:extLst>
              <a:ext uri="{FF2B5EF4-FFF2-40B4-BE49-F238E27FC236}">
                <a16:creationId xmlns:a16="http://schemas.microsoft.com/office/drawing/2014/main" id="{88DC7E5B-1A0A-9218-D16D-11651ED37CA0}"/>
              </a:ext>
            </a:extLst>
          </p:cNvPr>
          <p:cNvSpPr>
            <a:spLocks noGrp="1"/>
          </p:cNvSpPr>
          <p:nvPr>
            <p:ph type="body" sz="quarter" idx="13"/>
          </p:nvPr>
        </p:nvSpPr>
        <p:spPr/>
        <p:txBody>
          <a:bodyPr/>
          <a:lstStyle/>
          <a:p>
            <a:endParaRPr lang="fi-FI"/>
          </a:p>
        </p:txBody>
      </p:sp>
    </p:spTree>
    <p:extLst>
      <p:ext uri="{BB962C8B-B14F-4D97-AF65-F5344CB8AC3E}">
        <p14:creationId xmlns:p14="http://schemas.microsoft.com/office/powerpoint/2010/main" val="26315726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0DBDB445-AD21-2B78-5E43-C8543ADD66D5}"/>
              </a:ext>
            </a:extLst>
          </p:cNvPr>
          <p:cNvSpPr>
            <a:spLocks noGrp="1"/>
          </p:cNvSpPr>
          <p:nvPr>
            <p:ph type="ctrTitle"/>
          </p:nvPr>
        </p:nvSpPr>
        <p:spPr/>
        <p:txBody>
          <a:bodyPr/>
          <a:lstStyle/>
          <a:p>
            <a:r>
              <a:rPr lang="fi-FI" dirty="0"/>
              <a:t>MAO 512/2025   </a:t>
            </a:r>
          </a:p>
        </p:txBody>
      </p:sp>
      <p:sp>
        <p:nvSpPr>
          <p:cNvPr id="4" name="Alaotsikko 3">
            <a:extLst>
              <a:ext uri="{FF2B5EF4-FFF2-40B4-BE49-F238E27FC236}">
                <a16:creationId xmlns:a16="http://schemas.microsoft.com/office/drawing/2014/main" id="{C5A2F943-039D-22B2-B368-50F53B9B119C}"/>
              </a:ext>
            </a:extLst>
          </p:cNvPr>
          <p:cNvSpPr>
            <a:spLocks noGrp="1"/>
          </p:cNvSpPr>
          <p:nvPr>
            <p:ph type="subTitle" idx="1"/>
          </p:nvPr>
        </p:nvSpPr>
        <p:spPr/>
        <p:txBody>
          <a:bodyPr/>
          <a:lstStyle/>
          <a:p>
            <a:r>
              <a:rPr lang="fi-FI" dirty="0"/>
              <a:t>Mediaanihintaan perustuva vertailu</a:t>
            </a:r>
          </a:p>
        </p:txBody>
      </p:sp>
      <p:sp>
        <p:nvSpPr>
          <p:cNvPr id="2" name="Dian numeron paikkamerkki 1">
            <a:extLst>
              <a:ext uri="{FF2B5EF4-FFF2-40B4-BE49-F238E27FC236}">
                <a16:creationId xmlns:a16="http://schemas.microsoft.com/office/drawing/2014/main" id="{9C7E58C8-FAE3-F32F-D18D-CF6518588377}"/>
              </a:ext>
            </a:extLst>
          </p:cNvPr>
          <p:cNvSpPr>
            <a:spLocks noGrp="1"/>
          </p:cNvSpPr>
          <p:nvPr>
            <p:ph type="sldNum" sz="quarter" idx="12"/>
          </p:nvPr>
        </p:nvSpPr>
        <p:spPr/>
        <p:txBody>
          <a:bodyPr/>
          <a:lstStyle/>
          <a:p>
            <a:fld id="{0861148C-697E-4B67-BDAA-872F34DF1106}" type="slidenum">
              <a:rPr lang="fi-FI" smtClean="0"/>
              <a:pPr/>
              <a:t>48</a:t>
            </a:fld>
            <a:endParaRPr lang="fi-FI" dirty="0"/>
          </a:p>
        </p:txBody>
      </p:sp>
    </p:spTree>
    <p:extLst>
      <p:ext uri="{BB962C8B-B14F-4D97-AF65-F5344CB8AC3E}">
        <p14:creationId xmlns:p14="http://schemas.microsoft.com/office/powerpoint/2010/main" val="20409152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3E3170-B694-AC41-EC8A-727D4E09CE6B}"/>
              </a:ext>
            </a:extLst>
          </p:cNvPr>
          <p:cNvSpPr>
            <a:spLocks noGrp="1"/>
          </p:cNvSpPr>
          <p:nvPr>
            <p:ph type="title"/>
          </p:nvPr>
        </p:nvSpPr>
        <p:spPr/>
        <p:txBody>
          <a:bodyPr/>
          <a:lstStyle/>
          <a:p>
            <a:r>
              <a:rPr lang="fi-FI" dirty="0"/>
              <a:t>MAO 512/2025, asian tausta</a:t>
            </a:r>
          </a:p>
        </p:txBody>
      </p:sp>
      <p:sp>
        <p:nvSpPr>
          <p:cNvPr id="4" name="Sisällön paikkamerkki 3">
            <a:extLst>
              <a:ext uri="{FF2B5EF4-FFF2-40B4-BE49-F238E27FC236}">
                <a16:creationId xmlns:a16="http://schemas.microsoft.com/office/drawing/2014/main" id="{1325E40D-EE7D-F3A2-53C0-D1ACA6C079D3}"/>
              </a:ext>
              <a:ext uri="{C183D7F6-B498-43B3-948B-1728B52AA6E4}">
                <adec:decorative xmlns:adec="http://schemas.microsoft.com/office/drawing/2017/decorative" val="1"/>
              </a:ext>
            </a:extLst>
          </p:cNvPr>
          <p:cNvSpPr>
            <a:spLocks noGrp="1"/>
          </p:cNvSpPr>
          <p:nvPr>
            <p:ph idx="1"/>
          </p:nvPr>
        </p:nvSpPr>
        <p:spPr>
          <a:xfrm>
            <a:off x="766762" y="1772815"/>
            <a:ext cx="10801845" cy="4752529"/>
          </a:xfrm>
        </p:spPr>
        <p:txBody>
          <a:bodyPr/>
          <a:lstStyle/>
          <a:p>
            <a:r>
              <a:rPr lang="fi-FI" sz="1800" dirty="0"/>
              <a:t>Siivouspalvelut toistaiseksi voimassa olevalle sopimuskaudelle, EU-hankinta</a:t>
            </a:r>
          </a:p>
          <a:p>
            <a:r>
              <a:rPr lang="fi-FI" sz="1800" dirty="0"/>
              <a:t>Valituksen kohteena syrjiväksi ja suhteellisuusperiaatteen vastaiseksi koettu vertailu/hinnoittelumalli</a:t>
            </a:r>
          </a:p>
          <a:p>
            <a:r>
              <a:rPr lang="fi-FI" sz="1800" dirty="0"/>
              <a:t>Pisteytys: Hinta maks. 80 p / laatu maks. 20 p</a:t>
            </a:r>
          </a:p>
          <a:p>
            <a:r>
              <a:rPr lang="fi-FI" sz="1800" dirty="0"/>
              <a:t>Hinnan pisteytys: </a:t>
            </a:r>
            <a:r>
              <a:rPr lang="fi-FI" sz="1600" dirty="0"/>
              <a:t>Suurimmat hintapisteet tarjoajalle, jonka vertailuhinta on lähimpänä mediaanihintaa. Mitä suurempi ero mediaanihintaan, sitä huonommat pisteet, esim.:</a:t>
            </a:r>
          </a:p>
        </p:txBody>
      </p:sp>
      <p:cxnSp>
        <p:nvCxnSpPr>
          <p:cNvPr id="11" name="Suora nuoliyhdysviiva 10">
            <a:extLst>
              <a:ext uri="{FF2B5EF4-FFF2-40B4-BE49-F238E27FC236}">
                <a16:creationId xmlns:a16="http://schemas.microsoft.com/office/drawing/2014/main" id="{6425B934-C469-77DF-C102-15B4064F5F36}"/>
              </a:ext>
              <a:ext uri="{C183D7F6-B498-43B3-948B-1728B52AA6E4}">
                <adec:decorative xmlns:adec="http://schemas.microsoft.com/office/drawing/2017/decorative" val="1"/>
              </a:ext>
            </a:extLst>
          </p:cNvPr>
          <p:cNvCxnSpPr/>
          <p:nvPr/>
        </p:nvCxnSpPr>
        <p:spPr>
          <a:xfrm>
            <a:off x="983109" y="5661248"/>
            <a:ext cx="10081443" cy="0"/>
          </a:xfrm>
          <a:prstGeom prst="straightConnector1">
            <a:avLst/>
          </a:prstGeom>
          <a:ln w="19050">
            <a:solidFill>
              <a:schemeClr val="tx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Puhekupla: Suorakulmio 7">
            <a:extLst>
              <a:ext uri="{FF2B5EF4-FFF2-40B4-BE49-F238E27FC236}">
                <a16:creationId xmlns:a16="http://schemas.microsoft.com/office/drawing/2014/main" id="{5301EC78-CC4A-901F-7EDC-C935358D5088}"/>
              </a:ext>
            </a:extLst>
          </p:cNvPr>
          <p:cNvSpPr/>
          <p:nvPr/>
        </p:nvSpPr>
        <p:spPr>
          <a:xfrm>
            <a:off x="1271464" y="4639865"/>
            <a:ext cx="1727869" cy="720059"/>
          </a:xfrm>
          <a:prstGeom prst="wedgeRectCallo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Tarjous 1</a:t>
            </a:r>
          </a:p>
          <a:p>
            <a:pPr algn="ctr"/>
            <a:r>
              <a:rPr lang="fi-FI" sz="1600" dirty="0">
                <a:solidFill>
                  <a:schemeClr val="tx1"/>
                </a:solidFill>
              </a:rPr>
              <a:t>Hinta 70 €</a:t>
            </a:r>
          </a:p>
          <a:p>
            <a:pPr algn="ctr"/>
            <a:r>
              <a:rPr lang="fi-FI" sz="1600" dirty="0">
                <a:solidFill>
                  <a:schemeClr val="tx1"/>
                </a:solidFill>
              </a:rPr>
              <a:t>56 p</a:t>
            </a:r>
          </a:p>
        </p:txBody>
      </p:sp>
      <p:sp>
        <p:nvSpPr>
          <p:cNvPr id="7" name="Puhekupla: Suorakulmio 6">
            <a:extLst>
              <a:ext uri="{FF2B5EF4-FFF2-40B4-BE49-F238E27FC236}">
                <a16:creationId xmlns:a16="http://schemas.microsoft.com/office/drawing/2014/main" id="{DE4545C5-4165-E2AC-CB2C-C5F0A089BED4}"/>
              </a:ext>
            </a:extLst>
          </p:cNvPr>
          <p:cNvSpPr/>
          <p:nvPr/>
        </p:nvSpPr>
        <p:spPr>
          <a:xfrm>
            <a:off x="4367808" y="4509537"/>
            <a:ext cx="2016224" cy="980714"/>
          </a:xfrm>
          <a:prstGeom prst="wedgeRect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Tarjous 2, mediaani</a:t>
            </a:r>
          </a:p>
          <a:p>
            <a:pPr algn="ctr"/>
            <a:r>
              <a:rPr lang="fi-FI" sz="1600" dirty="0">
                <a:solidFill>
                  <a:schemeClr val="tx1"/>
                </a:solidFill>
              </a:rPr>
              <a:t>Hinta 100 €</a:t>
            </a:r>
          </a:p>
          <a:p>
            <a:pPr algn="ctr"/>
            <a:r>
              <a:rPr lang="fi-FI" sz="1600" dirty="0">
                <a:solidFill>
                  <a:schemeClr val="tx1"/>
                </a:solidFill>
              </a:rPr>
              <a:t>80 p</a:t>
            </a:r>
          </a:p>
        </p:txBody>
      </p:sp>
      <p:sp>
        <p:nvSpPr>
          <p:cNvPr id="9" name="Puhekupla: Suorakulmio 8">
            <a:extLst>
              <a:ext uri="{FF2B5EF4-FFF2-40B4-BE49-F238E27FC236}">
                <a16:creationId xmlns:a16="http://schemas.microsoft.com/office/drawing/2014/main" id="{464B380F-2E87-5466-EC01-2D9717F58970}"/>
              </a:ext>
            </a:extLst>
          </p:cNvPr>
          <p:cNvSpPr/>
          <p:nvPr/>
        </p:nvSpPr>
        <p:spPr>
          <a:xfrm>
            <a:off x="7392144" y="4639865"/>
            <a:ext cx="2016224" cy="720052"/>
          </a:xfrm>
          <a:prstGeom prst="wedgeRect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Tarjous 3</a:t>
            </a:r>
          </a:p>
          <a:p>
            <a:pPr algn="ctr"/>
            <a:r>
              <a:rPr lang="fi-FI" sz="1600" dirty="0">
                <a:solidFill>
                  <a:schemeClr val="tx1"/>
                </a:solidFill>
              </a:rPr>
              <a:t>Hinta 120 €</a:t>
            </a:r>
          </a:p>
          <a:p>
            <a:pPr algn="ctr"/>
            <a:r>
              <a:rPr lang="fi-FI" sz="1600" dirty="0">
                <a:solidFill>
                  <a:schemeClr val="tx1"/>
                </a:solidFill>
              </a:rPr>
              <a:t>64 p</a:t>
            </a:r>
          </a:p>
        </p:txBody>
      </p:sp>
      <p:sp>
        <p:nvSpPr>
          <p:cNvPr id="3" name="Dian numeron paikkamerkki 2">
            <a:extLst>
              <a:ext uri="{FF2B5EF4-FFF2-40B4-BE49-F238E27FC236}">
                <a16:creationId xmlns:a16="http://schemas.microsoft.com/office/drawing/2014/main" id="{2E6DA626-A394-2267-B5B9-D58E335D3852}"/>
              </a:ext>
              <a:ext uri="{C183D7F6-B498-43B3-948B-1728B52AA6E4}">
                <adec:decorative xmlns:adec="http://schemas.microsoft.com/office/drawing/2017/decorative" val="1"/>
              </a:ext>
            </a:extLst>
          </p:cNvPr>
          <p:cNvSpPr>
            <a:spLocks noGrp="1"/>
          </p:cNvSpPr>
          <p:nvPr>
            <p:ph type="sldNum" sz="quarter" idx="12"/>
          </p:nvPr>
        </p:nvSpPr>
        <p:spPr/>
        <p:txBody>
          <a:bodyPr/>
          <a:lstStyle/>
          <a:p>
            <a:fld id="{0861148C-697E-4B67-BDAA-872F34DF1106}" type="slidenum">
              <a:rPr lang="fi-FI" smtClean="0"/>
              <a:pPr/>
              <a:t>49</a:t>
            </a:fld>
            <a:endParaRPr lang="fi-FI" dirty="0"/>
          </a:p>
        </p:txBody>
      </p:sp>
    </p:spTree>
    <p:extLst>
      <p:ext uri="{BB962C8B-B14F-4D97-AF65-F5344CB8AC3E}">
        <p14:creationId xmlns:p14="http://schemas.microsoft.com/office/powerpoint/2010/main" val="514190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8479E-BECE-8960-0D63-14A1B15A49A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BDC3BC-44DD-B0B8-03E9-3536B180B697}"/>
              </a:ext>
              <a:ext uri="{C183D7F6-B498-43B3-948B-1728B52AA6E4}">
                <adec:decorative xmlns:adec="http://schemas.microsoft.com/office/drawing/2017/decorative" val="1"/>
              </a:ext>
            </a:extLst>
          </p:cNvPr>
          <p:cNvSpPr>
            <a:spLocks noGrp="1"/>
          </p:cNvSpPr>
          <p:nvPr>
            <p:ph type="sldNum" sz="quarter" idx="12"/>
          </p:nvPr>
        </p:nvSpPr>
        <p:spPr/>
        <p:txBody>
          <a:bodyPr/>
          <a:lstStyle/>
          <a:p>
            <a:fld id="{0861148C-697E-4B67-BDAA-872F34DF1106}" type="slidenum">
              <a:rPr lang="fi-FI" smtClean="0"/>
              <a:pPr/>
              <a:t>5</a:t>
            </a:fld>
            <a:endParaRPr lang="fi-FI" dirty="0"/>
          </a:p>
        </p:txBody>
      </p:sp>
      <p:sp>
        <p:nvSpPr>
          <p:cNvPr id="2" name="Title 1">
            <a:extLst>
              <a:ext uri="{FF2B5EF4-FFF2-40B4-BE49-F238E27FC236}">
                <a16:creationId xmlns:a16="http://schemas.microsoft.com/office/drawing/2014/main" id="{D99A6C62-5F4B-0235-09E9-A393AE92C84F}"/>
              </a:ext>
            </a:extLst>
          </p:cNvPr>
          <p:cNvSpPr>
            <a:spLocks noGrp="1"/>
          </p:cNvSpPr>
          <p:nvPr>
            <p:ph type="title"/>
          </p:nvPr>
        </p:nvSpPr>
        <p:spPr/>
        <p:txBody>
          <a:bodyPr/>
          <a:lstStyle/>
          <a:p>
            <a:r>
              <a:rPr lang="fi-FI" dirty="0"/>
              <a:t>Vertailuperusteista</a:t>
            </a:r>
            <a:endParaRPr lang="x-none" dirty="0"/>
          </a:p>
        </p:txBody>
      </p:sp>
      <p:sp>
        <p:nvSpPr>
          <p:cNvPr id="3" name="Content Placeholder 2">
            <a:extLst>
              <a:ext uri="{FF2B5EF4-FFF2-40B4-BE49-F238E27FC236}">
                <a16:creationId xmlns:a16="http://schemas.microsoft.com/office/drawing/2014/main" id="{B163BD77-A506-59BD-3655-73BB9E63F7C8}"/>
              </a:ext>
            </a:extLst>
          </p:cNvPr>
          <p:cNvSpPr>
            <a:spLocks noGrp="1"/>
          </p:cNvSpPr>
          <p:nvPr>
            <p:ph sz="half" idx="1"/>
          </p:nvPr>
        </p:nvSpPr>
        <p:spPr>
          <a:xfrm>
            <a:off x="766763" y="1989137"/>
            <a:ext cx="3385021" cy="4671966"/>
          </a:xfrm>
        </p:spPr>
        <p:txBody>
          <a:bodyPr/>
          <a:lstStyle/>
          <a:p>
            <a:pPr algn="ctr"/>
            <a:r>
              <a:rPr lang="fi-FI" dirty="0"/>
              <a:t>Vertailuperusteet voivat liittyä:</a:t>
            </a:r>
          </a:p>
          <a:p>
            <a:pPr algn="ctr"/>
            <a:r>
              <a:rPr lang="fi-FI" b="0" dirty="0"/>
              <a:t>Laadullisiintekijöihin </a:t>
            </a:r>
          </a:p>
          <a:p>
            <a:pPr algn="ctr"/>
            <a:r>
              <a:rPr lang="fi-FI" b="0" dirty="0"/>
              <a:t>Yhteiskunnallisiin tekijöihin </a:t>
            </a:r>
          </a:p>
          <a:p>
            <a:pPr algn="ctr"/>
            <a:r>
              <a:rPr lang="fi-FI" b="0" dirty="0"/>
              <a:t>Ympäristötekijöihin </a:t>
            </a:r>
          </a:p>
          <a:p>
            <a:pPr algn="ctr"/>
            <a:r>
              <a:rPr lang="fi-FI" b="0" dirty="0"/>
              <a:t>Sosiaalisiintekijöihin </a:t>
            </a:r>
          </a:p>
          <a:p>
            <a:pPr algn="ctr"/>
            <a:r>
              <a:rPr lang="fi-FI" b="0" dirty="0"/>
              <a:t>Innovatiivisiin ominaisuuksiin </a:t>
            </a:r>
          </a:p>
          <a:p>
            <a:endParaRPr lang="x-none" dirty="0"/>
          </a:p>
        </p:txBody>
      </p:sp>
      <p:sp>
        <p:nvSpPr>
          <p:cNvPr id="4" name="Content Placeholder 3">
            <a:extLst>
              <a:ext uri="{FF2B5EF4-FFF2-40B4-BE49-F238E27FC236}">
                <a16:creationId xmlns:a16="http://schemas.microsoft.com/office/drawing/2014/main" id="{0AA0205B-3573-93FE-56E8-DBA7EE595A04}"/>
              </a:ext>
            </a:extLst>
          </p:cNvPr>
          <p:cNvSpPr>
            <a:spLocks noGrp="1"/>
          </p:cNvSpPr>
          <p:nvPr>
            <p:ph sz="half" idx="13"/>
          </p:nvPr>
        </p:nvSpPr>
        <p:spPr>
          <a:xfrm>
            <a:off x="4403518" y="1989136"/>
            <a:ext cx="3564692" cy="4671967"/>
          </a:xfrm>
        </p:spPr>
        <p:txBody>
          <a:bodyPr/>
          <a:lstStyle/>
          <a:p>
            <a:pPr algn="ctr"/>
            <a:r>
              <a:rPr lang="fi-FI" sz="1800" dirty="0"/>
              <a:t>Laatuun liittyviä perusteita voivat olla:</a:t>
            </a:r>
            <a:br>
              <a:rPr lang="fi-FI" sz="1800" b="0" dirty="0"/>
            </a:br>
            <a:br>
              <a:rPr lang="fi-FI" sz="1600" b="0" dirty="0"/>
            </a:br>
            <a:r>
              <a:rPr lang="fi-FI" sz="1600" b="0" dirty="0"/>
              <a:t>tekniset ansiot</a:t>
            </a:r>
          </a:p>
          <a:p>
            <a:pPr algn="ctr"/>
            <a:r>
              <a:rPr lang="fi-FI" sz="1600" b="0" dirty="0"/>
              <a:t>esteettiset ominaisuudet</a:t>
            </a:r>
          </a:p>
          <a:p>
            <a:pPr algn="ctr"/>
            <a:r>
              <a:rPr lang="fi-FI" sz="1600" b="0" dirty="0"/>
              <a:t>toiminnalliset ominaisuudet</a:t>
            </a:r>
          </a:p>
          <a:p>
            <a:pPr algn="ctr"/>
            <a:r>
              <a:rPr lang="fi-FI" sz="1600" b="0" dirty="0"/>
              <a:t>esteettömyys ja käyttäjät huomioon ottava suunnittelu</a:t>
            </a:r>
          </a:p>
          <a:p>
            <a:pPr algn="ctr"/>
            <a:r>
              <a:rPr lang="fi-FI" sz="1600" b="0" dirty="0"/>
              <a:t> käyttökustannukset</a:t>
            </a:r>
          </a:p>
          <a:p>
            <a:pPr algn="ctr"/>
            <a:r>
              <a:rPr lang="fi-FI" sz="1600" b="0" dirty="0"/>
              <a:t> kustannustehokkuus </a:t>
            </a:r>
          </a:p>
          <a:p>
            <a:pPr algn="ctr"/>
            <a:r>
              <a:rPr lang="fi-FI" sz="1600" b="0" dirty="0"/>
              <a:t>myynnin jälkeinen palvelu</a:t>
            </a:r>
          </a:p>
          <a:p>
            <a:pPr algn="ctr"/>
            <a:r>
              <a:rPr lang="fi-FI" sz="1600" b="0" dirty="0"/>
              <a:t> tekninen tuki</a:t>
            </a:r>
          </a:p>
          <a:p>
            <a:pPr algn="ctr"/>
            <a:r>
              <a:rPr lang="fi-FI" sz="1600" b="0" dirty="0"/>
              <a:t>huolto ja toimituspäivä</a:t>
            </a:r>
          </a:p>
          <a:p>
            <a:pPr algn="ctr"/>
            <a:r>
              <a:rPr lang="fi-FI" sz="1600" b="0" dirty="0"/>
              <a:t> toimitus- tai toteutusaika </a:t>
            </a:r>
          </a:p>
        </p:txBody>
      </p:sp>
      <p:sp>
        <p:nvSpPr>
          <p:cNvPr id="5" name="Content Placeholder 4">
            <a:extLst>
              <a:ext uri="{FF2B5EF4-FFF2-40B4-BE49-F238E27FC236}">
                <a16:creationId xmlns:a16="http://schemas.microsoft.com/office/drawing/2014/main" id="{2693E97D-F57E-E763-5BAE-D143989E9456}"/>
              </a:ext>
            </a:extLst>
          </p:cNvPr>
          <p:cNvSpPr>
            <a:spLocks noGrp="1"/>
          </p:cNvSpPr>
          <p:nvPr>
            <p:ph sz="half" idx="14"/>
          </p:nvPr>
        </p:nvSpPr>
        <p:spPr>
          <a:xfrm>
            <a:off x="8040271" y="1989138"/>
            <a:ext cx="3564692" cy="4680222"/>
          </a:xfrm>
        </p:spPr>
        <p:txBody>
          <a:bodyPr/>
          <a:lstStyle/>
          <a:p>
            <a:pPr algn="ctr"/>
            <a:r>
              <a:rPr lang="fi-FI" dirty="0"/>
              <a:t>Toteutukseen osoitetun henkilöstön</a:t>
            </a:r>
          </a:p>
          <a:p>
            <a:pPr algn="ctr"/>
            <a:r>
              <a:rPr lang="fi-FI" b="0" dirty="0"/>
              <a:t>Pätevyyden</a:t>
            </a:r>
          </a:p>
          <a:p>
            <a:pPr algn="ctr"/>
            <a:r>
              <a:rPr lang="fi-FI" b="0" dirty="0"/>
              <a:t>Kokemuksen</a:t>
            </a:r>
          </a:p>
          <a:p>
            <a:pPr algn="ctr"/>
            <a:r>
              <a:rPr lang="fi-FI" b="0" dirty="0"/>
              <a:t>Henkilöstön organisoinnin</a:t>
            </a:r>
          </a:p>
          <a:p>
            <a:pPr algn="ctr"/>
            <a:endParaRPr lang="fi-FI" b="0" dirty="0"/>
          </a:p>
          <a:p>
            <a:pPr algn="ctr"/>
            <a:r>
              <a:rPr lang="fi-FI" b="0" dirty="0"/>
              <a:t>(Voi käyttää, jos osoitetun henkilöstön laadulla voi olla merkittävä vaikutus hankintasopimuksen toteuttamisessa)</a:t>
            </a:r>
          </a:p>
        </p:txBody>
      </p:sp>
    </p:spTree>
    <p:extLst>
      <p:ext uri="{BB962C8B-B14F-4D97-AF65-F5344CB8AC3E}">
        <p14:creationId xmlns:p14="http://schemas.microsoft.com/office/powerpoint/2010/main" val="40843155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700D1B-77BF-1351-B362-A9AF1C75E423}"/>
              </a:ext>
            </a:extLst>
          </p:cNvPr>
          <p:cNvSpPr>
            <a:spLocks noGrp="1"/>
          </p:cNvSpPr>
          <p:nvPr>
            <p:ph type="title"/>
          </p:nvPr>
        </p:nvSpPr>
        <p:spPr/>
        <p:txBody>
          <a:bodyPr/>
          <a:lstStyle/>
          <a:p>
            <a:r>
              <a:rPr lang="fi-FI" dirty="0"/>
              <a:t>MAO 512/2025, asian arviointi</a:t>
            </a:r>
          </a:p>
        </p:txBody>
      </p:sp>
      <p:sp>
        <p:nvSpPr>
          <p:cNvPr id="3" name="Dian numeron paikkamerkki 2">
            <a:extLst>
              <a:ext uri="{FF2B5EF4-FFF2-40B4-BE49-F238E27FC236}">
                <a16:creationId xmlns:a16="http://schemas.microsoft.com/office/drawing/2014/main" id="{C4A8CEB0-83E3-DFD5-F048-BC92C82CA429}"/>
              </a:ext>
            </a:extLst>
          </p:cNvPr>
          <p:cNvSpPr>
            <a:spLocks noGrp="1"/>
          </p:cNvSpPr>
          <p:nvPr>
            <p:ph type="sldNum" sz="quarter" idx="12"/>
          </p:nvPr>
        </p:nvSpPr>
        <p:spPr/>
        <p:txBody>
          <a:bodyPr/>
          <a:lstStyle/>
          <a:p>
            <a:fld id="{0861148C-697E-4B67-BDAA-872F34DF1106}" type="slidenum">
              <a:rPr lang="fi-FI" smtClean="0"/>
              <a:pPr/>
              <a:t>50</a:t>
            </a:fld>
            <a:endParaRPr lang="fi-FI" dirty="0"/>
          </a:p>
        </p:txBody>
      </p:sp>
      <p:sp>
        <p:nvSpPr>
          <p:cNvPr id="4" name="Sisällön paikkamerkki 3">
            <a:extLst>
              <a:ext uri="{FF2B5EF4-FFF2-40B4-BE49-F238E27FC236}">
                <a16:creationId xmlns:a16="http://schemas.microsoft.com/office/drawing/2014/main" id="{FD518BD9-EB8D-5CA0-C12E-76751A30ED60}"/>
              </a:ext>
            </a:extLst>
          </p:cNvPr>
          <p:cNvSpPr>
            <a:spLocks noGrp="1"/>
          </p:cNvSpPr>
          <p:nvPr>
            <p:ph idx="1"/>
          </p:nvPr>
        </p:nvSpPr>
        <p:spPr>
          <a:xfrm>
            <a:off x="766762" y="1658664"/>
            <a:ext cx="10658474" cy="4464497"/>
          </a:xfrm>
        </p:spPr>
        <p:txBody>
          <a:bodyPr/>
          <a:lstStyle/>
          <a:p>
            <a:r>
              <a:rPr lang="fi-FI" dirty="0"/>
              <a:t>Vertailutapa johtaa siihen, että hinnaltaan halvin ja voittaneen tarjoajan tarjoukseen nähden kokonaistaloudellisesti edullisempi tarjous ei ole menestynyt tarjouskilpailussa</a:t>
            </a:r>
          </a:p>
          <a:p>
            <a:pPr lvl="1"/>
            <a:r>
              <a:rPr lang="fi-FI" dirty="0"/>
              <a:t>Hinnaltaan halvin tarjous sijoittunut vertailussa 6. sijalle, vaikka saanut voittajaa paremmat laatupisteet</a:t>
            </a:r>
          </a:p>
          <a:p>
            <a:r>
              <a:rPr lang="fi-FI" dirty="0"/>
              <a:t>Tarjousten arviointimekanismi on perustunut tarjousten mediaanihintaan, jota tarjoajat eivät ole tienneet tehdessään tarjoustaan</a:t>
            </a:r>
          </a:p>
          <a:p>
            <a:r>
              <a:rPr lang="fi-FI" dirty="0"/>
              <a:t>Mediaanihinnan avoimuuden puute on voinut johtaa siihen, että hintaan on pitänyt laittaa ”ekstraa” pärjätäkseen </a:t>
            </a:r>
          </a:p>
          <a:p>
            <a:r>
              <a:rPr lang="fi-FI" dirty="0"/>
              <a:t>Tarjouksen hinta itsessään ei ole omiaan kertomaan tarjouksen laadusta</a:t>
            </a:r>
          </a:p>
          <a:p>
            <a:pPr>
              <a:buFont typeface="Wingdings" panose="05000000000000000000" pitchFamily="2" charset="2"/>
              <a:buChar char="Ø"/>
            </a:pPr>
            <a:r>
              <a:rPr lang="fi-FI" dirty="0"/>
              <a:t>Tarjouspyyntö hankintasääntelyn vastainen, kisa uusiksi</a:t>
            </a:r>
          </a:p>
        </p:txBody>
      </p:sp>
    </p:spTree>
    <p:extLst>
      <p:ext uri="{BB962C8B-B14F-4D97-AF65-F5344CB8AC3E}">
        <p14:creationId xmlns:p14="http://schemas.microsoft.com/office/powerpoint/2010/main" val="35405196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69696F-7145-A4F2-27FF-84A535754BA6}"/>
              </a:ext>
            </a:extLst>
          </p:cNvPr>
          <p:cNvSpPr>
            <a:spLocks noGrp="1"/>
          </p:cNvSpPr>
          <p:nvPr>
            <p:ph type="title"/>
          </p:nvPr>
        </p:nvSpPr>
        <p:spPr>
          <a:xfrm>
            <a:off x="623392" y="908720"/>
            <a:ext cx="7345461" cy="1224108"/>
          </a:xfrm>
        </p:spPr>
        <p:txBody>
          <a:bodyPr/>
          <a:lstStyle/>
          <a:p>
            <a:r>
              <a:rPr lang="fi-FI" dirty="0"/>
              <a:t>Huomioita</a:t>
            </a:r>
          </a:p>
        </p:txBody>
      </p:sp>
      <p:sp>
        <p:nvSpPr>
          <p:cNvPr id="3" name="Dian numeron paikkamerkki 2">
            <a:extLst>
              <a:ext uri="{FF2B5EF4-FFF2-40B4-BE49-F238E27FC236}">
                <a16:creationId xmlns:a16="http://schemas.microsoft.com/office/drawing/2014/main" id="{962C159E-6094-9F6A-1486-C144B1B9DFFC}"/>
              </a:ext>
            </a:extLst>
          </p:cNvPr>
          <p:cNvSpPr>
            <a:spLocks noGrp="1"/>
          </p:cNvSpPr>
          <p:nvPr>
            <p:ph type="sldNum" sz="quarter" idx="12"/>
          </p:nvPr>
        </p:nvSpPr>
        <p:spPr/>
        <p:txBody>
          <a:bodyPr/>
          <a:lstStyle/>
          <a:p>
            <a:fld id="{0861148C-697E-4B67-BDAA-872F34DF1106}" type="slidenum">
              <a:rPr lang="fi-FI" smtClean="0"/>
              <a:pPr/>
              <a:t>51</a:t>
            </a:fld>
            <a:endParaRPr lang="fi-FI" dirty="0"/>
          </a:p>
        </p:txBody>
      </p:sp>
      <p:sp>
        <p:nvSpPr>
          <p:cNvPr id="4" name="Sisällön paikkamerkki 3">
            <a:extLst>
              <a:ext uri="{FF2B5EF4-FFF2-40B4-BE49-F238E27FC236}">
                <a16:creationId xmlns:a16="http://schemas.microsoft.com/office/drawing/2014/main" id="{D5916360-3A29-BB72-BA1C-6A5DD19842E5}"/>
              </a:ext>
            </a:extLst>
          </p:cNvPr>
          <p:cNvSpPr>
            <a:spLocks noGrp="1"/>
          </p:cNvSpPr>
          <p:nvPr>
            <p:ph idx="1"/>
          </p:nvPr>
        </p:nvSpPr>
        <p:spPr>
          <a:xfrm>
            <a:off x="983432" y="1714412"/>
            <a:ext cx="10297144" cy="3874828"/>
          </a:xfrm>
        </p:spPr>
        <p:txBody>
          <a:bodyPr/>
          <a:lstStyle/>
          <a:p>
            <a:r>
              <a:rPr lang="fi-FI" dirty="0"/>
              <a:t>Looginen lopputulos</a:t>
            </a:r>
          </a:p>
          <a:p>
            <a:pPr lvl="1"/>
            <a:r>
              <a:rPr lang="fi-FI" dirty="0"/>
              <a:t>Mediaanihinnan vertailussa ei valituksi tule hinnaltaan halvin, kustannuksiltaan edullisin tai hinta-laatusuhteeltaan paras tarjous</a:t>
            </a:r>
          </a:p>
          <a:p>
            <a:pPr lvl="1"/>
            <a:r>
              <a:rPr lang="fi-FI" dirty="0"/>
              <a:t>Ei avoimuusperiaatteen mukaista</a:t>
            </a:r>
          </a:p>
          <a:p>
            <a:pPr lvl="1"/>
            <a:r>
              <a:rPr lang="fi-FI" dirty="0"/>
              <a:t>Aiempaa oikeuskäytäntöä: Espanja v. Komissio 2013 T-402/06 </a:t>
            </a:r>
          </a:p>
          <a:p>
            <a:r>
              <a:rPr lang="fi-FI" dirty="0"/>
              <a:t>Entä malli, jossa mediaanihinta ja sitä halvemmat tarjoukset saisivat samat pisteet vertailussa?</a:t>
            </a:r>
          </a:p>
          <a:p>
            <a:r>
              <a:rPr lang="fi-FI" dirty="0"/>
              <a:t>Keinoja taklata halvat ja huonolaatuiset tarjoukset, esim.:</a:t>
            </a:r>
          </a:p>
          <a:p>
            <a:pPr lvl="1"/>
            <a:r>
              <a:rPr lang="fi-FI" dirty="0"/>
              <a:t>hinta-laatusuhteen painotus, laadun vertailu</a:t>
            </a:r>
          </a:p>
          <a:p>
            <a:pPr lvl="1"/>
            <a:r>
              <a:rPr lang="fi-FI" dirty="0"/>
              <a:t>korkeat laadun vähimmäisvaatimukset + sanktiot</a:t>
            </a:r>
          </a:p>
          <a:p>
            <a:pPr lvl="1"/>
            <a:r>
              <a:rPr lang="fi-FI" dirty="0"/>
              <a:t>laatulupaukset + sanktiot/kannusteet</a:t>
            </a:r>
          </a:p>
          <a:p>
            <a:pPr lvl="1"/>
            <a:r>
              <a:rPr lang="fi-FI" dirty="0"/>
              <a:t>mahdollisuus sulkea poikkeuksellisen alhaiset tarjoukset tarjouskilpailusta (HUOM! Kansallisissa ilmoitettava tarjouspyynnössä)</a:t>
            </a:r>
          </a:p>
        </p:txBody>
      </p:sp>
    </p:spTree>
    <p:extLst>
      <p:ext uri="{BB962C8B-B14F-4D97-AF65-F5344CB8AC3E}">
        <p14:creationId xmlns:p14="http://schemas.microsoft.com/office/powerpoint/2010/main" val="30220236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B924E0B-0ED1-5685-BAB4-46CE8DDCBD56}"/>
              </a:ext>
              <a:ext uri="{C183D7F6-B498-43B3-948B-1728B52AA6E4}">
                <adec:decorative xmlns:adec="http://schemas.microsoft.com/office/drawing/2017/decorative" val="1"/>
              </a:ext>
            </a:extLst>
          </p:cNvPr>
          <p:cNvSpPr>
            <a:spLocks noGrp="1"/>
          </p:cNvSpPr>
          <p:nvPr>
            <p:ph type="sldNum" sz="quarter" idx="12"/>
          </p:nvPr>
        </p:nvSpPr>
        <p:spPr/>
        <p:txBody>
          <a:bodyPr/>
          <a:lstStyle/>
          <a:p>
            <a:fld id="{0861148C-697E-4B67-BDAA-872F34DF1106}" type="slidenum">
              <a:rPr lang="fi-FI" smtClean="0"/>
              <a:pPr/>
              <a:t>52</a:t>
            </a:fld>
            <a:endParaRPr lang="fi-FI" dirty="0"/>
          </a:p>
        </p:txBody>
      </p:sp>
      <p:sp>
        <p:nvSpPr>
          <p:cNvPr id="3" name="Otsikko 2">
            <a:extLst>
              <a:ext uri="{FF2B5EF4-FFF2-40B4-BE49-F238E27FC236}">
                <a16:creationId xmlns:a16="http://schemas.microsoft.com/office/drawing/2014/main" id="{AB42B522-8A2D-7475-139B-8FE59B86FDD5}"/>
              </a:ext>
            </a:extLst>
          </p:cNvPr>
          <p:cNvSpPr>
            <a:spLocks noGrp="1"/>
          </p:cNvSpPr>
          <p:nvPr>
            <p:ph type="ctrTitle"/>
          </p:nvPr>
        </p:nvSpPr>
        <p:spPr/>
        <p:txBody>
          <a:bodyPr/>
          <a:lstStyle/>
          <a:p>
            <a:r>
              <a:rPr lang="fi-FI" dirty="0"/>
              <a:t>MAO 349/2025  </a:t>
            </a:r>
          </a:p>
        </p:txBody>
      </p:sp>
      <p:sp>
        <p:nvSpPr>
          <p:cNvPr id="4" name="Alaotsikko 3">
            <a:extLst>
              <a:ext uri="{FF2B5EF4-FFF2-40B4-BE49-F238E27FC236}">
                <a16:creationId xmlns:a16="http://schemas.microsoft.com/office/drawing/2014/main" id="{3152545B-5AC0-7951-20B2-85D1E4E4600A}"/>
              </a:ext>
            </a:extLst>
          </p:cNvPr>
          <p:cNvSpPr>
            <a:spLocks noGrp="1"/>
          </p:cNvSpPr>
          <p:nvPr>
            <p:ph type="subTitle" idx="1"/>
          </p:nvPr>
        </p:nvSpPr>
        <p:spPr/>
        <p:txBody>
          <a:bodyPr/>
          <a:lstStyle/>
          <a:p>
            <a:r>
              <a:rPr lang="fi-FI" dirty="0"/>
              <a:t>Alennusprosentti vertailussa + hankinnan kohteen määrittely</a:t>
            </a:r>
          </a:p>
        </p:txBody>
      </p:sp>
    </p:spTree>
    <p:extLst>
      <p:ext uri="{BB962C8B-B14F-4D97-AF65-F5344CB8AC3E}">
        <p14:creationId xmlns:p14="http://schemas.microsoft.com/office/powerpoint/2010/main" val="2476465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47E185-6172-8E17-B714-ABF352368E9E}"/>
              </a:ext>
            </a:extLst>
          </p:cNvPr>
          <p:cNvSpPr>
            <a:spLocks noGrp="1"/>
          </p:cNvSpPr>
          <p:nvPr>
            <p:ph type="title"/>
          </p:nvPr>
        </p:nvSpPr>
        <p:spPr>
          <a:xfrm>
            <a:off x="695400" y="620687"/>
            <a:ext cx="10658475" cy="936105"/>
          </a:xfrm>
        </p:spPr>
        <p:txBody>
          <a:bodyPr/>
          <a:lstStyle/>
          <a:p>
            <a:r>
              <a:rPr lang="fi-FI"/>
              <a:t>MAO 349/2025, asian tausta</a:t>
            </a:r>
          </a:p>
        </p:txBody>
      </p:sp>
      <p:sp>
        <p:nvSpPr>
          <p:cNvPr id="3" name="Dian numeron paikkamerkki 2">
            <a:extLst>
              <a:ext uri="{FF2B5EF4-FFF2-40B4-BE49-F238E27FC236}">
                <a16:creationId xmlns:a16="http://schemas.microsoft.com/office/drawing/2014/main" id="{0D95D955-A7AD-9416-F98F-0F5595E712D7}"/>
              </a:ext>
            </a:extLst>
          </p:cNvPr>
          <p:cNvSpPr>
            <a:spLocks noGrp="1"/>
          </p:cNvSpPr>
          <p:nvPr>
            <p:ph type="sldNum" sz="quarter" idx="12"/>
          </p:nvPr>
        </p:nvSpPr>
        <p:spPr/>
        <p:txBody>
          <a:bodyPr/>
          <a:lstStyle/>
          <a:p>
            <a:fld id="{0861148C-697E-4B67-BDAA-872F34DF1106}" type="slidenum">
              <a:rPr lang="fi-FI" smtClean="0"/>
              <a:pPr/>
              <a:t>53</a:t>
            </a:fld>
            <a:endParaRPr lang="fi-FI"/>
          </a:p>
        </p:txBody>
      </p:sp>
      <p:sp>
        <p:nvSpPr>
          <p:cNvPr id="4" name="Sisällön paikkamerkki 3">
            <a:extLst>
              <a:ext uri="{FF2B5EF4-FFF2-40B4-BE49-F238E27FC236}">
                <a16:creationId xmlns:a16="http://schemas.microsoft.com/office/drawing/2014/main" id="{0ADDC389-E2DD-9815-A802-46D12607D659}"/>
              </a:ext>
            </a:extLst>
          </p:cNvPr>
          <p:cNvSpPr>
            <a:spLocks noGrp="1"/>
          </p:cNvSpPr>
          <p:nvPr>
            <p:ph idx="1"/>
          </p:nvPr>
        </p:nvSpPr>
        <p:spPr>
          <a:xfrm>
            <a:off x="662154" y="1559578"/>
            <a:ext cx="10658474" cy="4392488"/>
          </a:xfrm>
        </p:spPr>
        <p:txBody>
          <a:bodyPr/>
          <a:lstStyle/>
          <a:p>
            <a:r>
              <a:rPr lang="fi-FI" dirty="0"/>
              <a:t>Yhteishankintayksikön kilpailuttama varhaiskasvatuksen, esi- ja perusopetuksen oppimateriaalin sekä toisen asteen opetuksen oppimateriaalin puitejärjestelyt (118 m€ + 56 m€)</a:t>
            </a:r>
          </a:p>
          <a:p>
            <a:r>
              <a:rPr lang="fi-FI" dirty="0"/>
              <a:t>Yhden toimittajan puitejärjestely, jossa tilaukset tehdään suoraan valitulta toimittajalta</a:t>
            </a:r>
          </a:p>
          <a:p>
            <a:r>
              <a:rPr lang="fi-FI" dirty="0"/>
              <a:t>Hankintayksikkö pyytänyt tarjouksia hankintakanavasta, jonka kautta voi tilata oppimateriaaleja</a:t>
            </a:r>
          </a:p>
          <a:p>
            <a:pPr lvl="1"/>
            <a:r>
              <a:rPr lang="fi-FI" dirty="0"/>
              <a:t>Vähimmäisvaatimus: oltava tilattavissa tiettyjen nimettyjen kustantamojen oppimateriaalit</a:t>
            </a:r>
          </a:p>
          <a:p>
            <a:r>
              <a:rPr lang="fi-FI" dirty="0"/>
              <a:t>Tarjousten vertailu ja tuotteiden hinnoittelu alennusprosentin perusteella</a:t>
            </a:r>
          </a:p>
          <a:p>
            <a:pPr lvl="1"/>
            <a:r>
              <a:rPr lang="fi-FI" dirty="0"/>
              <a:t>Alennus kustantajan tuotteelle määrittelemästä julkisesta hinnasta</a:t>
            </a:r>
          </a:p>
          <a:p>
            <a:pPr lvl="1"/>
            <a:r>
              <a:rPr lang="fi-FI" dirty="0"/>
              <a:t>Kokonaistaloudellisen edullisuuden perusteena halvin hinta</a:t>
            </a:r>
          </a:p>
        </p:txBody>
      </p:sp>
    </p:spTree>
    <p:extLst>
      <p:ext uri="{BB962C8B-B14F-4D97-AF65-F5344CB8AC3E}">
        <p14:creationId xmlns:p14="http://schemas.microsoft.com/office/powerpoint/2010/main" val="31915395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93478D8E-35A3-A0E4-7D1E-A2DFB55E5E9D}"/>
              </a:ext>
            </a:extLst>
          </p:cNvPr>
          <p:cNvSpPr>
            <a:spLocks noGrp="1"/>
          </p:cNvSpPr>
          <p:nvPr>
            <p:ph type="sldNum" sz="quarter" idx="12"/>
          </p:nvPr>
        </p:nvSpPr>
        <p:spPr/>
        <p:txBody>
          <a:bodyPr/>
          <a:lstStyle/>
          <a:p>
            <a:fld id="{0861148C-697E-4B67-BDAA-872F34DF1106}" type="slidenum">
              <a:rPr lang="fi-FI" smtClean="0"/>
              <a:pPr/>
              <a:t>54</a:t>
            </a:fld>
            <a:endParaRPr lang="fi-FI"/>
          </a:p>
        </p:txBody>
      </p:sp>
      <p:sp>
        <p:nvSpPr>
          <p:cNvPr id="3" name="Tekstin paikkamerkki 2">
            <a:extLst>
              <a:ext uri="{FF2B5EF4-FFF2-40B4-BE49-F238E27FC236}">
                <a16:creationId xmlns:a16="http://schemas.microsoft.com/office/drawing/2014/main" id="{294A9B12-ED3C-F9BA-0DD6-5D507C2E404D}"/>
              </a:ext>
            </a:extLst>
          </p:cNvPr>
          <p:cNvSpPr>
            <a:spLocks noGrp="1"/>
          </p:cNvSpPr>
          <p:nvPr>
            <p:ph type="title" idx="4294967295"/>
          </p:nvPr>
        </p:nvSpPr>
        <p:spPr>
          <a:xfrm>
            <a:off x="477838" y="188913"/>
            <a:ext cx="6122987" cy="63357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200"/>
              </a:spcBef>
              <a:spcAft>
                <a:spcPts val="0"/>
              </a:spcAft>
              <a:buClr>
                <a:schemeClr val="accent3"/>
              </a:buClr>
              <a:buSzTx/>
              <a:buFontTx/>
              <a:buNone/>
              <a:tabLst/>
              <a:defRPr/>
            </a:pPr>
            <a:r>
              <a:rPr kumimoji="0" lang="fi-FI" sz="2800" b="1" i="0" u="none" strike="noStrike" kern="1200" cap="none" spc="0" normalizeH="0" baseline="0" noProof="0" dirty="0">
                <a:ln>
                  <a:noFill/>
                </a:ln>
                <a:solidFill>
                  <a:schemeClr val="accent1"/>
                </a:solidFill>
                <a:effectLst/>
                <a:uLnTx/>
                <a:uFillTx/>
                <a:latin typeface="Trio Grotesk" panose="020B0505040000000004" pitchFamily="34" charset="77"/>
                <a:ea typeface="+mn-ea"/>
                <a:cs typeface="+mn-cs"/>
              </a:rPr>
              <a:t>	MAO 349/2025, 	valitusperusteet</a:t>
            </a:r>
          </a:p>
          <a:p>
            <a:pPr marL="0" marR="0" lvl="0" indent="0" algn="l" defTabSz="914400" rtl="0" eaLnBrk="1" fontAlgn="auto" latinLnBrk="0" hangingPunct="1">
              <a:lnSpc>
                <a:spcPct val="100000"/>
              </a:lnSpc>
              <a:spcBef>
                <a:spcPts val="200"/>
              </a:spcBef>
              <a:spcAft>
                <a:spcPts val="0"/>
              </a:spcAft>
              <a:buClr>
                <a:schemeClr val="accent3"/>
              </a:buClr>
              <a:buSzTx/>
              <a:buFontTx/>
              <a:buNone/>
              <a:tabLst/>
              <a:defRPr/>
            </a:pPr>
            <a:endParaRPr kumimoji="0" lang="fi-FI" sz="2800" b="1" i="0" u="none" strike="noStrike" kern="1200" cap="none" spc="0" normalizeH="0" baseline="0" noProof="0" dirty="0">
              <a:ln>
                <a:noFill/>
              </a:ln>
              <a:solidFill>
                <a:schemeClr val="accent1"/>
              </a:solidFill>
              <a:effectLst/>
              <a:uLnTx/>
              <a:uFillTx/>
              <a:latin typeface="Trio Grotesk" panose="020B0505040000000004" pitchFamily="34" charset="77"/>
              <a:ea typeface="+mn-ea"/>
              <a:cs typeface="+mn-cs"/>
            </a:endParaRPr>
          </a:p>
          <a:p>
            <a:pPr marL="0" marR="0" lvl="0" indent="0" algn="l" defTabSz="914400" rtl="0" eaLnBrk="1" fontAlgn="auto" latinLnBrk="0" hangingPunct="1">
              <a:lnSpc>
                <a:spcPct val="100000"/>
              </a:lnSpc>
              <a:spcBef>
                <a:spcPts val="200"/>
              </a:spcBef>
              <a:spcAft>
                <a:spcPts val="0"/>
              </a:spcAft>
              <a:buClr>
                <a:schemeClr val="tx2"/>
              </a:buClr>
              <a:buSzTx/>
              <a:buFontTx/>
              <a:buNone/>
              <a:tabLst/>
              <a:defRPr/>
            </a:pPr>
            <a:r>
              <a:rPr kumimoji="0" lang="fi-FI" sz="2000" b="0" i="0" u="none" strike="noStrike" kern="1200" cap="none" spc="0" normalizeH="0" baseline="0" noProof="0" dirty="0">
                <a:ln>
                  <a:noFill/>
                </a:ln>
                <a:solidFill>
                  <a:schemeClr val="accent1"/>
                </a:solidFill>
                <a:effectLst/>
                <a:uLnTx/>
                <a:uFillTx/>
                <a:latin typeface="Trio Grotesk" panose="020B0505040000000004" pitchFamily="34" charset="77"/>
                <a:ea typeface="+mn-ea"/>
                <a:cs typeface="+mn-cs"/>
              </a:rPr>
              <a:t>Hankinnan kohde:</a:t>
            </a:r>
          </a:p>
          <a:p>
            <a:pPr marL="457200" marR="0" lvl="0" indent="-457200" algn="l" defTabSz="914400" rtl="0" eaLnBrk="1" fontAlgn="auto" latinLnBrk="0" hangingPunct="1">
              <a:lnSpc>
                <a:spcPct val="100000"/>
              </a:lnSpc>
              <a:spcBef>
                <a:spcPts val="200"/>
              </a:spcBef>
              <a:spcAft>
                <a:spcPts val="0"/>
              </a:spcAft>
              <a:buClr>
                <a:schemeClr val="tx2"/>
              </a:buClr>
              <a:buSzTx/>
              <a:buFont typeface="Arial" panose="020B0604020202020204" pitchFamily="34" charset="0"/>
              <a:buChar char="•"/>
              <a:tabLst/>
              <a:defRPr/>
            </a:pPr>
            <a:r>
              <a:rPr kumimoji="0" lang="fi-FI" sz="2000" b="0" i="0" u="none" strike="noStrike" kern="1200" cap="none" spc="0" normalizeH="0" baseline="0" noProof="0" dirty="0">
                <a:ln>
                  <a:noFill/>
                </a:ln>
                <a:solidFill>
                  <a:schemeClr val="accent1"/>
                </a:solidFill>
                <a:effectLst/>
                <a:uLnTx/>
                <a:uFillTx/>
                <a:latin typeface="Trio Grotesk" panose="020B0505040000000004" pitchFamily="34" charset="77"/>
                <a:ea typeface="+mn-ea"/>
                <a:cs typeface="+mn-cs"/>
              </a:rPr>
              <a:t>Hankinnan kohde määritelty väärin, tosiasiallinen hankittava tuote jäi kilpailuttamatta</a:t>
            </a:r>
          </a:p>
          <a:p>
            <a:pPr marL="457200" marR="0" lvl="0" indent="-457200" algn="l" defTabSz="914400" rtl="0" eaLnBrk="1" fontAlgn="auto" latinLnBrk="0" hangingPunct="1">
              <a:lnSpc>
                <a:spcPct val="100000"/>
              </a:lnSpc>
              <a:spcBef>
                <a:spcPts val="200"/>
              </a:spcBef>
              <a:spcAft>
                <a:spcPts val="0"/>
              </a:spcAft>
              <a:buClr>
                <a:schemeClr val="tx2"/>
              </a:buClr>
              <a:buSzTx/>
              <a:buFont typeface="Arial" panose="020B0604020202020204" pitchFamily="34" charset="0"/>
              <a:buChar char="•"/>
              <a:tabLst/>
              <a:defRPr/>
            </a:pPr>
            <a:r>
              <a:rPr kumimoji="0" lang="fi-FI" sz="2000" b="0" i="0" u="none" strike="noStrike" kern="1200" cap="none" spc="0" normalizeH="0" baseline="0" noProof="0" dirty="0">
                <a:ln>
                  <a:noFill/>
                </a:ln>
                <a:solidFill>
                  <a:schemeClr val="accent1"/>
                </a:solidFill>
                <a:effectLst/>
                <a:uLnTx/>
                <a:uFillTx/>
                <a:latin typeface="Trio Grotesk" panose="020B0505040000000004" pitchFamily="34" charset="77"/>
                <a:ea typeface="+mn-ea"/>
                <a:cs typeface="+mn-cs"/>
              </a:rPr>
              <a:t>Määrittelyssä ei käytetty mainintaa ”tai vastaava”</a:t>
            </a:r>
          </a:p>
          <a:p>
            <a:pPr marL="0" marR="0" lvl="0" indent="0" algn="l" defTabSz="914400" rtl="0" eaLnBrk="1" fontAlgn="auto" latinLnBrk="0" hangingPunct="1">
              <a:lnSpc>
                <a:spcPct val="100000"/>
              </a:lnSpc>
              <a:spcBef>
                <a:spcPts val="200"/>
              </a:spcBef>
              <a:spcAft>
                <a:spcPts val="0"/>
              </a:spcAft>
              <a:buClr>
                <a:schemeClr val="tx2"/>
              </a:buClr>
              <a:buSzTx/>
              <a:buFontTx/>
              <a:buNone/>
              <a:tabLst/>
              <a:defRPr/>
            </a:pPr>
            <a:endParaRPr kumimoji="0" lang="fi-FI" sz="2000" b="0" i="0" u="none" strike="noStrike" kern="1200" cap="none" spc="0" normalizeH="0" baseline="0" noProof="0" dirty="0">
              <a:ln>
                <a:noFill/>
              </a:ln>
              <a:solidFill>
                <a:schemeClr val="accent1"/>
              </a:solidFill>
              <a:effectLst/>
              <a:uLnTx/>
              <a:uFillTx/>
              <a:latin typeface="Trio Grotesk" panose="020B0505040000000004" pitchFamily="34" charset="77"/>
              <a:ea typeface="+mn-ea"/>
              <a:cs typeface="+mn-cs"/>
            </a:endParaRPr>
          </a:p>
          <a:p>
            <a:pPr marL="0" marR="0" lvl="0" indent="0" algn="l" defTabSz="914400" rtl="0" eaLnBrk="1" fontAlgn="auto" latinLnBrk="0" hangingPunct="1">
              <a:lnSpc>
                <a:spcPct val="100000"/>
              </a:lnSpc>
              <a:spcBef>
                <a:spcPts val="200"/>
              </a:spcBef>
              <a:spcAft>
                <a:spcPts val="0"/>
              </a:spcAft>
              <a:buClr>
                <a:schemeClr val="tx2"/>
              </a:buClr>
              <a:buSzTx/>
              <a:buFontTx/>
              <a:buNone/>
              <a:tabLst/>
              <a:defRPr/>
            </a:pPr>
            <a:r>
              <a:rPr kumimoji="0" lang="fi-FI" sz="2000" b="0" i="0" u="none" strike="noStrike" kern="1200" cap="none" spc="0" normalizeH="0" baseline="0" noProof="0" dirty="0">
                <a:ln>
                  <a:noFill/>
                </a:ln>
                <a:solidFill>
                  <a:schemeClr val="accent1"/>
                </a:solidFill>
                <a:effectLst/>
                <a:uLnTx/>
                <a:uFillTx/>
                <a:latin typeface="Trio Grotesk" panose="020B0505040000000004" pitchFamily="34" charset="77"/>
                <a:ea typeface="+mn-ea"/>
                <a:cs typeface="+mn-cs"/>
              </a:rPr>
              <a:t>Hinnoittelu ja vertailuperusteet:</a:t>
            </a:r>
          </a:p>
          <a:p>
            <a:pPr marL="457200" marR="0" lvl="0" indent="-457200" algn="l" defTabSz="914400" rtl="0" eaLnBrk="1" fontAlgn="auto" latinLnBrk="0" hangingPunct="1">
              <a:lnSpc>
                <a:spcPct val="100000"/>
              </a:lnSpc>
              <a:spcBef>
                <a:spcPts val="200"/>
              </a:spcBef>
              <a:spcAft>
                <a:spcPts val="0"/>
              </a:spcAft>
              <a:buClr>
                <a:schemeClr val="tx2"/>
              </a:buClr>
              <a:buSzTx/>
              <a:buFont typeface="Arial" panose="020B0604020202020204" pitchFamily="34" charset="0"/>
              <a:buChar char="•"/>
              <a:tabLst/>
              <a:defRPr/>
            </a:pPr>
            <a:r>
              <a:rPr kumimoji="0" lang="fi-FI" sz="2000" b="0" i="0" u="none" strike="noStrike" kern="1200" cap="none" spc="0" normalizeH="0" baseline="0" noProof="0" dirty="0">
                <a:ln>
                  <a:noFill/>
                </a:ln>
                <a:solidFill>
                  <a:schemeClr val="accent1"/>
                </a:solidFill>
                <a:effectLst/>
                <a:uLnTx/>
                <a:uFillTx/>
                <a:latin typeface="Trio Grotesk" panose="020B0505040000000004" pitchFamily="34" charset="77"/>
                <a:ea typeface="+mn-ea"/>
                <a:cs typeface="+mn-cs"/>
              </a:rPr>
              <a:t>Alennusprosenttiin sidottu hinnoittelumalli johti siihen, että hinnat voivat muuttua vapaasti kustantamojen hinnanmuutosten mukaan</a:t>
            </a:r>
          </a:p>
          <a:p>
            <a:pPr marL="457200" marR="0" lvl="0" indent="-457200" algn="l" defTabSz="914400" rtl="0" eaLnBrk="1" fontAlgn="auto" latinLnBrk="0" hangingPunct="1">
              <a:lnSpc>
                <a:spcPct val="100000"/>
              </a:lnSpc>
              <a:spcBef>
                <a:spcPts val="200"/>
              </a:spcBef>
              <a:spcAft>
                <a:spcPts val="0"/>
              </a:spcAft>
              <a:buClr>
                <a:schemeClr val="tx2"/>
              </a:buClr>
              <a:buSzTx/>
              <a:buFont typeface="Arial" panose="020B0604020202020204" pitchFamily="34" charset="0"/>
              <a:buChar char="•"/>
              <a:tabLst/>
              <a:defRPr/>
            </a:pPr>
            <a:r>
              <a:rPr kumimoji="0" lang="fi-FI" sz="2000" b="0" i="0" u="none" strike="noStrike" kern="1200" cap="none" spc="0" normalizeH="0" baseline="0" noProof="0" dirty="0">
                <a:ln>
                  <a:noFill/>
                </a:ln>
                <a:solidFill>
                  <a:schemeClr val="accent1"/>
                </a:solidFill>
                <a:effectLst/>
                <a:uLnTx/>
                <a:uFillTx/>
                <a:latin typeface="Trio Grotesk" panose="020B0505040000000004" pitchFamily="34" charset="77"/>
                <a:ea typeface="+mn-ea"/>
                <a:cs typeface="+mn-cs"/>
              </a:rPr>
              <a:t>Vertailun painotukset suosineet yhtä tarjoajaa sen kustantamokytköksen vuoksi</a:t>
            </a:r>
          </a:p>
          <a:p>
            <a:pPr marL="457200" marR="0" lvl="0" indent="-457200" algn="l" defTabSz="914400" rtl="0" eaLnBrk="1" fontAlgn="auto" latinLnBrk="0" hangingPunct="1">
              <a:lnSpc>
                <a:spcPct val="100000"/>
              </a:lnSpc>
              <a:spcBef>
                <a:spcPts val="200"/>
              </a:spcBef>
              <a:spcAft>
                <a:spcPts val="0"/>
              </a:spcAft>
              <a:buClr>
                <a:schemeClr val="tx2"/>
              </a:buClr>
              <a:buSzTx/>
              <a:buFont typeface="Arial" panose="020B0604020202020204" pitchFamily="34" charset="0"/>
              <a:buChar char="•"/>
              <a:tabLst/>
              <a:defRPr/>
            </a:pPr>
            <a:endParaRPr kumimoji="0" lang="fi-FI" sz="2000" b="0" i="0" u="none" strike="noStrike" kern="1200" cap="none" spc="0" normalizeH="0" baseline="0" noProof="0" dirty="0">
              <a:ln>
                <a:noFill/>
              </a:ln>
              <a:solidFill>
                <a:schemeClr val="accent1"/>
              </a:solidFill>
              <a:effectLst/>
              <a:uLnTx/>
              <a:uFillTx/>
              <a:latin typeface="Trio Grotesk" panose="020B0505040000000004" pitchFamily="34" charset="77"/>
              <a:ea typeface="+mn-ea"/>
              <a:cs typeface="+mn-cs"/>
            </a:endParaRPr>
          </a:p>
        </p:txBody>
      </p:sp>
      <p:pic>
        <p:nvPicPr>
          <p:cNvPr id="7" name="Kuvan paikkamerkki 6">
            <a:extLst>
              <a:ext uri="{FF2B5EF4-FFF2-40B4-BE49-F238E27FC236}">
                <a16:creationId xmlns:a16="http://schemas.microsoft.com/office/drawing/2014/main" id="{78126E5E-30F6-69EB-7BCD-5028D5BA3CF4}"/>
              </a:ext>
              <a:ext uri="{C183D7F6-B498-43B3-948B-1728B52AA6E4}">
                <adec:decorative xmlns:adec="http://schemas.microsoft.com/office/drawing/2017/decorative" val="1"/>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30055" b="13114"/>
          <a:stretch>
            <a:fillRect/>
          </a:stretch>
        </p:blipFill>
        <p:spPr>
          <a:xfrm>
            <a:off x="6600056" y="764704"/>
            <a:ext cx="5113338" cy="4680520"/>
          </a:xfrm>
        </p:spPr>
      </p:pic>
    </p:spTree>
    <p:extLst>
      <p:ext uri="{BB962C8B-B14F-4D97-AF65-F5344CB8AC3E}">
        <p14:creationId xmlns:p14="http://schemas.microsoft.com/office/powerpoint/2010/main" val="5863386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59FCEF-9B61-48D1-15BE-71E0FA6ED841}"/>
              </a:ext>
            </a:extLst>
          </p:cNvPr>
          <p:cNvSpPr>
            <a:spLocks noGrp="1"/>
          </p:cNvSpPr>
          <p:nvPr>
            <p:ph type="title"/>
          </p:nvPr>
        </p:nvSpPr>
        <p:spPr>
          <a:xfrm>
            <a:off x="407368" y="656690"/>
            <a:ext cx="10658475" cy="864097"/>
          </a:xfrm>
        </p:spPr>
        <p:txBody>
          <a:bodyPr/>
          <a:lstStyle/>
          <a:p>
            <a:r>
              <a:rPr lang="fi-FI"/>
              <a:t>MAO 349/2025, hankinnan kohde</a:t>
            </a:r>
          </a:p>
        </p:txBody>
      </p:sp>
      <p:sp>
        <p:nvSpPr>
          <p:cNvPr id="3" name="Dian numeron paikkamerkki 2">
            <a:extLst>
              <a:ext uri="{FF2B5EF4-FFF2-40B4-BE49-F238E27FC236}">
                <a16:creationId xmlns:a16="http://schemas.microsoft.com/office/drawing/2014/main" id="{709F20C6-7A4E-F3F2-D4EA-5A16157E69B0}"/>
              </a:ext>
            </a:extLst>
          </p:cNvPr>
          <p:cNvSpPr>
            <a:spLocks noGrp="1"/>
          </p:cNvSpPr>
          <p:nvPr>
            <p:ph type="sldNum" sz="quarter" idx="12"/>
          </p:nvPr>
        </p:nvSpPr>
        <p:spPr/>
        <p:txBody>
          <a:bodyPr/>
          <a:lstStyle/>
          <a:p>
            <a:fld id="{0861148C-697E-4B67-BDAA-872F34DF1106}" type="slidenum">
              <a:rPr lang="fi-FI" smtClean="0"/>
              <a:pPr/>
              <a:t>55</a:t>
            </a:fld>
            <a:endParaRPr lang="fi-FI"/>
          </a:p>
        </p:txBody>
      </p:sp>
      <p:sp>
        <p:nvSpPr>
          <p:cNvPr id="4" name="Sisällön paikkamerkki 3">
            <a:extLst>
              <a:ext uri="{FF2B5EF4-FFF2-40B4-BE49-F238E27FC236}">
                <a16:creationId xmlns:a16="http://schemas.microsoft.com/office/drawing/2014/main" id="{1DD78453-7936-52F3-B4E9-13A8F0282C36}"/>
              </a:ext>
            </a:extLst>
          </p:cNvPr>
          <p:cNvSpPr>
            <a:spLocks noGrp="1"/>
          </p:cNvSpPr>
          <p:nvPr>
            <p:ph idx="1"/>
          </p:nvPr>
        </p:nvSpPr>
        <p:spPr>
          <a:xfrm>
            <a:off x="407368" y="1545195"/>
            <a:ext cx="10945216" cy="4656115"/>
          </a:xfrm>
        </p:spPr>
        <p:txBody>
          <a:bodyPr/>
          <a:lstStyle/>
          <a:p>
            <a:r>
              <a:rPr lang="fi-FI" sz="1800" dirty="0"/>
              <a:t>Hankintayksiköllä on oikeus päättää hankintojensa sisällöstä tarpeidensa mukaisesti</a:t>
            </a:r>
          </a:p>
          <a:p>
            <a:r>
              <a:rPr lang="fi-FI" sz="1800" dirty="0"/>
              <a:t>Hankintojen kohteina hankintakanavat, joista puitejärjestelyn asiakkaat voivat tilata eri kustantamojen erilaisia oppimateriaaleja siltä osin, kuin niitä annettu jakeluun oman jakelukanavan ulkopuolelle</a:t>
            </a:r>
          </a:p>
          <a:p>
            <a:r>
              <a:rPr lang="fi-FI" sz="1800" dirty="0"/>
              <a:t>Oppimateriaalit sisältävät pedagogisesti, kielellisesti ja sisällöllisesti erilaisia ratkaisuja, eivät korvattavissa keskenään</a:t>
            </a:r>
          </a:p>
          <a:p>
            <a:r>
              <a:rPr lang="fi-FI" sz="1800" dirty="0"/>
              <a:t>Kustantamoilla on julkaisuoikeus kustannussopimuksiensa mukaisiin teoksiin, ja tietty teos voidaan hankkia vain tietyltä kustantamolta. Kustantamoiden välinen vertailu ei ole saman teoksen osalta mahdollista.</a:t>
            </a:r>
          </a:p>
          <a:p>
            <a:pPr marL="0" indent="0">
              <a:buNone/>
            </a:pPr>
            <a:endParaRPr lang="fi-FI" sz="1800" dirty="0"/>
          </a:p>
          <a:p>
            <a:pPr>
              <a:buFont typeface="Wingdings" panose="05000000000000000000" pitchFamily="2" charset="2"/>
              <a:buChar char="Ø"/>
            </a:pPr>
            <a:r>
              <a:rPr lang="fi-FI" sz="1800" dirty="0"/>
              <a:t>Kustantajien mainitsemisen ei katsottu viittaavaan tietyn tarjoajan tavaroihin, palveluihin tai tuotantoon tarjouspyynnöissä siten, että viittaus suosisi tai syrjisi tiettyjä tarjoajia tai tavaroita</a:t>
            </a:r>
          </a:p>
          <a:p>
            <a:endParaRPr lang="fi-FI" dirty="0"/>
          </a:p>
          <a:p>
            <a:endParaRPr lang="fi-FI" dirty="0"/>
          </a:p>
        </p:txBody>
      </p:sp>
    </p:spTree>
    <p:extLst>
      <p:ext uri="{BB962C8B-B14F-4D97-AF65-F5344CB8AC3E}">
        <p14:creationId xmlns:p14="http://schemas.microsoft.com/office/powerpoint/2010/main" val="35505087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A38BC0-CEA0-8A84-D76D-55C136FAD33E}"/>
              </a:ext>
            </a:extLst>
          </p:cNvPr>
          <p:cNvSpPr>
            <a:spLocks noGrp="1"/>
          </p:cNvSpPr>
          <p:nvPr>
            <p:ph type="title"/>
          </p:nvPr>
        </p:nvSpPr>
        <p:spPr>
          <a:xfrm>
            <a:off x="551384" y="836685"/>
            <a:ext cx="10658475" cy="1584149"/>
          </a:xfrm>
        </p:spPr>
        <p:txBody>
          <a:bodyPr/>
          <a:lstStyle/>
          <a:p>
            <a:r>
              <a:rPr lang="fi-FI" sz="3200"/>
              <a:t>MAO 349/2025, hinnoittelumalli ja vertailun painotus</a:t>
            </a:r>
          </a:p>
        </p:txBody>
      </p:sp>
      <p:sp>
        <p:nvSpPr>
          <p:cNvPr id="3" name="Dian numeron paikkamerkki 2">
            <a:extLst>
              <a:ext uri="{FF2B5EF4-FFF2-40B4-BE49-F238E27FC236}">
                <a16:creationId xmlns:a16="http://schemas.microsoft.com/office/drawing/2014/main" id="{50AA5F89-2B78-7273-6A22-9908D02D6211}"/>
              </a:ext>
            </a:extLst>
          </p:cNvPr>
          <p:cNvSpPr>
            <a:spLocks noGrp="1"/>
          </p:cNvSpPr>
          <p:nvPr>
            <p:ph type="sldNum" sz="quarter" idx="12"/>
          </p:nvPr>
        </p:nvSpPr>
        <p:spPr/>
        <p:txBody>
          <a:bodyPr/>
          <a:lstStyle/>
          <a:p>
            <a:fld id="{0861148C-697E-4B67-BDAA-872F34DF1106}" type="slidenum">
              <a:rPr lang="fi-FI" smtClean="0"/>
              <a:pPr/>
              <a:t>56</a:t>
            </a:fld>
            <a:endParaRPr lang="fi-FI"/>
          </a:p>
        </p:txBody>
      </p:sp>
      <p:sp>
        <p:nvSpPr>
          <p:cNvPr id="4" name="Sisällön paikkamerkki 3">
            <a:extLst>
              <a:ext uri="{FF2B5EF4-FFF2-40B4-BE49-F238E27FC236}">
                <a16:creationId xmlns:a16="http://schemas.microsoft.com/office/drawing/2014/main" id="{19FCD760-3069-7F68-1813-692A07D968DC}"/>
              </a:ext>
            </a:extLst>
          </p:cNvPr>
          <p:cNvSpPr>
            <a:spLocks noGrp="1"/>
          </p:cNvSpPr>
          <p:nvPr>
            <p:ph idx="1"/>
          </p:nvPr>
        </p:nvSpPr>
        <p:spPr>
          <a:xfrm>
            <a:off x="695400" y="2276872"/>
            <a:ext cx="9612423" cy="3744443"/>
          </a:xfrm>
        </p:spPr>
        <p:txBody>
          <a:bodyPr/>
          <a:lstStyle/>
          <a:p>
            <a:r>
              <a:rPr lang="fi-FI" dirty="0"/>
              <a:t>Alennusprosenttiin perustuva hinnoittelumalli ei lain vastainen</a:t>
            </a:r>
          </a:p>
          <a:p>
            <a:r>
              <a:rPr lang="fi-FI" dirty="0"/>
              <a:t>Toimittajat sidottuja alennusprosenttiin koko sopimuskauden</a:t>
            </a:r>
          </a:p>
          <a:p>
            <a:pPr lvl="1">
              <a:buFont typeface="Wingdings" panose="05000000000000000000" pitchFamily="2" charset="2"/>
              <a:buChar char="Ø"/>
            </a:pPr>
            <a:r>
              <a:rPr lang="fi-FI" dirty="0"/>
              <a:t>ei johda menettelyn ulkopuolisiin suorahankintoihin tai sellaisiin hintamuutoksiin, joita ei olisi tarjouspyynnössä huomioitu</a:t>
            </a:r>
          </a:p>
          <a:p>
            <a:r>
              <a:rPr lang="fi-FI" dirty="0"/>
              <a:t>Myöskään vertailun painotus, jossa yhden kustantamon tuotteilla suurin painoarvo, ei ollut suosiva, vaan antoi realistisen kuvan siitä, miten ostot jakautuvat</a:t>
            </a:r>
          </a:p>
          <a:p>
            <a:pPr marL="0" indent="0">
              <a:buNone/>
            </a:pPr>
            <a:endParaRPr lang="fi-FI" dirty="0"/>
          </a:p>
          <a:p>
            <a:pPr>
              <a:buFont typeface="Wingdings" panose="05000000000000000000" pitchFamily="2" charset="2"/>
              <a:buChar char="Ø"/>
            </a:pPr>
            <a:r>
              <a:rPr lang="fi-FI" dirty="0"/>
              <a:t>Hankintayksikön menettely ok</a:t>
            </a:r>
          </a:p>
        </p:txBody>
      </p:sp>
    </p:spTree>
    <p:extLst>
      <p:ext uri="{BB962C8B-B14F-4D97-AF65-F5344CB8AC3E}">
        <p14:creationId xmlns:p14="http://schemas.microsoft.com/office/powerpoint/2010/main" val="36506521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D8EE084-033E-1164-B233-0957AA7A30FC}"/>
              </a:ext>
              <a:ext uri="{C183D7F6-B498-43B3-948B-1728B52AA6E4}">
                <adec:decorative xmlns:adec="http://schemas.microsoft.com/office/drawing/2017/decorative" val="1"/>
              </a:ext>
            </a:extLst>
          </p:cNvPr>
          <p:cNvSpPr>
            <a:spLocks noGrp="1"/>
          </p:cNvSpPr>
          <p:nvPr>
            <p:ph type="sldNum" sz="quarter" idx="12"/>
          </p:nvPr>
        </p:nvSpPr>
        <p:spPr/>
        <p:txBody>
          <a:bodyPr/>
          <a:lstStyle/>
          <a:p>
            <a:fld id="{0861148C-697E-4B67-BDAA-872F34DF1106}" type="slidenum">
              <a:rPr lang="fi-FI" smtClean="0"/>
              <a:pPr/>
              <a:t>57</a:t>
            </a:fld>
            <a:endParaRPr lang="fi-FI"/>
          </a:p>
        </p:txBody>
      </p:sp>
      <p:sp>
        <p:nvSpPr>
          <p:cNvPr id="4" name="Otsikko 3">
            <a:extLst>
              <a:ext uri="{FF2B5EF4-FFF2-40B4-BE49-F238E27FC236}">
                <a16:creationId xmlns:a16="http://schemas.microsoft.com/office/drawing/2014/main" id="{62C813F7-F264-E115-E2A2-46B32973BA01}"/>
              </a:ext>
            </a:extLst>
          </p:cNvPr>
          <p:cNvSpPr>
            <a:spLocks noGrp="1"/>
          </p:cNvSpPr>
          <p:nvPr>
            <p:ph type="title" idx="4294967295"/>
          </p:nvPr>
        </p:nvSpPr>
        <p:spPr>
          <a:xfrm>
            <a:off x="766763" y="-1008113"/>
            <a:ext cx="10658475" cy="1008113"/>
          </a:xfrm>
        </p:spPr>
        <p:txBody>
          <a:bodyPr vert="horz" lIns="0" tIns="0" rIns="0" bIns="0" rtlCol="0" anchor="b" anchorCtr="0">
            <a:noAutofit/>
          </a:bodyPr>
          <a:lstStyle/>
          <a:p>
            <a:r>
              <a:rPr lang="fi-FI" dirty="0"/>
              <a:t>MAO 349/2025, yhteenveto</a:t>
            </a:r>
          </a:p>
        </p:txBody>
      </p:sp>
      <p:sp>
        <p:nvSpPr>
          <p:cNvPr id="3" name="Tekstin paikkamerkki 2">
            <a:extLst>
              <a:ext uri="{FF2B5EF4-FFF2-40B4-BE49-F238E27FC236}">
                <a16:creationId xmlns:a16="http://schemas.microsoft.com/office/drawing/2014/main" id="{40FC80DE-ACA7-6DBE-18F5-960CB4F28CB4}"/>
              </a:ext>
            </a:extLst>
          </p:cNvPr>
          <p:cNvSpPr>
            <a:spLocks noGrp="1"/>
          </p:cNvSpPr>
          <p:nvPr>
            <p:ph type="body" sz="quarter" idx="13"/>
          </p:nvPr>
        </p:nvSpPr>
        <p:spPr/>
        <p:txBody>
          <a:bodyPr/>
          <a:lstStyle/>
          <a:p>
            <a:r>
              <a:rPr lang="fi-FI" dirty="0"/>
              <a:t>Huomaa:</a:t>
            </a:r>
          </a:p>
          <a:p>
            <a:endParaRPr lang="fi-FI" dirty="0"/>
          </a:p>
          <a:p>
            <a:r>
              <a:rPr lang="fi-FI" dirty="0"/>
              <a:t>Alennusprosentin oltava </a:t>
            </a:r>
            <a:r>
              <a:rPr lang="fi-FI" u="sng" dirty="0"/>
              <a:t>vertailukelpoinen</a:t>
            </a:r>
            <a:r>
              <a:rPr lang="fi-FI" dirty="0"/>
              <a:t> eli kaikkien tarjoajien annettava alennus samasta lähtöhinnasta/-tasosta</a:t>
            </a:r>
            <a:endParaRPr lang="fi-FI" u="sng" dirty="0"/>
          </a:p>
          <a:p>
            <a:endParaRPr lang="fi-FI" dirty="0"/>
          </a:p>
          <a:p>
            <a:r>
              <a:rPr lang="fi-FI" dirty="0"/>
              <a:t>Tapauksessa käytetty tapa määritellä hankinnan kohde soveltunee harvoihin hankintoihin</a:t>
            </a:r>
          </a:p>
          <a:p>
            <a:endParaRPr lang="fi-FI" dirty="0"/>
          </a:p>
        </p:txBody>
      </p:sp>
    </p:spTree>
    <p:extLst>
      <p:ext uri="{BB962C8B-B14F-4D97-AF65-F5344CB8AC3E}">
        <p14:creationId xmlns:p14="http://schemas.microsoft.com/office/powerpoint/2010/main" val="35634899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B49905-DACE-62CD-39D0-AD5A922341ED}"/>
              </a:ext>
            </a:extLst>
          </p:cNvPr>
          <p:cNvSpPr>
            <a:spLocks noGrp="1"/>
          </p:cNvSpPr>
          <p:nvPr>
            <p:ph type="title"/>
          </p:nvPr>
        </p:nvSpPr>
        <p:spPr>
          <a:xfrm>
            <a:off x="766763" y="587982"/>
            <a:ext cx="10801845" cy="1616882"/>
          </a:xfrm>
        </p:spPr>
        <p:txBody>
          <a:bodyPr/>
          <a:lstStyle/>
          <a:p>
            <a:r>
              <a:rPr lang="fi-FI" sz="3200" dirty="0"/>
              <a:t>+ Muista myös EUT C-737/22, </a:t>
            </a:r>
            <a:r>
              <a:rPr lang="fi-FI" sz="3200" dirty="0" err="1"/>
              <a:t>Bib</a:t>
            </a:r>
            <a:r>
              <a:rPr lang="fi-FI" sz="3200" dirty="0"/>
              <a:t> Media +</a:t>
            </a:r>
          </a:p>
        </p:txBody>
      </p:sp>
      <p:sp>
        <p:nvSpPr>
          <p:cNvPr id="3" name="Sisällön paikkamerkki 2">
            <a:extLst>
              <a:ext uri="{FF2B5EF4-FFF2-40B4-BE49-F238E27FC236}">
                <a16:creationId xmlns:a16="http://schemas.microsoft.com/office/drawing/2014/main" id="{1EEE9610-6E38-B9E7-11C5-DD766D4F7B24}"/>
              </a:ext>
            </a:extLst>
          </p:cNvPr>
          <p:cNvSpPr>
            <a:spLocks noGrp="1"/>
          </p:cNvSpPr>
          <p:nvPr>
            <p:ph idx="1"/>
          </p:nvPr>
        </p:nvSpPr>
        <p:spPr>
          <a:xfrm>
            <a:off x="3810631" y="1222056"/>
            <a:ext cx="7614606" cy="5087265"/>
          </a:xfrm>
        </p:spPr>
        <p:txBody>
          <a:bodyPr/>
          <a:lstStyle/>
          <a:p>
            <a:r>
              <a:rPr lang="fi-FI" sz="1800" dirty="0"/>
              <a:t>Kirjastomateriaalin puitejärjestely</a:t>
            </a:r>
          </a:p>
          <a:p>
            <a:r>
              <a:rPr lang="fi-FI" sz="1800" dirty="0"/>
              <a:t>Kahteen osaan valitaan yksi toimittaja per osa</a:t>
            </a:r>
          </a:p>
          <a:p>
            <a:r>
              <a:rPr lang="fi-FI" sz="1800" dirty="0"/>
              <a:t>Tarjotut hinnat koskevat molempien alueiden asiakkaita</a:t>
            </a:r>
          </a:p>
          <a:p>
            <a:r>
              <a:rPr lang="fi-FI" sz="1800" dirty="0"/>
              <a:t>Kokonaistaloudellisesti edullisimman tarjouksen tehnyt valitaan toimittajaksi osaan 2</a:t>
            </a:r>
          </a:p>
          <a:p>
            <a:r>
              <a:rPr lang="fi-FI" sz="1800" dirty="0"/>
              <a:t>Toiseksi edullisimman tarjouksen tehnyt valitaan toimittajaksi osaan 1, MUTTA valinta edellyttää, että toimittaja toimittaa tuotteet </a:t>
            </a:r>
            <a:r>
              <a:rPr lang="fi-FI" sz="1800" b="1" dirty="0"/>
              <a:t>samaan hintaan kuin osan 2 toimittaja</a:t>
            </a:r>
          </a:p>
          <a:p>
            <a:pPr lvl="1"/>
            <a:r>
              <a:rPr lang="fi-FI" sz="1600" dirty="0"/>
              <a:t>Jos toimittaja ei suostu, tarjotaan osaa samoin ehdoin kolmanneksi edullisimmalle toimittajalle jne.</a:t>
            </a:r>
          </a:p>
          <a:p>
            <a:pPr lvl="1"/>
            <a:r>
              <a:rPr lang="fi-FI" sz="1600" dirty="0"/>
              <a:t>Jos kukaan muu ei suostu, tarjotaan osaan 2 valitulle</a:t>
            </a:r>
          </a:p>
          <a:p>
            <a:pPr>
              <a:buFont typeface="Wingdings" panose="05000000000000000000" pitchFamily="2" charset="2"/>
              <a:buChar char="Ø"/>
            </a:pPr>
            <a:r>
              <a:rPr lang="fi-FI" sz="1800" dirty="0"/>
              <a:t>Malli oli OK</a:t>
            </a:r>
          </a:p>
          <a:p>
            <a:pPr>
              <a:buFont typeface="Wingdings" panose="05000000000000000000" pitchFamily="2" charset="2"/>
              <a:buChar char="Ø"/>
            </a:pPr>
            <a:r>
              <a:rPr lang="fi-FI" sz="1800" dirty="0"/>
              <a:t>Ks. tarkemmin esitysmateriaalit: </a:t>
            </a:r>
            <a:r>
              <a:rPr lang="fi-FI" sz="1800" dirty="0">
                <a:hlinkClick r:id="rId2"/>
              </a:rPr>
              <a:t>Marraskuun 2024 Case-keskiviikossa pöydällä suosikkitapaukset | Hankinnat</a:t>
            </a:r>
            <a:r>
              <a:rPr lang="fi-FI" sz="1800" dirty="0"/>
              <a:t> </a:t>
            </a:r>
          </a:p>
        </p:txBody>
      </p:sp>
      <p:sp>
        <p:nvSpPr>
          <p:cNvPr id="4" name="Dian numeron paikkamerkki 3">
            <a:extLst>
              <a:ext uri="{FF2B5EF4-FFF2-40B4-BE49-F238E27FC236}">
                <a16:creationId xmlns:a16="http://schemas.microsoft.com/office/drawing/2014/main" id="{F1750E5A-B778-7A31-E85A-D787D3A05F4E}"/>
              </a:ext>
            </a:extLst>
          </p:cNvPr>
          <p:cNvSpPr>
            <a:spLocks noGrp="1"/>
          </p:cNvSpPr>
          <p:nvPr>
            <p:ph type="sldNum" sz="quarter" idx="12"/>
          </p:nvPr>
        </p:nvSpPr>
        <p:spPr/>
        <p:txBody>
          <a:bodyPr/>
          <a:lstStyle/>
          <a:p>
            <a:fld id="{0861148C-697E-4B67-BDAA-872F34DF1106}" type="slidenum">
              <a:rPr lang="fi-FI" smtClean="0"/>
              <a:pPr/>
              <a:t>58</a:t>
            </a:fld>
            <a:endParaRPr lang="fi-FI" dirty="0"/>
          </a:p>
        </p:txBody>
      </p:sp>
      <p:sp>
        <p:nvSpPr>
          <p:cNvPr id="5" name="Vuokaaviosymboli: Liitin 4">
            <a:extLst>
              <a:ext uri="{FF2B5EF4-FFF2-40B4-BE49-F238E27FC236}">
                <a16:creationId xmlns:a16="http://schemas.microsoft.com/office/drawing/2014/main" id="{DD7DCF0A-3391-123D-2B7C-EA3143A74F1C}"/>
              </a:ext>
            </a:extLst>
          </p:cNvPr>
          <p:cNvSpPr/>
          <p:nvPr/>
        </p:nvSpPr>
        <p:spPr>
          <a:xfrm>
            <a:off x="1106716" y="1380056"/>
            <a:ext cx="1985680" cy="1908928"/>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Osa 1:</a:t>
            </a:r>
          </a:p>
          <a:p>
            <a:pPr algn="ctr"/>
            <a:r>
              <a:rPr lang="fi-FI" dirty="0">
                <a:solidFill>
                  <a:schemeClr val="tx1"/>
                </a:solidFill>
              </a:rPr>
              <a:t>Kirjat ja nuotit, Itä-Tanska</a:t>
            </a:r>
          </a:p>
        </p:txBody>
      </p:sp>
      <p:sp>
        <p:nvSpPr>
          <p:cNvPr id="6" name="Vuokaaviosymboli: Liitin 5">
            <a:extLst>
              <a:ext uri="{FF2B5EF4-FFF2-40B4-BE49-F238E27FC236}">
                <a16:creationId xmlns:a16="http://schemas.microsoft.com/office/drawing/2014/main" id="{10555891-7F08-DE5D-B3FC-48C6995AA69C}"/>
              </a:ext>
            </a:extLst>
          </p:cNvPr>
          <p:cNvSpPr/>
          <p:nvPr/>
        </p:nvSpPr>
        <p:spPr>
          <a:xfrm>
            <a:off x="479376" y="3357020"/>
            <a:ext cx="3240360" cy="3168325"/>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Osa 2: Kirjat ja nuotit, Länsi-Tanska</a:t>
            </a:r>
          </a:p>
        </p:txBody>
      </p:sp>
    </p:spTree>
    <p:extLst>
      <p:ext uri="{BB962C8B-B14F-4D97-AF65-F5344CB8AC3E}">
        <p14:creationId xmlns:p14="http://schemas.microsoft.com/office/powerpoint/2010/main" val="34596424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DCFD79-96B3-FD4B-6B3C-A0C35147915C}"/>
              </a:ext>
            </a:extLst>
          </p:cNvPr>
          <p:cNvSpPr>
            <a:spLocks noGrp="1"/>
          </p:cNvSpPr>
          <p:nvPr>
            <p:ph type="title"/>
          </p:nvPr>
        </p:nvSpPr>
        <p:spPr>
          <a:xfrm>
            <a:off x="623392" y="692695"/>
            <a:ext cx="7416824" cy="1080121"/>
          </a:xfrm>
        </p:spPr>
        <p:txBody>
          <a:bodyPr/>
          <a:lstStyle/>
          <a:p>
            <a:r>
              <a:rPr lang="fi-FI" dirty="0"/>
              <a:t>Vinkit vertailuperusteiden laatimiseen:</a:t>
            </a:r>
          </a:p>
        </p:txBody>
      </p:sp>
      <p:sp>
        <p:nvSpPr>
          <p:cNvPr id="3" name="Sisällön paikkamerkki 2">
            <a:extLst>
              <a:ext uri="{FF2B5EF4-FFF2-40B4-BE49-F238E27FC236}">
                <a16:creationId xmlns:a16="http://schemas.microsoft.com/office/drawing/2014/main" id="{CFE06774-F3C7-7089-ED37-C06E4E1208FE}"/>
              </a:ext>
            </a:extLst>
          </p:cNvPr>
          <p:cNvSpPr>
            <a:spLocks noGrp="1"/>
          </p:cNvSpPr>
          <p:nvPr>
            <p:ph idx="1"/>
          </p:nvPr>
        </p:nvSpPr>
        <p:spPr>
          <a:xfrm>
            <a:off x="1055440" y="2420888"/>
            <a:ext cx="8223571" cy="4032448"/>
          </a:xfrm>
        </p:spPr>
        <p:txBody>
          <a:bodyPr/>
          <a:lstStyle/>
          <a:p>
            <a:r>
              <a:rPr lang="fi-FI" dirty="0"/>
              <a:t>Mieti tarkasti, mitä (laatu)seikkoja arvostetaan, miten ne kuvataan ja mistä ollaan valmiita maksamaan ”ekstraa”</a:t>
            </a:r>
          </a:p>
          <a:p>
            <a:r>
              <a:rPr lang="fi-FI" dirty="0"/>
              <a:t>Testaa vertailua kuvitteellisilla tarjouksilla – onko lopputulos järkevä?</a:t>
            </a:r>
          </a:p>
          <a:p>
            <a:r>
              <a:rPr lang="fi-FI" dirty="0"/>
              <a:t>Pidä vähimmäisvaatimukset ja vertailuperusteet selkeästi erillään</a:t>
            </a:r>
          </a:p>
          <a:p>
            <a:r>
              <a:rPr lang="fi-FI" dirty="0"/>
              <a:t>Vältä tarpeetonta monimutkaisuutta</a:t>
            </a:r>
          </a:p>
          <a:p>
            <a:pPr marL="0" indent="0">
              <a:buNone/>
            </a:pPr>
            <a:endParaRPr lang="fi-FI" dirty="0"/>
          </a:p>
        </p:txBody>
      </p:sp>
      <p:sp>
        <p:nvSpPr>
          <p:cNvPr id="4" name="Dian numeron paikkamerkki 3">
            <a:extLst>
              <a:ext uri="{FF2B5EF4-FFF2-40B4-BE49-F238E27FC236}">
                <a16:creationId xmlns:a16="http://schemas.microsoft.com/office/drawing/2014/main" id="{19A10A9C-5B78-E003-F8B4-282202D28F79}"/>
              </a:ext>
              <a:ext uri="{C183D7F6-B498-43B3-948B-1728B52AA6E4}">
                <adec:decorative xmlns:adec="http://schemas.microsoft.com/office/drawing/2017/decorative" val="1"/>
              </a:ext>
            </a:extLst>
          </p:cNvPr>
          <p:cNvSpPr>
            <a:spLocks noGrp="1"/>
          </p:cNvSpPr>
          <p:nvPr>
            <p:ph type="sldNum" sz="quarter" idx="12"/>
          </p:nvPr>
        </p:nvSpPr>
        <p:spPr/>
        <p:txBody>
          <a:bodyPr/>
          <a:lstStyle/>
          <a:p>
            <a:fld id="{0861148C-697E-4B67-BDAA-872F34DF1106}" type="slidenum">
              <a:rPr lang="fi-FI" smtClean="0"/>
              <a:pPr/>
              <a:t>59</a:t>
            </a:fld>
            <a:endParaRPr lang="fi-FI" dirty="0"/>
          </a:p>
        </p:txBody>
      </p:sp>
    </p:spTree>
    <p:extLst>
      <p:ext uri="{BB962C8B-B14F-4D97-AF65-F5344CB8AC3E}">
        <p14:creationId xmlns:p14="http://schemas.microsoft.com/office/powerpoint/2010/main" val="20376173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6163A4-C191-524E-A9BC-226A1FFCE242}"/>
              </a:ext>
            </a:extLst>
          </p:cNvPr>
          <p:cNvSpPr>
            <a:spLocks noGrp="1"/>
          </p:cNvSpPr>
          <p:nvPr>
            <p:ph type="title"/>
          </p:nvPr>
        </p:nvSpPr>
        <p:spPr/>
        <p:txBody>
          <a:bodyPr/>
          <a:lstStyle/>
          <a:p>
            <a:r>
              <a:rPr lang="fi-FI" dirty="0"/>
              <a:t>Vertailuperusteiden painotus</a:t>
            </a:r>
          </a:p>
        </p:txBody>
      </p:sp>
      <p:sp>
        <p:nvSpPr>
          <p:cNvPr id="3" name="Dian numeron paikkamerkki 2">
            <a:extLst>
              <a:ext uri="{FF2B5EF4-FFF2-40B4-BE49-F238E27FC236}">
                <a16:creationId xmlns:a16="http://schemas.microsoft.com/office/drawing/2014/main" id="{FBFD964A-FB96-D540-1566-E23CA26B83B7}"/>
              </a:ext>
            </a:extLst>
          </p:cNvPr>
          <p:cNvSpPr>
            <a:spLocks noGrp="1"/>
          </p:cNvSpPr>
          <p:nvPr>
            <p:ph type="sldNum" sz="quarter" idx="12"/>
          </p:nvPr>
        </p:nvSpPr>
        <p:spPr/>
        <p:txBody>
          <a:bodyPr/>
          <a:lstStyle/>
          <a:p>
            <a:fld id="{0861148C-697E-4B67-BDAA-872F34DF1106}" type="slidenum">
              <a:rPr lang="fi-FI" smtClean="0"/>
              <a:pPr/>
              <a:t>6</a:t>
            </a:fld>
            <a:endParaRPr lang="fi-FI" dirty="0"/>
          </a:p>
        </p:txBody>
      </p:sp>
      <p:sp>
        <p:nvSpPr>
          <p:cNvPr id="4" name="Sisällön paikkamerkki 3">
            <a:extLst>
              <a:ext uri="{FF2B5EF4-FFF2-40B4-BE49-F238E27FC236}">
                <a16:creationId xmlns:a16="http://schemas.microsoft.com/office/drawing/2014/main" id="{5DB0B4D0-1E37-0648-15FE-77664BB7E49C}"/>
              </a:ext>
            </a:extLst>
          </p:cNvPr>
          <p:cNvSpPr>
            <a:spLocks noGrp="1"/>
          </p:cNvSpPr>
          <p:nvPr>
            <p:ph idx="1"/>
          </p:nvPr>
        </p:nvSpPr>
        <p:spPr>
          <a:xfrm>
            <a:off x="766762" y="2204864"/>
            <a:ext cx="5833293" cy="3672408"/>
          </a:xfrm>
        </p:spPr>
        <p:txBody>
          <a:bodyPr/>
          <a:lstStyle/>
          <a:p>
            <a:r>
              <a:rPr lang="fi-FI" sz="1800" dirty="0"/>
              <a:t>Hankintayksikön on yksilöitävä vertailuperusteiden suhteellinen painotus esim. </a:t>
            </a:r>
            <a:br>
              <a:rPr lang="fi-FI" sz="1800" dirty="0"/>
            </a:br>
            <a:r>
              <a:rPr lang="fi-FI" sz="1800" dirty="0"/>
              <a:t>Hinta: 40%</a:t>
            </a:r>
            <a:br>
              <a:rPr lang="fi-FI" sz="1800" dirty="0"/>
            </a:br>
            <a:r>
              <a:rPr lang="fi-FI" sz="1800" dirty="0"/>
              <a:t>Laatuperuste 1: 50%</a:t>
            </a:r>
            <a:br>
              <a:rPr lang="fi-FI" sz="1800" dirty="0"/>
            </a:br>
            <a:r>
              <a:rPr lang="fi-FI" sz="1800" dirty="0"/>
              <a:t>Laatuperuste 2: 10%</a:t>
            </a:r>
          </a:p>
          <a:p>
            <a:endParaRPr lang="fi-FI" sz="1800" dirty="0"/>
          </a:p>
          <a:p>
            <a:r>
              <a:rPr lang="fi-FI" sz="1800" dirty="0"/>
              <a:t>Painotus voidaan ilmaista myös ilmoittamalla kohtuullinen vaihteluväli (esim. neuvottelumenettely).</a:t>
            </a:r>
          </a:p>
          <a:p>
            <a:br>
              <a:rPr lang="fi-FI" sz="1800" dirty="0"/>
            </a:br>
            <a:r>
              <a:rPr lang="fi-FI" sz="1800" dirty="0"/>
              <a:t>Hinta 20-40%</a:t>
            </a:r>
            <a:br>
              <a:rPr lang="fi-FI" sz="1800" dirty="0"/>
            </a:br>
            <a:r>
              <a:rPr lang="fi-FI" sz="1800" dirty="0"/>
              <a:t>Laatuperuste 1: 60-80%  </a:t>
            </a:r>
          </a:p>
          <a:p>
            <a:endParaRPr lang="fi-FI" dirty="0"/>
          </a:p>
          <a:p>
            <a:pPr marL="0" indent="0">
              <a:buNone/>
            </a:pPr>
            <a:endParaRPr lang="fi-FI" dirty="0"/>
          </a:p>
          <a:p>
            <a:endParaRPr lang="fi-FI" dirty="0"/>
          </a:p>
          <a:p>
            <a:endParaRPr lang="fi-FI" dirty="0"/>
          </a:p>
          <a:p>
            <a:endParaRPr lang="fi-FI" dirty="0"/>
          </a:p>
        </p:txBody>
      </p:sp>
      <p:sp>
        <p:nvSpPr>
          <p:cNvPr id="5" name="Puhekupla: Suorakulmio, kulmat pyöristettu 4">
            <a:extLst>
              <a:ext uri="{FF2B5EF4-FFF2-40B4-BE49-F238E27FC236}">
                <a16:creationId xmlns:a16="http://schemas.microsoft.com/office/drawing/2014/main" id="{8171AD27-4515-434F-DA1F-40BFBD6BEE67}"/>
              </a:ext>
            </a:extLst>
          </p:cNvPr>
          <p:cNvSpPr/>
          <p:nvPr/>
        </p:nvSpPr>
        <p:spPr>
          <a:xfrm>
            <a:off x="7248128" y="1412776"/>
            <a:ext cx="4680520" cy="4752528"/>
          </a:xfrm>
          <a:prstGeom prst="wedgeRoundRectCallout">
            <a:avLst>
              <a:gd name="adj1" fmla="val -57225"/>
              <a:gd name="adj2" fmla="val -17350"/>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fi-FI" sz="1600" dirty="0"/>
              <a:t>Vertailuperusteiden on liityttävä hankinnan kohteeseen </a:t>
            </a:r>
          </a:p>
          <a:p>
            <a:pPr marL="285750" indent="-285750" algn="ctr">
              <a:buFont typeface="Wingdings" panose="05000000000000000000" pitchFamily="2" charset="2"/>
              <a:buChar char="Ø"/>
            </a:pPr>
            <a:r>
              <a:rPr lang="fi-FI" sz="1600" dirty="0"/>
              <a:t>eivät saa antaa HY:lle</a:t>
            </a:r>
          </a:p>
          <a:p>
            <a:pPr algn="ctr"/>
            <a:r>
              <a:rPr lang="fi-FI" sz="1600" dirty="0"/>
              <a:t>rajoittamatonta valinnanvapautta </a:t>
            </a:r>
          </a:p>
          <a:p>
            <a:pPr marL="285750" indent="-285750" algn="ctr">
              <a:buFont typeface="Wingdings" panose="05000000000000000000" pitchFamily="2" charset="2"/>
              <a:buChar char="Ø"/>
            </a:pPr>
            <a:r>
              <a:rPr lang="fi-FI" sz="1600" dirty="0"/>
              <a:t>oltava syrjimättömiä</a:t>
            </a:r>
          </a:p>
          <a:p>
            <a:pPr marL="285750" indent="-285750" algn="ctr">
              <a:buFont typeface="Wingdings" panose="05000000000000000000" pitchFamily="2" charset="2"/>
              <a:buChar char="Ø"/>
            </a:pPr>
            <a:r>
              <a:rPr lang="fi-FI" sz="1600" dirty="0"/>
              <a:t> varmistettava todellisen kilpailun mahdollisuus</a:t>
            </a:r>
          </a:p>
          <a:p>
            <a:pPr algn="ctr"/>
            <a:r>
              <a:rPr lang="fi-FI" sz="1600" dirty="0"/>
              <a:t> </a:t>
            </a:r>
          </a:p>
          <a:p>
            <a:pPr algn="ctr"/>
            <a:r>
              <a:rPr lang="fi-FI" sz="1600" dirty="0"/>
              <a:t> Epäselvissä tapauksissa HY:n on tarkistettava tarjoajien antamien tietojen ja näytön paikkansapitävyys</a:t>
            </a:r>
          </a:p>
        </p:txBody>
      </p:sp>
    </p:spTree>
    <p:extLst>
      <p:ext uri="{BB962C8B-B14F-4D97-AF65-F5344CB8AC3E}">
        <p14:creationId xmlns:p14="http://schemas.microsoft.com/office/powerpoint/2010/main" val="13991180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6E8BA-313A-2C65-CF4D-CD12F7BBD7D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E3E1631-DE8D-AF86-AA19-7554BB86F306}"/>
              </a:ext>
            </a:extLst>
          </p:cNvPr>
          <p:cNvSpPr>
            <a:spLocks noGrp="1"/>
          </p:cNvSpPr>
          <p:nvPr>
            <p:ph type="ctrTitle"/>
          </p:nvPr>
        </p:nvSpPr>
        <p:spPr/>
        <p:txBody>
          <a:bodyPr anchor="t">
            <a:normAutofit/>
          </a:bodyPr>
          <a:lstStyle/>
          <a:p>
            <a:r>
              <a:rPr lang="fi-FI" dirty="0"/>
              <a:t>Vuoden kiinnostavimmat oikeustapaukset</a:t>
            </a:r>
            <a:endParaRPr lang="x-none" dirty="0"/>
          </a:p>
        </p:txBody>
      </p:sp>
      <p:sp>
        <p:nvSpPr>
          <p:cNvPr id="4" name="Alaotsikko 3">
            <a:extLst>
              <a:ext uri="{FF2B5EF4-FFF2-40B4-BE49-F238E27FC236}">
                <a16:creationId xmlns:a16="http://schemas.microsoft.com/office/drawing/2014/main" id="{D2C80719-7922-3E1E-D153-83A823B7048A}"/>
              </a:ext>
            </a:extLst>
          </p:cNvPr>
          <p:cNvSpPr>
            <a:spLocks noGrp="1"/>
          </p:cNvSpPr>
          <p:nvPr>
            <p:ph type="subTitle" idx="1"/>
          </p:nvPr>
        </p:nvSpPr>
        <p:spPr/>
        <p:txBody>
          <a:bodyPr/>
          <a:lstStyle/>
          <a:p>
            <a:endParaRPr lang="fi-FI"/>
          </a:p>
        </p:txBody>
      </p:sp>
      <p:sp>
        <p:nvSpPr>
          <p:cNvPr id="2" name="Slide Number Placeholder 1">
            <a:extLst>
              <a:ext uri="{FF2B5EF4-FFF2-40B4-BE49-F238E27FC236}">
                <a16:creationId xmlns:a16="http://schemas.microsoft.com/office/drawing/2014/main" id="{49E7C46F-EFA0-02D5-E45F-130651BF55AD}"/>
              </a:ext>
            </a:extLst>
          </p:cNvPr>
          <p:cNvSpPr>
            <a:spLocks noGrp="1"/>
          </p:cNvSpPr>
          <p:nvPr>
            <p:ph type="sldNum" sz="quarter" idx="12"/>
          </p:nvPr>
        </p:nvSpPr>
        <p:spPr/>
        <p:txBody>
          <a:bodyPr anchor="ctr">
            <a:normAutofit/>
          </a:bodyPr>
          <a:lstStyle/>
          <a:p>
            <a:pPr>
              <a:spcAft>
                <a:spcPts val="600"/>
              </a:spcAft>
            </a:pPr>
            <a:fld id="{0861148C-697E-4B67-BDAA-872F34DF1106}" type="slidenum">
              <a:rPr lang="fi-FI" smtClean="0"/>
              <a:pPr>
                <a:spcAft>
                  <a:spcPts val="600"/>
                </a:spcAft>
              </a:pPr>
              <a:t>60</a:t>
            </a:fld>
            <a:endParaRPr lang="fi-FI"/>
          </a:p>
        </p:txBody>
      </p:sp>
    </p:spTree>
    <p:extLst>
      <p:ext uri="{BB962C8B-B14F-4D97-AF65-F5344CB8AC3E}">
        <p14:creationId xmlns:p14="http://schemas.microsoft.com/office/powerpoint/2010/main" val="35291410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6D61165-C115-7D9D-A2C5-F53811866B4F}"/>
              </a:ext>
            </a:extLst>
          </p:cNvPr>
          <p:cNvSpPr>
            <a:spLocks noGrp="1"/>
          </p:cNvSpPr>
          <p:nvPr>
            <p:ph type="title"/>
          </p:nvPr>
        </p:nvSpPr>
        <p:spPr>
          <a:xfrm>
            <a:off x="911424" y="836711"/>
            <a:ext cx="7200800" cy="648073"/>
          </a:xfrm>
        </p:spPr>
        <p:txBody>
          <a:bodyPr/>
          <a:lstStyle/>
          <a:p>
            <a:r>
              <a:rPr lang="fi-FI" sz="2400" dirty="0"/>
              <a:t>Vuoden kiinnostavimmat </a:t>
            </a:r>
            <a:r>
              <a:rPr lang="fi-FI" sz="2400" dirty="0" err="1"/>
              <a:t>caset</a:t>
            </a:r>
            <a:r>
              <a:rPr lang="fi-FI" sz="2400" dirty="0"/>
              <a:t> 1/2</a:t>
            </a:r>
          </a:p>
        </p:txBody>
      </p:sp>
      <p:sp>
        <p:nvSpPr>
          <p:cNvPr id="2" name="Sisällön paikkamerkki 1">
            <a:extLst>
              <a:ext uri="{FF2B5EF4-FFF2-40B4-BE49-F238E27FC236}">
                <a16:creationId xmlns:a16="http://schemas.microsoft.com/office/drawing/2014/main" id="{8E4A1641-8166-AA73-CCAF-71C5EEEB8748}"/>
              </a:ext>
            </a:extLst>
          </p:cNvPr>
          <p:cNvSpPr>
            <a:spLocks noGrp="1"/>
          </p:cNvSpPr>
          <p:nvPr>
            <p:ph idx="1"/>
          </p:nvPr>
        </p:nvSpPr>
        <p:spPr>
          <a:xfrm>
            <a:off x="911424" y="1988840"/>
            <a:ext cx="9217669" cy="3239864"/>
          </a:xfrm>
        </p:spPr>
        <p:txBody>
          <a:bodyPr/>
          <a:lstStyle/>
          <a:p>
            <a:r>
              <a:rPr lang="fi-FI" dirty="0"/>
              <a:t>Muu pää­tös 2250/​2025</a:t>
            </a:r>
            <a:br>
              <a:rPr lang="fi-FI" dirty="0"/>
            </a:br>
            <a:r>
              <a:rPr lang="fi-FI" dirty="0"/>
              <a:t>Sidosyksikköasemalle ei ollut perusteita. Määräysvaltaa sidosyksikköön ei ollut</a:t>
            </a:r>
          </a:p>
          <a:p>
            <a:r>
              <a:rPr lang="fi-FI" dirty="0"/>
              <a:t>EUT C-424/23 </a:t>
            </a:r>
            <a:r>
              <a:rPr lang="fi-FI" dirty="0" err="1"/>
              <a:t>Dyka</a:t>
            </a:r>
            <a:r>
              <a:rPr lang="fi-FI" dirty="0"/>
              <a:t> </a:t>
            </a:r>
            <a:r>
              <a:rPr lang="fi-FI" dirty="0" err="1"/>
              <a:t>Plastics</a:t>
            </a:r>
            <a:r>
              <a:rPr lang="fi-FI" dirty="0"/>
              <a:t> - Tietyn (</a:t>
            </a:r>
            <a:r>
              <a:rPr lang="fi-FI" dirty="0" err="1"/>
              <a:t>yleis</a:t>
            </a:r>
            <a:r>
              <a:rPr lang="fi-FI" dirty="0"/>
              <a:t>)materiaalin vaatiminen hankinnan kohteessa oli kiellettyä</a:t>
            </a:r>
          </a:p>
          <a:p>
            <a:r>
              <a:rPr lang="fi-FI" dirty="0"/>
              <a:t>MAO 203/2025 - Esimerkkituotteiden nimeäminen tarjouspyynnössä oli ongelmallista</a:t>
            </a:r>
          </a:p>
          <a:p>
            <a:r>
              <a:rPr lang="fi-FI" dirty="0"/>
              <a:t>C-578/23, Yksinoikeuteen perustuvan suorahankinta ei ollut sallittu kun yksinoikeus johtui hankintayksikön toimenpiteistä</a:t>
            </a:r>
            <a:br>
              <a:rPr lang="fi-FI" dirty="0"/>
            </a:br>
            <a:br>
              <a:rPr lang="fi-FI" dirty="0"/>
            </a:br>
            <a:endParaRPr lang="fi-FI" dirty="0"/>
          </a:p>
        </p:txBody>
      </p:sp>
      <p:sp>
        <p:nvSpPr>
          <p:cNvPr id="3" name="Dian numeron paikkamerkki 2">
            <a:extLst>
              <a:ext uri="{FF2B5EF4-FFF2-40B4-BE49-F238E27FC236}">
                <a16:creationId xmlns:a16="http://schemas.microsoft.com/office/drawing/2014/main" id="{D1CFB704-2410-0721-A56A-E70F1C92C225}"/>
              </a:ext>
            </a:extLst>
          </p:cNvPr>
          <p:cNvSpPr>
            <a:spLocks noGrp="1"/>
          </p:cNvSpPr>
          <p:nvPr>
            <p:ph type="sldNum" sz="quarter" idx="12"/>
          </p:nvPr>
        </p:nvSpPr>
        <p:spPr/>
        <p:txBody>
          <a:bodyPr/>
          <a:lstStyle/>
          <a:p>
            <a:fld id="{0861148C-697E-4B67-BDAA-872F34DF1106}" type="slidenum">
              <a:rPr lang="fi-FI" smtClean="0"/>
              <a:pPr/>
              <a:t>61</a:t>
            </a:fld>
            <a:endParaRPr lang="fi-FI" dirty="0"/>
          </a:p>
        </p:txBody>
      </p:sp>
    </p:spTree>
    <p:extLst>
      <p:ext uri="{BB962C8B-B14F-4D97-AF65-F5344CB8AC3E}">
        <p14:creationId xmlns:p14="http://schemas.microsoft.com/office/powerpoint/2010/main" val="32692248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9F349-BF90-CF18-B0BF-D2F2CD8E92C8}"/>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F61D4E4C-B298-8AF8-6166-DD4145B0B2FF}"/>
              </a:ext>
            </a:extLst>
          </p:cNvPr>
          <p:cNvSpPr>
            <a:spLocks noGrp="1"/>
          </p:cNvSpPr>
          <p:nvPr>
            <p:ph type="title"/>
          </p:nvPr>
        </p:nvSpPr>
        <p:spPr>
          <a:xfrm>
            <a:off x="911424" y="836711"/>
            <a:ext cx="7200800" cy="648073"/>
          </a:xfrm>
        </p:spPr>
        <p:txBody>
          <a:bodyPr/>
          <a:lstStyle/>
          <a:p>
            <a:r>
              <a:rPr lang="fi-FI" sz="2400" dirty="0"/>
              <a:t>Vuoden kiinnostavimmat </a:t>
            </a:r>
            <a:r>
              <a:rPr lang="fi-FI" sz="2400" dirty="0" err="1"/>
              <a:t>caset</a:t>
            </a:r>
            <a:r>
              <a:rPr lang="fi-FI" sz="2400" dirty="0"/>
              <a:t> 2/2</a:t>
            </a:r>
          </a:p>
        </p:txBody>
      </p:sp>
      <p:sp>
        <p:nvSpPr>
          <p:cNvPr id="2" name="Sisällön paikkamerkki 1">
            <a:extLst>
              <a:ext uri="{FF2B5EF4-FFF2-40B4-BE49-F238E27FC236}">
                <a16:creationId xmlns:a16="http://schemas.microsoft.com/office/drawing/2014/main" id="{A4344D49-121F-F45F-D530-D420B323C8B1}"/>
              </a:ext>
            </a:extLst>
          </p:cNvPr>
          <p:cNvSpPr>
            <a:spLocks noGrp="1"/>
          </p:cNvSpPr>
          <p:nvPr>
            <p:ph idx="1"/>
          </p:nvPr>
        </p:nvSpPr>
        <p:spPr>
          <a:xfrm>
            <a:off x="911424" y="1988839"/>
            <a:ext cx="9433048" cy="4032449"/>
          </a:xfrm>
        </p:spPr>
        <p:txBody>
          <a:bodyPr/>
          <a:lstStyle/>
          <a:p>
            <a:r>
              <a:rPr lang="fi-FI" dirty="0"/>
              <a:t>MAO 548/​2025 Määräysvalta oli olemassa. Kyseessä oli sidosyksikkö</a:t>
            </a:r>
          </a:p>
          <a:p>
            <a:r>
              <a:rPr lang="fi-FI" dirty="0"/>
              <a:t>MAO 612/2025 Aikaisempia kokemuksia sai käyttää poissulkemisessa</a:t>
            </a:r>
          </a:p>
          <a:p>
            <a:r>
              <a:rPr lang="fi-FI" dirty="0"/>
              <a:t>MAO 344/2025 – Kuvaus tarjoajalle lähetetystä selvitys-/täsmennyspyynnöstä puuttui hankintapäätöksestä, mikä pidensi valitusaikaa (hankintayksikkö kuitenkin ”voitti” valituksen)</a:t>
            </a:r>
          </a:p>
          <a:p>
            <a:r>
              <a:rPr lang="fi-FI" dirty="0"/>
              <a:t>MAO 506/2025 ja EUT C‑282/24 </a:t>
            </a:r>
            <a:r>
              <a:rPr lang="fi-FI" dirty="0" err="1"/>
              <a:t>Polismyndigheten</a:t>
            </a:r>
            <a:r>
              <a:rPr lang="fi-FI" dirty="0"/>
              <a:t>: Hankintasopimusta/puitejärjestelyä sai muuttaa, ei muuttanut ”yleistä luonnetta”</a:t>
            </a:r>
            <a:br>
              <a:rPr lang="fi-FI" sz="1800" dirty="0"/>
            </a:br>
            <a:br>
              <a:rPr lang="fi-FI" sz="1800" dirty="0"/>
            </a:br>
            <a:endParaRPr lang="fi-FI" dirty="0"/>
          </a:p>
        </p:txBody>
      </p:sp>
      <p:sp>
        <p:nvSpPr>
          <p:cNvPr id="3" name="Dian numeron paikkamerkki 2">
            <a:extLst>
              <a:ext uri="{FF2B5EF4-FFF2-40B4-BE49-F238E27FC236}">
                <a16:creationId xmlns:a16="http://schemas.microsoft.com/office/drawing/2014/main" id="{915ACB1F-B53F-D962-A504-D0C33EC18C34}"/>
              </a:ext>
            </a:extLst>
          </p:cNvPr>
          <p:cNvSpPr>
            <a:spLocks noGrp="1"/>
          </p:cNvSpPr>
          <p:nvPr>
            <p:ph type="sldNum" sz="quarter" idx="12"/>
          </p:nvPr>
        </p:nvSpPr>
        <p:spPr/>
        <p:txBody>
          <a:bodyPr/>
          <a:lstStyle/>
          <a:p>
            <a:fld id="{0861148C-697E-4B67-BDAA-872F34DF1106}" type="slidenum">
              <a:rPr lang="fi-FI" smtClean="0"/>
              <a:pPr/>
              <a:t>62</a:t>
            </a:fld>
            <a:endParaRPr lang="fi-FI" dirty="0"/>
          </a:p>
        </p:txBody>
      </p:sp>
    </p:spTree>
    <p:extLst>
      <p:ext uri="{BB962C8B-B14F-4D97-AF65-F5344CB8AC3E}">
        <p14:creationId xmlns:p14="http://schemas.microsoft.com/office/powerpoint/2010/main" val="270939355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060CB9-5F01-5488-86D7-2237EABACB95}"/>
              </a:ext>
            </a:extLst>
          </p:cNvPr>
          <p:cNvSpPr>
            <a:spLocks noGrp="1"/>
          </p:cNvSpPr>
          <p:nvPr>
            <p:ph type="ctrTitle"/>
          </p:nvPr>
        </p:nvSpPr>
        <p:spPr/>
        <p:txBody>
          <a:bodyPr/>
          <a:lstStyle/>
          <a:p>
            <a:r>
              <a:rPr lang="fi-FI" dirty="0"/>
              <a:t>Kiitos</a:t>
            </a:r>
          </a:p>
        </p:txBody>
      </p:sp>
      <p:sp>
        <p:nvSpPr>
          <p:cNvPr id="3" name="Alaotsikko 2">
            <a:extLst>
              <a:ext uri="{FF2B5EF4-FFF2-40B4-BE49-F238E27FC236}">
                <a16:creationId xmlns:a16="http://schemas.microsoft.com/office/drawing/2014/main" id="{462A1939-A3BA-9D73-6585-C75914841E6C}"/>
              </a:ext>
            </a:extLst>
          </p:cNvPr>
          <p:cNvSpPr>
            <a:spLocks noGrp="1"/>
          </p:cNvSpPr>
          <p:nvPr>
            <p:ph type="subTitle" idx="1"/>
          </p:nvPr>
        </p:nvSpPr>
        <p:spPr/>
        <p:txBody>
          <a:bodyPr/>
          <a:lstStyle/>
          <a:p>
            <a:endParaRPr lang="fi-FI" dirty="0"/>
          </a:p>
        </p:txBody>
      </p:sp>
      <p:sp>
        <p:nvSpPr>
          <p:cNvPr id="4" name="Dian numeron paikkamerkki 3">
            <a:extLst>
              <a:ext uri="{FF2B5EF4-FFF2-40B4-BE49-F238E27FC236}">
                <a16:creationId xmlns:a16="http://schemas.microsoft.com/office/drawing/2014/main" id="{A27BE732-252C-A3D9-3EDC-E0E42B06985A}"/>
              </a:ext>
            </a:extLst>
          </p:cNvPr>
          <p:cNvSpPr>
            <a:spLocks noGrp="1"/>
          </p:cNvSpPr>
          <p:nvPr>
            <p:ph type="sldNum" sz="quarter" idx="12"/>
          </p:nvPr>
        </p:nvSpPr>
        <p:spPr/>
        <p:txBody>
          <a:bodyPr/>
          <a:lstStyle/>
          <a:p>
            <a:fld id="{0861148C-697E-4B67-BDAA-872F34DF1106}" type="slidenum">
              <a:rPr lang="fi-FI" smtClean="0"/>
              <a:pPr/>
              <a:t>63</a:t>
            </a:fld>
            <a:endParaRPr lang="fi-FI" dirty="0"/>
          </a:p>
        </p:txBody>
      </p:sp>
    </p:spTree>
    <p:extLst>
      <p:ext uri="{BB962C8B-B14F-4D97-AF65-F5344CB8AC3E}">
        <p14:creationId xmlns:p14="http://schemas.microsoft.com/office/powerpoint/2010/main" val="10910069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4F3ED4-1F0F-437A-691F-37949BC8B0FC}"/>
              </a:ext>
            </a:extLst>
          </p:cNvPr>
          <p:cNvSpPr>
            <a:spLocks noGrp="1"/>
          </p:cNvSpPr>
          <p:nvPr>
            <p:ph type="title"/>
          </p:nvPr>
        </p:nvSpPr>
        <p:spPr/>
        <p:txBody>
          <a:bodyPr/>
          <a:lstStyle/>
          <a:p>
            <a:r>
              <a:rPr lang="fi-FI" dirty="0"/>
              <a:t>Objektiivinen kriteeri</a:t>
            </a:r>
          </a:p>
        </p:txBody>
      </p:sp>
      <p:sp>
        <p:nvSpPr>
          <p:cNvPr id="3" name="Dian numeron paikkamerkki 2">
            <a:extLst>
              <a:ext uri="{FF2B5EF4-FFF2-40B4-BE49-F238E27FC236}">
                <a16:creationId xmlns:a16="http://schemas.microsoft.com/office/drawing/2014/main" id="{78134022-A38F-B508-5C82-BB48EB29C1B4}"/>
              </a:ext>
            </a:extLst>
          </p:cNvPr>
          <p:cNvSpPr>
            <a:spLocks noGrp="1"/>
          </p:cNvSpPr>
          <p:nvPr>
            <p:ph type="sldNum" sz="quarter" idx="12"/>
          </p:nvPr>
        </p:nvSpPr>
        <p:spPr/>
        <p:txBody>
          <a:bodyPr/>
          <a:lstStyle/>
          <a:p>
            <a:fld id="{0861148C-697E-4B67-BDAA-872F34DF1106}" type="slidenum">
              <a:rPr lang="fi-FI" smtClean="0"/>
              <a:pPr/>
              <a:t>7</a:t>
            </a:fld>
            <a:endParaRPr lang="fi-FI" dirty="0"/>
          </a:p>
        </p:txBody>
      </p:sp>
      <p:sp>
        <p:nvSpPr>
          <p:cNvPr id="4" name="Sisällön paikkamerkki 3">
            <a:extLst>
              <a:ext uri="{FF2B5EF4-FFF2-40B4-BE49-F238E27FC236}">
                <a16:creationId xmlns:a16="http://schemas.microsoft.com/office/drawing/2014/main" id="{BB50DB8C-4B6F-9721-231D-8870CA1CBE4D}"/>
              </a:ext>
            </a:extLst>
          </p:cNvPr>
          <p:cNvSpPr>
            <a:spLocks noGrp="1"/>
          </p:cNvSpPr>
          <p:nvPr>
            <p:ph idx="1"/>
          </p:nvPr>
        </p:nvSpPr>
        <p:spPr>
          <a:xfrm>
            <a:off x="766763" y="2565400"/>
            <a:ext cx="5113213" cy="3239864"/>
          </a:xfrm>
        </p:spPr>
        <p:txBody>
          <a:bodyPr/>
          <a:lstStyle/>
          <a:p>
            <a:r>
              <a:rPr lang="fi-FI" dirty="0"/>
              <a:t>Esim. Hintapisteet=</a:t>
            </a:r>
          </a:p>
          <a:p>
            <a:r>
              <a:rPr lang="fi-FI" dirty="0"/>
              <a:t>Halvin hinta/tarjouksen hinta​×Hinnan painoarvo</a:t>
            </a:r>
          </a:p>
          <a:p>
            <a:pPr marL="0" indent="0">
              <a:buNone/>
            </a:pPr>
            <a:endParaRPr lang="fi-FI" dirty="0"/>
          </a:p>
          <a:p>
            <a:r>
              <a:rPr lang="fi-FI" dirty="0"/>
              <a:t>Esim. Takuuaika pisteet</a:t>
            </a:r>
          </a:p>
          <a:p>
            <a:r>
              <a:rPr lang="fi-FI" dirty="0"/>
              <a:t> 5 pistettä jos 5v</a:t>
            </a:r>
          </a:p>
          <a:p>
            <a:r>
              <a:rPr lang="fi-FI" dirty="0"/>
              <a:t> 0 pistettä jos 3V</a:t>
            </a:r>
          </a:p>
          <a:p>
            <a:endParaRPr lang="fi-FI" dirty="0"/>
          </a:p>
          <a:p>
            <a:r>
              <a:rPr lang="fi-FI" i="1" dirty="0"/>
              <a:t>Tarjottu takuu 5v-&gt;Tarjoaja saa takuusta 5 pistettä </a:t>
            </a:r>
          </a:p>
          <a:p>
            <a:endParaRPr lang="fi-FI" dirty="0"/>
          </a:p>
        </p:txBody>
      </p:sp>
      <p:sp>
        <p:nvSpPr>
          <p:cNvPr id="5" name="Puhekupla: Suorakulmio, kulmat pyöristettu 4">
            <a:extLst>
              <a:ext uri="{FF2B5EF4-FFF2-40B4-BE49-F238E27FC236}">
                <a16:creationId xmlns:a16="http://schemas.microsoft.com/office/drawing/2014/main" id="{678FDE93-0727-FF59-134B-BB3D7B765DC1}"/>
              </a:ext>
            </a:extLst>
          </p:cNvPr>
          <p:cNvSpPr/>
          <p:nvPr/>
        </p:nvSpPr>
        <p:spPr>
          <a:xfrm>
            <a:off x="7248128" y="2622675"/>
            <a:ext cx="3600400" cy="1800200"/>
          </a:xfrm>
          <a:prstGeom prst="wedgeRoundRectCallout">
            <a:avLst>
              <a:gd name="adj1" fmla="val -55666"/>
              <a:gd name="adj2" fmla="val 22866"/>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Objektiivisia kriteerejä ei tarvitse perustella sanallisesti tarjousten vertailussa</a:t>
            </a:r>
          </a:p>
        </p:txBody>
      </p:sp>
    </p:spTree>
    <p:extLst>
      <p:ext uri="{BB962C8B-B14F-4D97-AF65-F5344CB8AC3E}">
        <p14:creationId xmlns:p14="http://schemas.microsoft.com/office/powerpoint/2010/main" val="354120094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6A7AFE-AE97-220F-C2CF-D0FF0E14D664}"/>
              </a:ext>
            </a:extLst>
          </p:cNvPr>
          <p:cNvSpPr>
            <a:spLocks noGrp="1"/>
          </p:cNvSpPr>
          <p:nvPr>
            <p:ph type="title"/>
          </p:nvPr>
        </p:nvSpPr>
        <p:spPr/>
        <p:txBody>
          <a:bodyPr/>
          <a:lstStyle/>
          <a:p>
            <a:r>
              <a:rPr lang="fi-FI" dirty="0"/>
              <a:t>Subjektiivinen kriteeri</a:t>
            </a:r>
          </a:p>
        </p:txBody>
      </p:sp>
      <p:sp>
        <p:nvSpPr>
          <p:cNvPr id="3" name="Dian numeron paikkamerkki 2">
            <a:extLst>
              <a:ext uri="{FF2B5EF4-FFF2-40B4-BE49-F238E27FC236}">
                <a16:creationId xmlns:a16="http://schemas.microsoft.com/office/drawing/2014/main" id="{15436B72-1AE3-32B1-7FD0-204C41FD91F9}"/>
              </a:ext>
            </a:extLst>
          </p:cNvPr>
          <p:cNvSpPr>
            <a:spLocks noGrp="1"/>
          </p:cNvSpPr>
          <p:nvPr>
            <p:ph type="sldNum" sz="quarter" idx="12"/>
          </p:nvPr>
        </p:nvSpPr>
        <p:spPr/>
        <p:txBody>
          <a:bodyPr/>
          <a:lstStyle/>
          <a:p>
            <a:fld id="{0861148C-697E-4B67-BDAA-872F34DF1106}" type="slidenum">
              <a:rPr lang="fi-FI" smtClean="0"/>
              <a:pPr/>
              <a:t>8</a:t>
            </a:fld>
            <a:endParaRPr lang="fi-FI" dirty="0"/>
          </a:p>
        </p:txBody>
      </p:sp>
      <p:sp>
        <p:nvSpPr>
          <p:cNvPr id="4" name="Sisällön paikkamerkki 3">
            <a:extLst>
              <a:ext uri="{FF2B5EF4-FFF2-40B4-BE49-F238E27FC236}">
                <a16:creationId xmlns:a16="http://schemas.microsoft.com/office/drawing/2014/main" id="{817D9BAF-E6EC-579A-709E-3C4C0811B5E6}"/>
              </a:ext>
            </a:extLst>
          </p:cNvPr>
          <p:cNvSpPr>
            <a:spLocks noGrp="1"/>
          </p:cNvSpPr>
          <p:nvPr>
            <p:ph idx="1"/>
          </p:nvPr>
        </p:nvSpPr>
        <p:spPr>
          <a:xfrm>
            <a:off x="766763" y="2565399"/>
            <a:ext cx="7129437" cy="3527897"/>
          </a:xfrm>
        </p:spPr>
        <p:txBody>
          <a:bodyPr/>
          <a:lstStyle/>
          <a:p>
            <a:pPr>
              <a:buFont typeface="Wingdings" panose="05000000000000000000" pitchFamily="2" charset="2"/>
              <a:buChar char="Ø"/>
            </a:pPr>
            <a:r>
              <a:rPr lang="fi-FI" dirty="0"/>
              <a:t>Esim. Tarjoan tarjoamalla henkilöllä on seuraava kokemus….</a:t>
            </a:r>
          </a:p>
          <a:p>
            <a:pPr>
              <a:buFont typeface="Wingdings" panose="05000000000000000000" pitchFamily="2" charset="2"/>
              <a:buChar char="Ø"/>
            </a:pPr>
            <a:r>
              <a:rPr lang="fi-FI" dirty="0"/>
              <a:t>Täysin vastaava kokemus 10 pistettä</a:t>
            </a:r>
          </a:p>
          <a:p>
            <a:pPr>
              <a:buFont typeface="Wingdings" panose="05000000000000000000" pitchFamily="2" charset="2"/>
              <a:buChar char="Ø"/>
            </a:pPr>
            <a:r>
              <a:rPr lang="fi-FI" dirty="0"/>
              <a:t>Osittain vastaavaa kokemus 5 pistettä</a:t>
            </a:r>
          </a:p>
          <a:p>
            <a:pPr>
              <a:buFont typeface="Wingdings" panose="05000000000000000000" pitchFamily="2" charset="2"/>
              <a:buChar char="Ø"/>
            </a:pPr>
            <a:r>
              <a:rPr lang="fi-FI" dirty="0"/>
              <a:t>Ei lainkaan vastaava kokemus 0 pistettä</a:t>
            </a:r>
            <a:br>
              <a:rPr lang="fi-FI" dirty="0"/>
            </a:br>
            <a:br>
              <a:rPr lang="fi-FI" dirty="0"/>
            </a:br>
            <a:br>
              <a:rPr lang="fi-FI" dirty="0"/>
            </a:br>
            <a:br>
              <a:rPr lang="fi-FI" dirty="0"/>
            </a:br>
            <a:r>
              <a:rPr lang="fi-FI" i="1" dirty="0"/>
              <a:t>Tarjoaja X saa kokemuksesta 5 pistettä. Koska….</a:t>
            </a:r>
            <a:r>
              <a:rPr lang="fi-FI" dirty="0"/>
              <a:t>(perustelut)</a:t>
            </a:r>
          </a:p>
        </p:txBody>
      </p:sp>
      <p:sp>
        <p:nvSpPr>
          <p:cNvPr id="5" name="Puhekupla: Suorakulmio, kulmat pyöristettu 4">
            <a:extLst>
              <a:ext uri="{FF2B5EF4-FFF2-40B4-BE49-F238E27FC236}">
                <a16:creationId xmlns:a16="http://schemas.microsoft.com/office/drawing/2014/main" id="{20499086-4F61-D63F-C0B9-94AAC6CB5745}"/>
              </a:ext>
            </a:extLst>
          </p:cNvPr>
          <p:cNvSpPr/>
          <p:nvPr/>
        </p:nvSpPr>
        <p:spPr>
          <a:xfrm>
            <a:off x="8112224" y="3861048"/>
            <a:ext cx="3600400" cy="1800200"/>
          </a:xfrm>
          <a:prstGeom prst="wedgeRoundRectCallout">
            <a:avLst>
              <a:gd name="adj1" fmla="val -55666"/>
              <a:gd name="adj2" fmla="val 22866"/>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Perustuu HY:n arvioon eli pitää perustella sanallisesti tarjousvertailussa</a:t>
            </a:r>
          </a:p>
        </p:txBody>
      </p:sp>
    </p:spTree>
    <p:extLst>
      <p:ext uri="{BB962C8B-B14F-4D97-AF65-F5344CB8AC3E}">
        <p14:creationId xmlns:p14="http://schemas.microsoft.com/office/powerpoint/2010/main" val="31532177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8FA391-81F3-73B5-20EC-E5C6125C9692}"/>
              </a:ext>
            </a:extLst>
          </p:cNvPr>
          <p:cNvSpPr>
            <a:spLocks noGrp="1"/>
          </p:cNvSpPr>
          <p:nvPr>
            <p:ph type="title"/>
          </p:nvPr>
        </p:nvSpPr>
        <p:spPr/>
        <p:txBody>
          <a:bodyPr/>
          <a:lstStyle/>
          <a:p>
            <a:r>
              <a:rPr lang="fi-FI" dirty="0"/>
              <a:t>Hinnan pisteytys</a:t>
            </a:r>
          </a:p>
        </p:txBody>
      </p:sp>
      <p:sp>
        <p:nvSpPr>
          <p:cNvPr id="3" name="Dian numeron paikkamerkki 2">
            <a:extLst>
              <a:ext uri="{FF2B5EF4-FFF2-40B4-BE49-F238E27FC236}">
                <a16:creationId xmlns:a16="http://schemas.microsoft.com/office/drawing/2014/main" id="{A6F6DB9C-C1C6-DE34-0C70-36CC7D09FD66}"/>
              </a:ext>
            </a:extLst>
          </p:cNvPr>
          <p:cNvSpPr>
            <a:spLocks noGrp="1"/>
          </p:cNvSpPr>
          <p:nvPr>
            <p:ph type="sldNum" sz="quarter" idx="12"/>
          </p:nvPr>
        </p:nvSpPr>
        <p:spPr/>
        <p:txBody>
          <a:bodyPr/>
          <a:lstStyle/>
          <a:p>
            <a:fld id="{0861148C-697E-4B67-BDAA-872F34DF1106}" type="slidenum">
              <a:rPr lang="fi-FI" smtClean="0"/>
              <a:pPr/>
              <a:t>9</a:t>
            </a:fld>
            <a:endParaRPr lang="fi-FI" dirty="0"/>
          </a:p>
        </p:txBody>
      </p:sp>
      <p:sp>
        <p:nvSpPr>
          <p:cNvPr id="4" name="Sisällön paikkamerkki 3">
            <a:extLst>
              <a:ext uri="{FF2B5EF4-FFF2-40B4-BE49-F238E27FC236}">
                <a16:creationId xmlns:a16="http://schemas.microsoft.com/office/drawing/2014/main" id="{37E2D3E0-99C5-E568-A089-DA474CBFBABF}"/>
              </a:ext>
            </a:extLst>
          </p:cNvPr>
          <p:cNvSpPr>
            <a:spLocks noGrp="1"/>
          </p:cNvSpPr>
          <p:nvPr>
            <p:ph idx="1"/>
          </p:nvPr>
        </p:nvSpPr>
        <p:spPr>
          <a:xfrm>
            <a:off x="623393" y="2060848"/>
            <a:ext cx="10801846" cy="3744640"/>
          </a:xfrm>
        </p:spPr>
        <p:txBody>
          <a:bodyPr/>
          <a:lstStyle/>
          <a:p>
            <a:r>
              <a:rPr lang="fi-FI" sz="1800" dirty="0"/>
              <a:t>Usein käytössä suhteellinen vertailu: maksimipisteet x (halvin hinta ÷ tarjottu hinta)</a:t>
            </a:r>
          </a:p>
          <a:p>
            <a:pPr>
              <a:buFont typeface="Wingdings" panose="05000000000000000000" pitchFamily="2" charset="2"/>
              <a:buChar char="Ø"/>
            </a:pPr>
            <a:r>
              <a:rPr lang="fi-FI" sz="1800" dirty="0"/>
              <a:t>Mallista esitetty kritiikki: lopputulos riippuu saapuneista tarjouksista ja on arvaamaton</a:t>
            </a:r>
            <a:br>
              <a:rPr lang="fi-FI" sz="1800" dirty="0"/>
            </a:br>
            <a:endParaRPr lang="fi-FI" sz="1800" dirty="0"/>
          </a:p>
          <a:p>
            <a:r>
              <a:rPr lang="fi-FI" sz="1800" dirty="0"/>
              <a:t>Esim. muita hinnan pisteytysmalleja:</a:t>
            </a:r>
          </a:p>
          <a:p>
            <a:pPr>
              <a:buFont typeface="Wingdings" panose="05000000000000000000" pitchFamily="2" charset="2"/>
              <a:buChar char="Ø"/>
            </a:pPr>
            <a:r>
              <a:rPr lang="fi-FI" sz="1800" dirty="0"/>
              <a:t>Halvin tarjous saa 50 pistettä, toiseksi halvin (hinnasta riippumatta) 40 pistettä, jne.</a:t>
            </a:r>
          </a:p>
          <a:p>
            <a:pPr>
              <a:buFont typeface="Wingdings" panose="05000000000000000000" pitchFamily="2" charset="2"/>
              <a:buChar char="Ø"/>
            </a:pPr>
            <a:r>
              <a:rPr lang="fi-FI" sz="1800" dirty="0"/>
              <a:t>Hintaero tiettyyn ennakolta asetettuun hintaan nähden</a:t>
            </a:r>
          </a:p>
          <a:p>
            <a:pPr>
              <a:buFont typeface="Wingdings" panose="05000000000000000000" pitchFamily="2" charset="2"/>
              <a:buChar char="Ø"/>
            </a:pPr>
            <a:r>
              <a:rPr lang="fi-FI" sz="1800" dirty="0"/>
              <a:t>Pienten hinnan erojen piste-eron ”leventäminen” laskukaavoilla</a:t>
            </a:r>
            <a:br>
              <a:rPr lang="fi-FI" dirty="0"/>
            </a:br>
            <a:br>
              <a:rPr lang="fi-FI" dirty="0"/>
            </a:br>
            <a:br>
              <a:rPr lang="fi-FI" dirty="0"/>
            </a:br>
            <a:endParaRPr lang="fi-FI" dirty="0"/>
          </a:p>
        </p:txBody>
      </p:sp>
    </p:spTree>
    <p:extLst>
      <p:ext uri="{BB962C8B-B14F-4D97-AF65-F5344CB8AC3E}">
        <p14:creationId xmlns:p14="http://schemas.microsoft.com/office/powerpoint/2010/main" val="7123224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JHNY">
  <a:themeElements>
    <a:clrScheme name="JHNY">
      <a:dk1>
        <a:srgbClr val="000000"/>
      </a:dk1>
      <a:lt1>
        <a:srgbClr val="FFFFFF"/>
      </a:lt1>
      <a:dk2>
        <a:srgbClr val="5733AF"/>
      </a:dk2>
      <a:lt2>
        <a:srgbClr val="FFFFFF"/>
      </a:lt2>
      <a:accent1>
        <a:srgbClr val="5733AF"/>
      </a:accent1>
      <a:accent2>
        <a:srgbClr val="81F3A9"/>
      </a:accent2>
      <a:accent3>
        <a:srgbClr val="FFBFEE"/>
      </a:accent3>
      <a:accent4>
        <a:srgbClr val="442850"/>
      </a:accent4>
      <a:accent5>
        <a:srgbClr val="5E7D83"/>
      </a:accent5>
      <a:accent6>
        <a:srgbClr val="C5BFCA"/>
      </a:accent6>
      <a:hlink>
        <a:srgbClr val="FE8081"/>
      </a:hlink>
      <a:folHlink>
        <a:srgbClr val="FE8081"/>
      </a:folHlink>
    </a:clrScheme>
    <a:fontScheme name="JHNY">
      <a:majorFont>
        <a:latin typeface="Trio Grotesk Bold"/>
        <a:ea typeface=""/>
        <a:cs typeface=""/>
      </a:majorFont>
      <a:minorFont>
        <a:latin typeface="Trio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t" anchorCtr="0">
        <a:noAutofit/>
      </a:bodyPr>
      <a:lstStyle>
        <a:defPPr algn="l">
          <a:defRPr sz="2200" dirty="0" smtClean="0">
            <a:solidFill>
              <a:schemeClr val="tx1"/>
            </a:solidFill>
          </a:defRPr>
        </a:defPPr>
      </a:lstStyle>
    </a:txDef>
  </a:objectDefaults>
  <a:extraClrSchemeLst/>
  <a:extLst>
    <a:ext uri="{05A4C25C-085E-4340-85A3-A5531E510DB2}">
      <thm15:themeFamily xmlns:thm15="http://schemas.microsoft.com/office/thememl/2012/main" name="JHNY_malli_koe.potx" id="{B03EC27B-FCDA-4CF6-B2C6-2118E39BF372}" vid="{C596D3A8-FA6B-46BB-9D80-797A85935012}"/>
    </a:ext>
  </a:extLst>
</a:theme>
</file>

<file path=ppt/theme/theme2.xml><?xml version="1.0" encoding="utf-8"?>
<a:theme xmlns:a="http://schemas.openxmlformats.org/drawingml/2006/main" name="Office Theme">
  <a:themeElements>
    <a:clrScheme name="JHNY">
      <a:dk1>
        <a:srgbClr val="000000"/>
      </a:dk1>
      <a:lt1>
        <a:srgbClr val="FFFFFF"/>
      </a:lt1>
      <a:dk2>
        <a:srgbClr val="5733AF"/>
      </a:dk2>
      <a:lt2>
        <a:srgbClr val="FFFFFF"/>
      </a:lt2>
      <a:accent1>
        <a:srgbClr val="5733AF"/>
      </a:accent1>
      <a:accent2>
        <a:srgbClr val="81F3A9"/>
      </a:accent2>
      <a:accent3>
        <a:srgbClr val="FFBFEE"/>
      </a:accent3>
      <a:accent4>
        <a:srgbClr val="442850"/>
      </a:accent4>
      <a:accent5>
        <a:srgbClr val="5E7D83"/>
      </a:accent5>
      <a:accent6>
        <a:srgbClr val="C5BFCA"/>
      </a:accent6>
      <a:hlink>
        <a:srgbClr val="FE8081"/>
      </a:hlink>
      <a:folHlink>
        <a:srgbClr val="FE8081"/>
      </a:folHlink>
    </a:clrScheme>
    <a:fontScheme name="JHNY">
      <a:majorFont>
        <a:latin typeface="Trio Grotesk Bold"/>
        <a:ea typeface=""/>
        <a:cs typeface=""/>
      </a:majorFont>
      <a:minorFont>
        <a:latin typeface="Trio Grotes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HNY">
      <a:dk1>
        <a:srgbClr val="000000"/>
      </a:dk1>
      <a:lt1>
        <a:srgbClr val="FFFFFF"/>
      </a:lt1>
      <a:dk2>
        <a:srgbClr val="5733AF"/>
      </a:dk2>
      <a:lt2>
        <a:srgbClr val="FFFFFF"/>
      </a:lt2>
      <a:accent1>
        <a:srgbClr val="5733AF"/>
      </a:accent1>
      <a:accent2>
        <a:srgbClr val="81F3A9"/>
      </a:accent2>
      <a:accent3>
        <a:srgbClr val="FFBFEE"/>
      </a:accent3>
      <a:accent4>
        <a:srgbClr val="442850"/>
      </a:accent4>
      <a:accent5>
        <a:srgbClr val="5E7D83"/>
      </a:accent5>
      <a:accent6>
        <a:srgbClr val="C5BFCA"/>
      </a:accent6>
      <a:hlink>
        <a:srgbClr val="FE8081"/>
      </a:hlink>
      <a:folHlink>
        <a:srgbClr val="FE8081"/>
      </a:folHlink>
    </a:clrScheme>
    <a:fontScheme name="JHNY">
      <a:majorFont>
        <a:latin typeface="Trio Grotesk Bold"/>
        <a:ea typeface=""/>
        <a:cs typeface=""/>
      </a:majorFont>
      <a:minorFont>
        <a:latin typeface="Trio Grotes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050E8C7C1423A147B0CFE2687E431904" ma:contentTypeVersion="6" ma:contentTypeDescription="Luo uusi asiakirja." ma:contentTypeScope="" ma:versionID="db762113a4a79b10e03c10e2cc2a8370">
  <xsd:schema xmlns:xsd="http://www.w3.org/2001/XMLSchema" xmlns:xs="http://www.w3.org/2001/XMLSchema" xmlns:p="http://schemas.microsoft.com/office/2006/metadata/properties" xmlns:ns2="455c1241-f20e-46f7-91d3-351e7d896d9a" xmlns:ns3="cc0ae28a-bf7a-4aeb-a26c-8012678ad371" targetNamespace="http://schemas.microsoft.com/office/2006/metadata/properties" ma:root="true" ma:fieldsID="3c723ab3bc2555db623e967d6eea7643" ns2:_="" ns3:_="">
    <xsd:import namespace="455c1241-f20e-46f7-91d3-351e7d896d9a"/>
    <xsd:import namespace="cc0ae28a-bf7a-4aeb-a26c-8012678ad37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c1241-f20e-46f7-91d3-351e7d896d9a"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0ae28a-bf7a-4aeb-a26c-8012678ad37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B2B056-111C-4D1B-A6C2-7F08862D8BD4}">
  <ds:schemaRefs>
    <ds:schemaRef ds:uri="http://schemas.microsoft.com/office/2006/metadata/properties"/>
    <ds:schemaRef ds:uri="http://purl.org/dc/terms/"/>
    <ds:schemaRef ds:uri="455c1241-f20e-46f7-91d3-351e7d896d9a"/>
    <ds:schemaRef ds:uri="http://purl.org/dc/dcmitype/"/>
    <ds:schemaRef ds:uri="http://purl.org/dc/elements/1.1/"/>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cc0ae28a-bf7a-4aeb-a26c-8012678ad371"/>
  </ds:schemaRefs>
</ds:datastoreItem>
</file>

<file path=customXml/itemProps2.xml><?xml version="1.0" encoding="utf-8"?>
<ds:datastoreItem xmlns:ds="http://schemas.openxmlformats.org/officeDocument/2006/customXml" ds:itemID="{2644DDB3-8A70-4C74-95BA-BBC50678A5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5c1241-f20e-46f7-91d3-351e7d896d9a"/>
    <ds:schemaRef ds:uri="cc0ae28a-bf7a-4aeb-a26c-8012678ad3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BD8BAE-34E5-4F1B-BADB-1412763CF14B}">
  <ds:schemaRefs>
    <ds:schemaRef ds:uri="http://schemas.microsoft.com/sharepoint/v3/contenttype/forms"/>
  </ds:schemaRefs>
</ds:datastoreItem>
</file>

<file path=docMetadata/LabelInfo.xml><?xml version="1.0" encoding="utf-8"?>
<clbl:labelList xmlns:clbl="http://schemas.microsoft.com/office/2020/mipLabelMetadata">
  <clbl:label id="{436e5d61-1ada-438e-901c-5e7398a51c1f}" enabled="0" method="" siteId="{436e5d61-1ada-438e-901c-5e7398a51c1f}" removed="1"/>
</clbl:labelList>
</file>

<file path=docProps/app.xml><?xml version="1.0" encoding="utf-8"?>
<Properties xmlns="http://schemas.openxmlformats.org/officeDocument/2006/extended-properties" xmlns:vt="http://schemas.openxmlformats.org/officeDocument/2006/docPropsVTypes">
  <Template>JHNY_malli</Template>
  <TotalTime>762</TotalTime>
  <Words>3536</Words>
  <Application>Microsoft Office PowerPoint</Application>
  <PresentationFormat>Laajakuva</PresentationFormat>
  <Paragraphs>420</Paragraphs>
  <Slides>63</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63</vt:i4>
      </vt:variant>
    </vt:vector>
  </HeadingPairs>
  <TitlesOfParts>
    <vt:vector size="71" baseType="lpstr">
      <vt:lpstr>Work Sans SemiBold</vt:lpstr>
      <vt:lpstr>Wingdings</vt:lpstr>
      <vt:lpstr>Georgia</vt:lpstr>
      <vt:lpstr>Trio Grotesk</vt:lpstr>
      <vt:lpstr>Arial</vt:lpstr>
      <vt:lpstr>Aptos</vt:lpstr>
      <vt:lpstr>Trio Grotesk Medium</vt:lpstr>
      <vt:lpstr>JHNY</vt:lpstr>
      <vt:lpstr>Case-keskiviikko Tarjousten vertailu</vt:lpstr>
      <vt:lpstr>Ohjelma</vt:lpstr>
      <vt:lpstr>Vertailuperusteet hankintalaissa</vt:lpstr>
      <vt:lpstr>Vertailukriteerit </vt:lpstr>
      <vt:lpstr>Vertailuperusteista</vt:lpstr>
      <vt:lpstr>Vertailuperusteiden painotus</vt:lpstr>
      <vt:lpstr>Objektiivinen kriteeri</vt:lpstr>
      <vt:lpstr>Subjektiivinen kriteeri</vt:lpstr>
      <vt:lpstr>Hinnan pisteytys</vt:lpstr>
      <vt:lpstr>Ennakkokysymykset</vt:lpstr>
      <vt:lpstr>Oikeuskäytäntöä ”Pisteyttämisestä tarjouspyynnön mukaisesti”</vt:lpstr>
      <vt:lpstr>MAO:339/2025 Tausta 1/3</vt:lpstr>
      <vt:lpstr>MAO:339/2025 Pisteytyksestä tarjouspyynnöllä 2/3</vt:lpstr>
      <vt:lpstr>MAO:339/2025 Lopputulos 3/3</vt:lpstr>
      <vt:lpstr>MAO:360/2025 Tausta 1/3</vt:lpstr>
      <vt:lpstr>MAO:360/2025  Työnäyte 2/3</vt:lpstr>
      <vt:lpstr>MAO:360/2025 Lopputulos 3/3</vt:lpstr>
      <vt:lpstr>MAO:200/​2025 Tausta 1/3</vt:lpstr>
      <vt:lpstr>MAO:200/​2025 Subjektiivinen arviointi 2/3</vt:lpstr>
      <vt:lpstr>MAO:200/​2025 Lopputulos 3/4</vt:lpstr>
      <vt:lpstr>- Pisteytyksen tulee perustua ilmoitettuun -&gt;Tarkista loppupisteytyksen sanallinen perustelu suhteessa tarjouspyynnön perusteluihin  Pisteytysperusteiden tulee olla yksiselitteisiä -&gt; Tarkista että eri asiakirjoilla ei ole ristiriitaista tietoa vertailusta   - Arviointitilaisuuksilla tulee olla vastaavan tasoiset tarjoajille -&gt;Syytä laatia käsikirjoitus jonka mukaan tilaisuuksissa edetään </vt:lpstr>
      <vt:lpstr>Vertailuperusteet ja vertailuperusteiden soveltaminen</vt:lpstr>
      <vt:lpstr>Soveltuvuusvaatimukset, hankinnan vähimmäisvaatimukset  ja vertailuperusteet pidettävä erillään</vt:lpstr>
      <vt:lpstr>Sekaisin pisteytys ja soveltuvuus</vt:lpstr>
      <vt:lpstr>MAO:144/2023</vt:lpstr>
      <vt:lpstr>MAO:144/2023, asian tausta</vt:lpstr>
      <vt:lpstr>MAO:144/2023, asian arviointi</vt:lpstr>
      <vt:lpstr>MAO:144/2023, lopputulos</vt:lpstr>
      <vt:lpstr>Yhteenveto</vt:lpstr>
      <vt:lpstr>MAO:313/2025</vt:lpstr>
      <vt:lpstr>MAO:313/2025, asian tausta 1/2</vt:lpstr>
      <vt:lpstr>MAO:313/2025, asian tausta 2/2</vt:lpstr>
      <vt:lpstr>MAO:313/2025, asian arviointi</vt:lpstr>
      <vt:lpstr>MAO:313/2025, lopputulos</vt:lpstr>
      <vt:lpstr>Yhteenveto soveltuvuudesta ja pisteytyksestä</vt:lpstr>
      <vt:lpstr>Liian suppeat perustelut</vt:lpstr>
      <vt:lpstr>MAO:308/2023</vt:lpstr>
      <vt:lpstr>MAO:308/2023, asian tausta</vt:lpstr>
      <vt:lpstr>MAO:308/2023, asian arviointi</vt:lpstr>
      <vt:lpstr>MAO:308/2023, lopputulos</vt:lpstr>
      <vt:lpstr>MAO:308/2023 , yhteenveto</vt:lpstr>
      <vt:lpstr>MAO:718/2024</vt:lpstr>
      <vt:lpstr>MAO:718/2024, asian tausta</vt:lpstr>
      <vt:lpstr>MAO:718/2024, asian arviointi</vt:lpstr>
      <vt:lpstr>MAO:718/2024, lopputulos</vt:lpstr>
      <vt:lpstr>MAO:718/2024, yhteenveto</vt:lpstr>
      <vt:lpstr>Hintavertailun toteuttamistavan sallittavuus</vt:lpstr>
      <vt:lpstr>MAO 512/2025   </vt:lpstr>
      <vt:lpstr>MAO 512/2025, asian tausta</vt:lpstr>
      <vt:lpstr>MAO 512/2025, asian arviointi</vt:lpstr>
      <vt:lpstr>Huomioita</vt:lpstr>
      <vt:lpstr>MAO 349/2025  </vt:lpstr>
      <vt:lpstr>MAO 349/2025, asian tausta</vt:lpstr>
      <vt:lpstr> MAO 349/2025,  valitusperusteet  Hankinnan kohde: Hankinnan kohde määritelty väärin, tosiasiallinen hankittava tuote jäi kilpailuttamatta Määrittelyssä ei käytetty mainintaa ”tai vastaava”  Hinnoittelu ja vertailuperusteet: Alennusprosenttiin sidottu hinnoittelumalli johti siihen, että hinnat voivat muuttua vapaasti kustantamojen hinnanmuutosten mukaan Vertailun painotukset suosineet yhtä tarjoajaa sen kustantamokytköksen vuoksi </vt:lpstr>
      <vt:lpstr>MAO 349/2025, hankinnan kohde</vt:lpstr>
      <vt:lpstr>MAO 349/2025, hinnoittelumalli ja vertailun painotus</vt:lpstr>
      <vt:lpstr>MAO 349/2025, yhteenveto</vt:lpstr>
      <vt:lpstr>+ Muista myös EUT C-737/22, Bib Media +</vt:lpstr>
      <vt:lpstr>Vinkit vertailuperusteiden laatimiseen:</vt:lpstr>
      <vt:lpstr>Vuoden kiinnostavimmat oikeustapaukset</vt:lpstr>
      <vt:lpstr>Vuoden kiinnostavimmat caset 1/2</vt:lpstr>
      <vt:lpstr>Vuoden kiinnostavimmat caset 2/2</vt:lpstr>
      <vt:lpstr>Kiitos</vt:lpstr>
    </vt:vector>
  </TitlesOfParts>
  <Company>Inservio 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Jylhä Olli</dc:creator>
  <cp:lastModifiedBy>Ruuskanen Niina</cp:lastModifiedBy>
  <cp:revision>2</cp:revision>
  <dcterms:created xsi:type="dcterms:W3CDTF">2025-12-05T11:45:55Z</dcterms:created>
  <dcterms:modified xsi:type="dcterms:W3CDTF">2025-12-17T09:37:38Z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0x010100050E8C7C1423A147B0CFE2687E431904</vt:lpwstr>
  </property>
</Properties>
</file>